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Lst>
  <p:notesMasterIdLst>
    <p:notesMasterId r:id="rId73"/>
  </p:notesMasterIdLst>
  <p:sldIdLst>
    <p:sldId id="1341" r:id="rId3"/>
    <p:sldId id="1754" r:id="rId4"/>
    <p:sldId id="2045" r:id="rId5"/>
    <p:sldId id="2012" r:id="rId6"/>
    <p:sldId id="2058" r:id="rId7"/>
    <p:sldId id="1998" r:id="rId8"/>
    <p:sldId id="1999" r:id="rId9"/>
    <p:sldId id="2000" r:id="rId10"/>
    <p:sldId id="2003" r:id="rId11"/>
    <p:sldId id="2004" r:id="rId12"/>
    <p:sldId id="2010" r:id="rId13"/>
    <p:sldId id="2046" r:id="rId14"/>
    <p:sldId id="1914" r:id="rId15"/>
    <p:sldId id="1932" r:id="rId16"/>
    <p:sldId id="1903" r:id="rId17"/>
    <p:sldId id="2047" r:id="rId18"/>
    <p:sldId id="1780" r:id="rId19"/>
    <p:sldId id="1869" r:id="rId20"/>
    <p:sldId id="1906" r:id="rId21"/>
    <p:sldId id="1760" r:id="rId22"/>
    <p:sldId id="1787" r:id="rId23"/>
    <p:sldId id="1983" r:id="rId24"/>
    <p:sldId id="2048" r:id="rId25"/>
    <p:sldId id="1733" r:id="rId26"/>
    <p:sldId id="1935" r:id="rId27"/>
    <p:sldId id="1941" r:id="rId28"/>
    <p:sldId id="1909" r:id="rId29"/>
    <p:sldId id="1969" r:id="rId30"/>
    <p:sldId id="1925" r:id="rId31"/>
    <p:sldId id="1938" r:id="rId32"/>
    <p:sldId id="2049" r:id="rId33"/>
    <p:sldId id="1730" r:id="rId34"/>
    <p:sldId id="1966" r:id="rId35"/>
    <p:sldId id="1972" r:id="rId36"/>
    <p:sldId id="1975" r:id="rId37"/>
    <p:sldId id="1978" r:id="rId38"/>
    <p:sldId id="2050" r:id="rId39"/>
    <p:sldId id="1731" r:id="rId40"/>
    <p:sldId id="1732" r:id="rId41"/>
    <p:sldId id="2051" r:id="rId42"/>
    <p:sldId id="1866" r:id="rId43"/>
    <p:sldId id="1762" r:id="rId44"/>
    <p:sldId id="1900" r:id="rId45"/>
    <p:sldId id="2070" r:id="rId46"/>
    <p:sldId id="1859" r:id="rId47"/>
    <p:sldId id="1986" r:id="rId48"/>
    <p:sldId id="2052" r:id="rId49"/>
    <p:sldId id="1921" r:id="rId50"/>
    <p:sldId id="1918" r:id="rId51"/>
    <p:sldId id="2071" r:id="rId52"/>
    <p:sldId id="1950" r:id="rId53"/>
    <p:sldId id="1957" r:id="rId54"/>
    <p:sldId id="1963" r:id="rId55"/>
    <p:sldId id="2053" r:id="rId56"/>
    <p:sldId id="1863" r:id="rId57"/>
    <p:sldId id="1768" r:id="rId58"/>
    <p:sldId id="1915" r:id="rId59"/>
    <p:sldId id="1944" r:id="rId60"/>
    <p:sldId id="2055" r:id="rId61"/>
    <p:sldId id="2059" r:id="rId62"/>
    <p:sldId id="2060" r:id="rId63"/>
    <p:sldId id="2061" r:id="rId64"/>
    <p:sldId id="2065" r:id="rId65"/>
    <p:sldId id="2066" r:id="rId66"/>
    <p:sldId id="2062" r:id="rId67"/>
    <p:sldId id="2063" r:id="rId68"/>
    <p:sldId id="2056" r:id="rId69"/>
    <p:sldId id="2067" r:id="rId70"/>
    <p:sldId id="2068" r:id="rId71"/>
    <p:sldId id="1825"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 userDrawn="1">
          <p15:clr>
            <a:srgbClr val="A4A3A4"/>
          </p15:clr>
        </p15:guide>
        <p15:guide id="2" pos="216" userDrawn="1">
          <p15:clr>
            <a:srgbClr val="A4A3A4"/>
          </p15:clr>
        </p15:guide>
        <p15:guide id="3" orient="horz" pos="4152" userDrawn="1">
          <p15:clr>
            <a:srgbClr val="A4A3A4"/>
          </p15:clr>
        </p15:guide>
        <p15:guide id="4" pos="7464" userDrawn="1">
          <p15:clr>
            <a:srgbClr val="A4A3A4"/>
          </p15:clr>
        </p15:guide>
        <p15:guide id="5" orient="horz" pos="3888" userDrawn="1">
          <p15:clr>
            <a:srgbClr val="A4A3A4"/>
          </p15:clr>
        </p15:guide>
        <p15:guide id="6"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oua Yang" initials="CY" lastIdx="8" clrIdx="0">
    <p:extLst>
      <p:ext uri="{19B8F6BF-5375-455C-9EA6-DF929625EA0E}">
        <p15:presenceInfo xmlns:p15="http://schemas.microsoft.com/office/powerpoint/2012/main" userId="S::cyang@capstonepub.com::a7af9f48-04f9-4e9f-9394-97fcd9b21c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79"/>
    <a:srgbClr val="FF0066"/>
    <a:srgbClr val="FF9900"/>
    <a:srgbClr val="CF4B31"/>
    <a:srgbClr val="33CCCC"/>
    <a:srgbClr val="AAE1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01" autoAdjust="0"/>
    <p:restoredTop sz="96327"/>
  </p:normalViewPr>
  <p:slideViewPr>
    <p:cSldViewPr snapToGrid="0">
      <p:cViewPr varScale="1">
        <p:scale>
          <a:sx n="123" d="100"/>
          <a:sy n="123" d="100"/>
        </p:scale>
        <p:origin x="1272" y="192"/>
      </p:cViewPr>
      <p:guideLst>
        <p:guide orient="horz" pos="192"/>
        <p:guide pos="216"/>
        <p:guide orient="horz" pos="4152"/>
        <p:guide pos="7464"/>
        <p:guide orient="horz" pos="3888"/>
        <p:guide orient="horz" pos="216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ptos" panose="020B0004020202020204" pitchFamily="34" charset="0"/>
              </a:defRPr>
            </a:lvl1pPr>
          </a:lstStyle>
          <a:p>
            <a:fld id="{173D2DC7-44A5-49A0-83BC-E2DFF64C1DAA}" type="datetimeFigureOut">
              <a:rPr lang="en-US" smtClean="0"/>
              <a:pPr/>
              <a:t>1/21/26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ptos" panose="020B0004020202020204" pitchFamily="34" charset="0"/>
              </a:defRPr>
            </a:lvl1pPr>
          </a:lstStyle>
          <a:p>
            <a:fld id="{94BE4B0D-866E-4EE0-B23C-C7288EE8E6A5}" type="slidenum">
              <a:rPr lang="en-US" smtClean="0"/>
              <a:pPr/>
              <a:t>‹#›</a:t>
            </a:fld>
            <a:endParaRPr lang="en-US" dirty="0"/>
          </a:p>
        </p:txBody>
      </p:sp>
    </p:spTree>
    <p:extLst>
      <p:ext uri="{BB962C8B-B14F-4D97-AF65-F5344CB8AC3E}">
        <p14:creationId xmlns:p14="http://schemas.microsoft.com/office/powerpoint/2010/main" val="4146491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ptos" panose="020B0004020202020204" pitchFamily="34" charset="0"/>
        <a:ea typeface="+mn-ea"/>
        <a:cs typeface="+mn-cs"/>
      </a:defRPr>
    </a:lvl1pPr>
    <a:lvl2pPr marL="457200" algn="l" defTabSz="914400" rtl="0" eaLnBrk="1" latinLnBrk="0" hangingPunct="1">
      <a:defRPr sz="1200" b="0" i="0" kern="1200">
        <a:solidFill>
          <a:schemeClr val="tx1"/>
        </a:solidFill>
        <a:latin typeface="Aptos" panose="020B0004020202020204" pitchFamily="34" charset="0"/>
        <a:ea typeface="+mn-ea"/>
        <a:cs typeface="+mn-cs"/>
      </a:defRPr>
    </a:lvl2pPr>
    <a:lvl3pPr marL="914400" algn="l" defTabSz="914400" rtl="0" eaLnBrk="1" latinLnBrk="0" hangingPunct="1">
      <a:defRPr sz="1200" b="0" i="0" kern="1200">
        <a:solidFill>
          <a:schemeClr val="tx1"/>
        </a:solidFill>
        <a:latin typeface="Aptos" panose="020B0004020202020204" pitchFamily="34" charset="0"/>
        <a:ea typeface="+mn-ea"/>
        <a:cs typeface="+mn-cs"/>
      </a:defRPr>
    </a:lvl3pPr>
    <a:lvl4pPr marL="1371600" algn="l" defTabSz="914400" rtl="0" eaLnBrk="1" latinLnBrk="0" hangingPunct="1">
      <a:defRPr sz="1200" b="0" i="0" kern="1200">
        <a:solidFill>
          <a:schemeClr val="tx1"/>
        </a:solidFill>
        <a:latin typeface="Aptos" panose="020B0004020202020204" pitchFamily="34" charset="0"/>
        <a:ea typeface="+mn-ea"/>
        <a:cs typeface="+mn-cs"/>
      </a:defRPr>
    </a:lvl4pPr>
    <a:lvl5pPr marL="1828800" algn="l" defTabSz="914400" rtl="0" eaLnBrk="1" latinLnBrk="0" hangingPunct="1">
      <a:defRPr sz="1200" b="0" i="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32A0-9385-6141-A968-43F8523BB4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B783461-189A-D04B-9A90-D445D911DD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44979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FCCE2-5B84-A344-A400-5D7E413F94C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CCDD6CD-E8C0-B64E-88B8-7D00A643C6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552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F8A5B6-D337-5147-8FD3-574A085240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ABCA84-370B-5441-9C40-2E4E9D73A9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344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700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reet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FFBDE-8F93-754E-9F9C-D5352E20A47E}"/>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rightnessContrast bright="-2000"/>
                    </a14:imgEffect>
                  </a14:imgLayer>
                </a14:imgProps>
              </a:ext>
            </a:extLst>
          </a:blip>
          <a:srcRect/>
          <a:stretch/>
        </p:blipFill>
        <p:spPr>
          <a:xfrm>
            <a:off x="5884" y="0"/>
            <a:ext cx="12180231" cy="6858000"/>
          </a:xfrm>
          <a:prstGeom prst="rect">
            <a:avLst/>
          </a:prstGeom>
          <a:solidFill>
            <a:srgbClr val="66008C"/>
          </a:solidFill>
        </p:spPr>
      </p:pic>
      <p:sp>
        <p:nvSpPr>
          <p:cNvPr id="6" name="Text Placeholder 5">
            <a:extLst>
              <a:ext uri="{FF2B5EF4-FFF2-40B4-BE49-F238E27FC236}">
                <a16:creationId xmlns:a16="http://schemas.microsoft.com/office/drawing/2014/main" id="{FABEDA10-BFF7-994D-B94E-2FD4B4A1F9BA}"/>
              </a:ext>
            </a:extLst>
          </p:cNvPr>
          <p:cNvSpPr>
            <a:spLocks noGrp="1"/>
          </p:cNvSpPr>
          <p:nvPr>
            <p:ph type="body" sz="quarter" idx="10" hasCustomPrompt="1"/>
          </p:nvPr>
        </p:nvSpPr>
        <p:spPr>
          <a:xfrm>
            <a:off x="1643855" y="2654300"/>
            <a:ext cx="8904288" cy="1549400"/>
          </a:xfrm>
          <a:prstGeom prst="rect">
            <a:avLst/>
          </a:prstGeom>
        </p:spPr>
        <p:txBody>
          <a:bodyPr/>
          <a:lstStyle>
            <a:lvl1pPr marL="0" indent="0" algn="ctr">
              <a:buNone/>
              <a:defRPr sz="9600" b="1" i="0" cap="all" spc="-300" baseline="0">
                <a:solidFill>
                  <a:schemeClr val="bg1"/>
                </a:solidFill>
                <a:latin typeface="Aptos" panose="020B0004020202020204" pitchFamily="34" charset="0"/>
                <a:cs typeface="Aptos" panose="020B0004020202020204" pitchFamily="34" charset="0"/>
              </a:defRPr>
            </a:lvl1pPr>
          </a:lstStyle>
          <a:p>
            <a:pPr lvl="0"/>
            <a:r>
              <a:rPr lang="en-US" cap="all" baseline="0" dirty="0"/>
              <a:t>greeting</a:t>
            </a:r>
            <a:endParaRPr lang="en-US" dirty="0"/>
          </a:p>
        </p:txBody>
      </p:sp>
    </p:spTree>
    <p:extLst>
      <p:ext uri="{BB962C8B-B14F-4D97-AF65-F5344CB8AC3E}">
        <p14:creationId xmlns:p14="http://schemas.microsoft.com/office/powerpoint/2010/main" val="1266687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 with Header">
    <p:spTree>
      <p:nvGrpSpPr>
        <p:cNvPr id="1" name=""/>
        <p:cNvGrpSpPr/>
        <p:nvPr/>
      </p:nvGrpSpPr>
      <p:grpSpPr>
        <a:xfrm>
          <a:off x="0" y="0"/>
          <a:ext cx="0" cy="0"/>
          <a:chOff x="0" y="0"/>
          <a:chExt cx="0" cy="0"/>
        </a:xfrm>
      </p:grpSpPr>
      <p:pic>
        <p:nvPicPr>
          <p:cNvPr id="4" name="Picture 3" descr="Shape, background pattern&#10;&#10;Description automatically generated">
            <a:extLst>
              <a:ext uri="{FF2B5EF4-FFF2-40B4-BE49-F238E27FC236}">
                <a16:creationId xmlns:a16="http://schemas.microsoft.com/office/drawing/2014/main" id="{99A0E017-D0AA-934F-BCD5-08BA68CE86CE}"/>
              </a:ext>
            </a:extLst>
          </p:cNvPr>
          <p:cNvPicPr>
            <a:picLocks noChangeAspect="1"/>
          </p:cNvPicPr>
          <p:nvPr/>
        </p:nvPicPr>
        <p:blipFill rotWithShape="1">
          <a:blip r:embed="rId2" cstate="screen">
            <a:alphaModFix amt="9000"/>
            <a:extLst>
              <a:ext uri="{28A0092B-C50C-407E-A947-70E740481C1C}">
                <a14:useLocalDpi xmlns:a14="http://schemas.microsoft.com/office/drawing/2010/main"/>
              </a:ext>
            </a:extLst>
          </a:blip>
          <a:srcRect/>
          <a:stretch/>
        </p:blipFill>
        <p:spPr>
          <a:xfrm>
            <a:off x="0" y="-4419"/>
            <a:ext cx="12192000" cy="834013"/>
          </a:xfrm>
          <a:prstGeom prst="rect">
            <a:avLst/>
          </a:prstGeom>
          <a:solidFill>
            <a:schemeClr val="bg1">
              <a:lumMod val="95000"/>
            </a:schemeClr>
          </a:solidFill>
        </p:spPr>
      </p:pic>
      <p:sp>
        <p:nvSpPr>
          <p:cNvPr id="9" name="Text Placeholder 6">
            <a:extLst>
              <a:ext uri="{FF2B5EF4-FFF2-40B4-BE49-F238E27FC236}">
                <a16:creationId xmlns:a16="http://schemas.microsoft.com/office/drawing/2014/main" id="{88909C51-A68B-FA4F-B4D8-68CC8C8DAB60}"/>
              </a:ext>
            </a:extLst>
          </p:cNvPr>
          <p:cNvSpPr>
            <a:spLocks noGrp="1"/>
          </p:cNvSpPr>
          <p:nvPr>
            <p:ph type="body" sz="quarter" idx="10" hasCustomPrompt="1"/>
          </p:nvPr>
        </p:nvSpPr>
        <p:spPr>
          <a:xfrm>
            <a:off x="179594" y="199068"/>
            <a:ext cx="11717545" cy="427037"/>
          </a:xfrm>
          <a:prstGeom prst="rect">
            <a:avLst/>
          </a:prstGeom>
        </p:spPr>
        <p:txBody>
          <a:bodyPr/>
          <a:lstStyle>
            <a:lvl1pPr marL="0" indent="0">
              <a:buNone/>
              <a:defRPr b="1">
                <a:solidFill>
                  <a:srgbClr val="66008C"/>
                </a:solidFill>
              </a:defRPr>
            </a:lvl1pPr>
          </a:lstStyle>
          <a:p>
            <a:pPr lvl="0"/>
            <a:r>
              <a:rPr lang="en-US" dirty="0"/>
              <a:t>Header</a:t>
            </a:r>
          </a:p>
        </p:txBody>
      </p:sp>
    </p:spTree>
    <p:extLst>
      <p:ext uri="{BB962C8B-B14F-4D97-AF65-F5344CB8AC3E}">
        <p14:creationId xmlns:p14="http://schemas.microsoft.com/office/powerpoint/2010/main" val="2142062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ogo and Title">
    <p:spTree>
      <p:nvGrpSpPr>
        <p:cNvPr id="1" name=""/>
        <p:cNvGrpSpPr/>
        <p:nvPr/>
      </p:nvGrpSpPr>
      <p:grpSpPr>
        <a:xfrm>
          <a:off x="0" y="0"/>
          <a:ext cx="0" cy="0"/>
          <a:chOff x="0" y="0"/>
          <a:chExt cx="0" cy="0"/>
        </a:xfrm>
      </p:grpSpPr>
      <p:pic>
        <p:nvPicPr>
          <p:cNvPr id="3" name="Picture 2" descr="Shape, background pattern&#10;&#10;Description automatically generated">
            <a:extLst>
              <a:ext uri="{FF2B5EF4-FFF2-40B4-BE49-F238E27FC236}">
                <a16:creationId xmlns:a16="http://schemas.microsoft.com/office/drawing/2014/main" id="{1810A918-0D6F-E14D-8877-499D089258BD}"/>
              </a:ext>
            </a:extLst>
          </p:cNvPr>
          <p:cNvPicPr>
            <a:picLocks noChangeAspect="1"/>
          </p:cNvPicPr>
          <p:nvPr userDrawn="1"/>
        </p:nvPicPr>
        <p:blipFill>
          <a:blip r:embed="rId2">
            <a:alphaModFix amt="9000"/>
          </a:blip>
          <a:stretch>
            <a:fillRect/>
          </a:stretch>
        </p:blipFill>
        <p:spPr>
          <a:xfrm>
            <a:off x="0" y="0"/>
            <a:ext cx="12192000" cy="6858000"/>
          </a:xfrm>
          <a:prstGeom prst="rect">
            <a:avLst/>
          </a:prstGeom>
        </p:spPr>
      </p:pic>
      <p:sp>
        <p:nvSpPr>
          <p:cNvPr id="7" name="Text Placeholder 2">
            <a:extLst>
              <a:ext uri="{FF2B5EF4-FFF2-40B4-BE49-F238E27FC236}">
                <a16:creationId xmlns:a16="http://schemas.microsoft.com/office/drawing/2014/main" id="{E26149C3-3057-95D8-322B-EACEF63F17D9}"/>
              </a:ext>
            </a:extLst>
          </p:cNvPr>
          <p:cNvSpPr>
            <a:spLocks noGrp="1"/>
          </p:cNvSpPr>
          <p:nvPr>
            <p:ph type="body" sz="quarter" idx="10" hasCustomPrompt="1"/>
          </p:nvPr>
        </p:nvSpPr>
        <p:spPr>
          <a:xfrm>
            <a:off x="1449455" y="1863655"/>
            <a:ext cx="9293087" cy="1943032"/>
          </a:xfrm>
          <a:prstGeom prst="rect">
            <a:avLst/>
          </a:prstGeom>
        </p:spPr>
        <p:txBody>
          <a:bodyPr anchor="ctr"/>
          <a:lstStyle>
            <a:lvl1pPr marL="0" indent="0" algn="ctr">
              <a:buNone/>
              <a:defRPr sz="6000" b="1" spc="-150">
                <a:solidFill>
                  <a:schemeClr val="tx2"/>
                </a:solidFill>
              </a:defRPr>
            </a:lvl1pPr>
            <a:lvl2pPr algn="ctr">
              <a:defRPr/>
            </a:lvl2pPr>
            <a:lvl3pPr algn="ctr">
              <a:defRPr/>
            </a:lvl3pPr>
            <a:lvl4pPr algn="ctr">
              <a:defRPr/>
            </a:lvl4pPr>
            <a:lvl5pPr algn="ctr">
              <a:defRPr/>
            </a:lvl5pPr>
          </a:lstStyle>
          <a:p>
            <a:pPr lvl="0"/>
            <a:r>
              <a:rPr lang="en-US" dirty="0"/>
              <a:t>Section Title</a:t>
            </a:r>
          </a:p>
        </p:txBody>
      </p:sp>
      <p:sp>
        <p:nvSpPr>
          <p:cNvPr id="9" name="Text Placeholder 14">
            <a:extLst>
              <a:ext uri="{FF2B5EF4-FFF2-40B4-BE49-F238E27FC236}">
                <a16:creationId xmlns:a16="http://schemas.microsoft.com/office/drawing/2014/main" id="{974F154B-6261-2B84-5459-84ED3F2014A5}"/>
              </a:ext>
            </a:extLst>
          </p:cNvPr>
          <p:cNvSpPr>
            <a:spLocks noGrp="1"/>
          </p:cNvSpPr>
          <p:nvPr>
            <p:ph type="body" sz="quarter" idx="11" hasCustomPrompt="1"/>
          </p:nvPr>
        </p:nvSpPr>
        <p:spPr>
          <a:xfrm>
            <a:off x="1449455" y="3966798"/>
            <a:ext cx="9293087" cy="358775"/>
          </a:xfrm>
          <a:prstGeom prst="rect">
            <a:avLst/>
          </a:prstGeom>
        </p:spPr>
        <p:txBody>
          <a:bodyPr/>
          <a:lstStyle>
            <a:lvl1pPr marL="0" indent="0" algn="ctr">
              <a:buNone/>
              <a:defRPr sz="2400" b="1">
                <a:solidFill>
                  <a:srgbClr val="FF0000"/>
                </a:solidFill>
              </a:defRPr>
            </a:lvl1pPr>
            <a:lvl2pPr algn="ctr">
              <a:defRPr/>
            </a:lvl2pPr>
            <a:lvl3pPr algn="ctr">
              <a:defRPr/>
            </a:lvl3pPr>
            <a:lvl4pPr algn="ctr">
              <a:defRPr/>
            </a:lvl4pPr>
            <a:lvl5pPr algn="ctr">
              <a:defRPr/>
            </a:lvl5pPr>
          </a:lstStyle>
          <a:p>
            <a:pPr lvl="0"/>
            <a:r>
              <a:rPr lang="en-US" dirty="0"/>
              <a:t>Presenter Name</a:t>
            </a:r>
          </a:p>
        </p:txBody>
      </p:sp>
      <p:sp>
        <p:nvSpPr>
          <p:cNvPr id="10" name="Footer Placeholder 4">
            <a:extLst>
              <a:ext uri="{FF2B5EF4-FFF2-40B4-BE49-F238E27FC236}">
                <a16:creationId xmlns:a16="http://schemas.microsoft.com/office/drawing/2014/main" id="{F21B38CB-C1D5-E5CA-0144-B3966CE6FE75}"/>
              </a:ext>
            </a:extLst>
          </p:cNvPr>
          <p:cNvSpPr txBox="1">
            <a:spLocks/>
          </p:cNvSpPr>
          <p:nvPr userDrawn="1"/>
        </p:nvSpPr>
        <p:spPr>
          <a:xfrm>
            <a:off x="4038600" y="5868987"/>
            <a:ext cx="4114800" cy="36512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lumMod val="75000"/>
                  </a:schemeClr>
                </a:solidFill>
              </a:rPr>
              <a:t>© Capstone. All rights reserved.</a:t>
            </a:r>
          </a:p>
        </p:txBody>
      </p:sp>
      <p:pic>
        <p:nvPicPr>
          <p:cNvPr id="12" name="Picture 11" descr="Logo&#10;&#10;Description automatically generated with low confidence">
            <a:extLst>
              <a:ext uri="{FF2B5EF4-FFF2-40B4-BE49-F238E27FC236}">
                <a16:creationId xmlns:a16="http://schemas.microsoft.com/office/drawing/2014/main" id="{E6EBEB61-1983-1691-BF10-63DA9ABDE0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6103" y="5130057"/>
            <a:ext cx="2539793" cy="590828"/>
          </a:xfrm>
          <a:prstGeom prst="rect">
            <a:avLst/>
          </a:prstGeom>
        </p:spPr>
      </p:pic>
    </p:spTree>
    <p:extLst>
      <p:ext uri="{BB962C8B-B14F-4D97-AF65-F5344CB8AC3E}">
        <p14:creationId xmlns:p14="http://schemas.microsoft.com/office/powerpoint/2010/main" val="559348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233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reet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FFBDE-8F93-754E-9F9C-D5352E20A47E}"/>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rightnessContrast bright="-2000"/>
                    </a14:imgEffect>
                  </a14:imgLayer>
                </a14:imgProps>
              </a:ext>
            </a:extLst>
          </a:blip>
          <a:srcRect/>
          <a:stretch/>
        </p:blipFill>
        <p:spPr>
          <a:xfrm>
            <a:off x="5884" y="0"/>
            <a:ext cx="12180231" cy="6858000"/>
          </a:xfrm>
          <a:prstGeom prst="rect">
            <a:avLst/>
          </a:prstGeom>
          <a:solidFill>
            <a:srgbClr val="66008C"/>
          </a:solidFill>
        </p:spPr>
      </p:pic>
      <p:sp>
        <p:nvSpPr>
          <p:cNvPr id="6" name="Text Placeholder 5">
            <a:extLst>
              <a:ext uri="{FF2B5EF4-FFF2-40B4-BE49-F238E27FC236}">
                <a16:creationId xmlns:a16="http://schemas.microsoft.com/office/drawing/2014/main" id="{FABEDA10-BFF7-994D-B94E-2FD4B4A1F9BA}"/>
              </a:ext>
            </a:extLst>
          </p:cNvPr>
          <p:cNvSpPr>
            <a:spLocks noGrp="1"/>
          </p:cNvSpPr>
          <p:nvPr>
            <p:ph type="body" sz="quarter" idx="10" hasCustomPrompt="1"/>
          </p:nvPr>
        </p:nvSpPr>
        <p:spPr>
          <a:xfrm>
            <a:off x="1643855" y="2654300"/>
            <a:ext cx="8904288" cy="1549400"/>
          </a:xfrm>
          <a:prstGeom prst="rect">
            <a:avLst/>
          </a:prstGeom>
        </p:spPr>
        <p:txBody>
          <a:bodyPr/>
          <a:lstStyle>
            <a:lvl1pPr marL="0" indent="0" algn="ctr">
              <a:buNone/>
              <a:defRPr sz="9600" b="1" i="0" cap="none" spc="-300" baseline="0">
                <a:solidFill>
                  <a:schemeClr val="bg1"/>
                </a:solidFill>
                <a:latin typeface="Aptos" panose="020B0004020202020204" pitchFamily="34" charset="0"/>
                <a:cs typeface="Aptos" panose="020B0004020202020204" pitchFamily="34" charset="0"/>
              </a:defRPr>
            </a:lvl1pPr>
          </a:lstStyle>
          <a:p>
            <a:pPr lvl="0"/>
            <a:r>
              <a:rPr lang="en-US" cap="all" baseline="0" dirty="0"/>
              <a:t>Thank you!</a:t>
            </a:r>
            <a:endParaRPr lang="en-US" dirty="0"/>
          </a:p>
        </p:txBody>
      </p:sp>
    </p:spTree>
    <p:extLst>
      <p:ext uri="{BB962C8B-B14F-4D97-AF65-F5344CB8AC3E}">
        <p14:creationId xmlns:p14="http://schemas.microsoft.com/office/powerpoint/2010/main" val="343408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4412-7129-0E48-B96B-34D6F4C220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CC4868-1ED1-2C42-BA87-9200213401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908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2CC6-F70E-7E48-8E03-5B758B84BE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A839E8-96B2-E840-A602-A8D7BEEE42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813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92264-D47A-7D45-88DC-A69C296AE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1396A3-ABAA-FA48-BABD-D36DD41AAF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D5FD24-CD37-C04F-BF70-6EA6CCE77A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47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BB63-AA14-DC4A-8618-DBDE01F9FD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1B110C-5D65-4B47-A0DC-039F05776D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FEC72F-BD18-C744-95B0-C739AF061C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21D17E-9775-3544-8236-5DF0C269A3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12BED9-BBA4-604A-953E-3B793C8C67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7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D1FD5-F7A8-EC4B-B673-C24BC974904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8493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56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3A3AF-A6F7-4F49-AFE6-539D790191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AA707F1-BA7B-C040-8C9F-4E5B3D207A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3BB256-1D44-B349-9F24-ED042B6AA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4206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DCB11-7F50-8D43-9F58-7DE50524B3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D3867F-C016-6942-99C3-97E0D523EB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33C5BA4-C2FD-CF43-B49F-7B5CBB4628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1820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06E85-1F79-A848-8AFE-F9C5E9398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8DC3F2-D869-BF49-A5A6-690507B2D7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Group 11">
            <a:extLst>
              <a:ext uri="{FF2B5EF4-FFF2-40B4-BE49-F238E27FC236}">
                <a16:creationId xmlns:a16="http://schemas.microsoft.com/office/drawing/2014/main" id="{DD7FA300-EF97-A2A4-FBCF-8BFE522B38DD}"/>
              </a:ext>
            </a:extLst>
          </p:cNvPr>
          <p:cNvGrpSpPr/>
          <p:nvPr userDrawn="1"/>
        </p:nvGrpSpPr>
        <p:grpSpPr>
          <a:xfrm>
            <a:off x="261335" y="6441656"/>
            <a:ext cx="11746449" cy="384683"/>
            <a:chOff x="261335" y="6441656"/>
            <a:chExt cx="11746449" cy="384683"/>
          </a:xfrm>
        </p:grpSpPr>
        <p:pic>
          <p:nvPicPr>
            <p:cNvPr id="13" name="Picture 12" descr="Logo, company name&#10;&#10;Description automatically generated">
              <a:extLst>
                <a:ext uri="{FF2B5EF4-FFF2-40B4-BE49-F238E27FC236}">
                  <a16:creationId xmlns:a16="http://schemas.microsoft.com/office/drawing/2014/main" id="{4A75F1F2-D943-5586-0401-0E55FAC88212}"/>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1335" y="6441656"/>
              <a:ext cx="662690" cy="284010"/>
            </a:xfrm>
            <a:prstGeom prst="rect">
              <a:avLst/>
            </a:prstGeom>
          </p:spPr>
        </p:pic>
        <p:sp>
          <p:nvSpPr>
            <p:cNvPr id="14" name="Footer Placeholder 4">
              <a:extLst>
                <a:ext uri="{FF2B5EF4-FFF2-40B4-BE49-F238E27FC236}">
                  <a16:creationId xmlns:a16="http://schemas.microsoft.com/office/drawing/2014/main" id="{F3A2D7F8-D123-623F-D3AD-C9ADDECF5401}"/>
                </a:ext>
              </a:extLst>
            </p:cNvPr>
            <p:cNvSpPr txBox="1">
              <a:spLocks/>
            </p:cNvSpPr>
            <p:nvPr userDrawn="1"/>
          </p:nvSpPr>
          <p:spPr>
            <a:xfrm>
              <a:off x="7892984" y="6461214"/>
              <a:ext cx="4114800" cy="36512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dirty="0">
                  <a:solidFill>
                    <a:schemeClr val="bg1">
                      <a:lumMod val="75000"/>
                    </a:schemeClr>
                  </a:solidFill>
                </a:rPr>
                <a:t>www.CapstonePub.com      #</a:t>
              </a:r>
              <a:r>
                <a:rPr lang="en-US" sz="800" dirty="0" err="1">
                  <a:solidFill>
                    <a:schemeClr val="bg1">
                      <a:lumMod val="75000"/>
                    </a:schemeClr>
                  </a:solidFill>
                </a:rPr>
                <a:t>ReadingIsForEveryone</a:t>
              </a:r>
              <a:endParaRPr lang="en-US" sz="800" dirty="0">
                <a:solidFill>
                  <a:schemeClr val="bg1">
                    <a:lumMod val="75000"/>
                  </a:schemeClr>
                </a:solidFill>
              </a:endParaRPr>
            </a:p>
          </p:txBody>
        </p:sp>
        <p:sp>
          <p:nvSpPr>
            <p:cNvPr id="15" name="Footer Placeholder 4">
              <a:extLst>
                <a:ext uri="{FF2B5EF4-FFF2-40B4-BE49-F238E27FC236}">
                  <a16:creationId xmlns:a16="http://schemas.microsoft.com/office/drawing/2014/main" id="{5B72B89A-661E-B732-3B36-A87C07F4BF13}"/>
                </a:ext>
              </a:extLst>
            </p:cNvPr>
            <p:cNvSpPr txBox="1">
              <a:spLocks/>
            </p:cNvSpPr>
            <p:nvPr userDrawn="1"/>
          </p:nvSpPr>
          <p:spPr>
            <a:xfrm>
              <a:off x="1120573" y="6459824"/>
              <a:ext cx="4114800" cy="365125"/>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dirty="0">
                  <a:solidFill>
                    <a:schemeClr val="bg1">
                      <a:lumMod val="75000"/>
                    </a:schemeClr>
                  </a:solidFill>
                </a:rPr>
                <a:t>© Capstone. All rights reserved.</a:t>
              </a:r>
            </a:p>
          </p:txBody>
        </p:sp>
      </p:grpSp>
    </p:spTree>
    <p:extLst>
      <p:ext uri="{BB962C8B-B14F-4D97-AF65-F5344CB8AC3E}">
        <p14:creationId xmlns:p14="http://schemas.microsoft.com/office/powerpoint/2010/main" val="3684663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 id="2147483703" r:id="rId13"/>
    <p:sldLayoutId id="214748370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05690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7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49.jpeg"/><Relationship Id="rId4" Type="http://schemas.openxmlformats.org/officeDocument/2006/relationships/image" Target="../media/image44.jpe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jpeg"/><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jpeg"/></Relationships>
</file>

<file path=ppt/slides/_rels/slide1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1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13.png"/><Relationship Id="rId7" Type="http://schemas.openxmlformats.org/officeDocument/2006/relationships/image" Target="../media/image92.jpeg"/><Relationship Id="rId2" Type="http://schemas.openxmlformats.org/officeDocument/2006/relationships/image" Target="../media/image88.jpeg"/><Relationship Id="rId1" Type="http://schemas.openxmlformats.org/officeDocument/2006/relationships/slideLayout" Target="../slideLayouts/slideLayout1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9" Type="http://schemas.openxmlformats.org/officeDocument/2006/relationships/image" Target="../media/image94.jpe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2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07.jpe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11.jpeg"/><Relationship Id="rId5" Type="http://schemas.openxmlformats.org/officeDocument/2006/relationships/image" Target="../media/image110.jpeg"/><Relationship Id="rId10" Type="http://schemas.openxmlformats.org/officeDocument/2006/relationships/image" Target="../media/image114.jpeg"/><Relationship Id="rId4" Type="http://schemas.openxmlformats.org/officeDocument/2006/relationships/image" Target="../media/image109.jpeg"/><Relationship Id="rId9" Type="http://schemas.openxmlformats.org/officeDocument/2006/relationships/image" Target="../media/image113.jpe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5.png"/><Relationship Id="rId1" Type="http://schemas.openxmlformats.org/officeDocument/2006/relationships/slideLayout" Target="../slideLayouts/slideLayout1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jpeg"/></Relationships>
</file>

<file path=ppt/slides/_rels/slide27.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28.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jpeg"/><Relationship Id="rId9" Type="http://schemas.openxmlformats.org/officeDocument/2006/relationships/image" Target="../media/image131.jpeg"/></Relationships>
</file>

<file path=ppt/slides/_rels/slide2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 Id="rId9" Type="http://schemas.openxmlformats.org/officeDocument/2006/relationships/image" Target="../media/image1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9.jpeg"/><Relationship Id="rId7" Type="http://schemas.openxmlformats.org/officeDocument/2006/relationships/image" Target="../media/image61.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 Id="rId9" Type="http://schemas.openxmlformats.org/officeDocument/2006/relationships/image" Target="../media/image1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46.jpeg"/><Relationship Id="rId7" Type="http://schemas.openxmlformats.org/officeDocument/2006/relationships/image" Target="../media/image72.png"/><Relationship Id="rId2" Type="http://schemas.openxmlformats.org/officeDocument/2006/relationships/image" Target="../media/image145.jpe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48.jpeg"/><Relationship Id="rId4" Type="http://schemas.openxmlformats.org/officeDocument/2006/relationships/image" Target="../media/image147.jpeg"/></Relationships>
</file>

<file path=ppt/slides/_rels/slide33.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9.jpeg"/><Relationship Id="rId7" Type="http://schemas.openxmlformats.org/officeDocument/2006/relationships/image" Target="../media/image129.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28.png"/><Relationship Id="rId5" Type="http://schemas.openxmlformats.org/officeDocument/2006/relationships/image" Target="../media/image151.jpeg"/><Relationship Id="rId4" Type="http://schemas.openxmlformats.org/officeDocument/2006/relationships/image" Target="../media/image150.jpeg"/><Relationship Id="rId9" Type="http://schemas.openxmlformats.org/officeDocument/2006/relationships/image" Target="../media/image153.jpeg"/></Relationships>
</file>

<file path=ppt/slides/_rels/slide34.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4.jpeg"/><Relationship Id="rId7" Type="http://schemas.openxmlformats.org/officeDocument/2006/relationships/image" Target="../media/image129.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28.png"/><Relationship Id="rId5" Type="http://schemas.openxmlformats.org/officeDocument/2006/relationships/image" Target="../media/image156.jpeg"/><Relationship Id="rId4" Type="http://schemas.openxmlformats.org/officeDocument/2006/relationships/image" Target="../media/image155.jpeg"/><Relationship Id="rId9" Type="http://schemas.openxmlformats.org/officeDocument/2006/relationships/image" Target="../media/image158.jpeg"/></Relationships>
</file>

<file path=ppt/slides/_rels/slide3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 Id="rId9" Type="http://schemas.openxmlformats.org/officeDocument/2006/relationships/image" Target="../media/image164.png"/></Relationships>
</file>

<file path=ppt/slides/_rels/slide36.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5.jpeg"/><Relationship Id="rId7" Type="http://schemas.openxmlformats.org/officeDocument/2006/relationships/image" Target="../media/image128.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 Id="rId9" Type="http://schemas.openxmlformats.org/officeDocument/2006/relationships/image" Target="../media/image1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72.jpeg"/><Relationship Id="rId7" Type="http://schemas.openxmlformats.org/officeDocument/2006/relationships/image" Target="../media/image174.jpeg"/><Relationship Id="rId2" Type="http://schemas.openxmlformats.org/officeDocument/2006/relationships/image" Target="../media/image171.jpeg"/><Relationship Id="rId1" Type="http://schemas.openxmlformats.org/officeDocument/2006/relationships/slideLayout" Target="../slideLayouts/slideLayout12.xml"/><Relationship Id="rId6" Type="http://schemas.openxmlformats.org/officeDocument/2006/relationships/image" Target="../media/image173.jpeg"/><Relationship Id="rId5" Type="http://schemas.openxmlformats.org/officeDocument/2006/relationships/image" Target="../media/image72.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176.jpeg"/></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7.jpeg"/><Relationship Id="rId7" Type="http://schemas.openxmlformats.org/officeDocument/2006/relationships/image" Target="../media/image80.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80.jpeg"/><Relationship Id="rId5" Type="http://schemas.openxmlformats.org/officeDocument/2006/relationships/image" Target="../media/image179.jpeg"/><Relationship Id="rId10" Type="http://schemas.openxmlformats.org/officeDocument/2006/relationships/image" Target="../media/image183.jpeg"/><Relationship Id="rId4" Type="http://schemas.openxmlformats.org/officeDocument/2006/relationships/image" Target="../media/image178.jpeg"/><Relationship Id="rId9" Type="http://schemas.openxmlformats.org/officeDocument/2006/relationships/image" Target="../media/image182.jpeg"/></Relationships>
</file>

<file path=ppt/slides/_rels/slide42.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5.png"/><Relationship Id="rId7" Type="http://schemas.openxmlformats.org/officeDocument/2006/relationships/image" Target="../media/image189.jpeg"/><Relationship Id="rId2" Type="http://schemas.openxmlformats.org/officeDocument/2006/relationships/image" Target="../media/image184.jpeg"/><Relationship Id="rId1" Type="http://schemas.openxmlformats.org/officeDocument/2006/relationships/slideLayout" Target="../slideLayouts/slideLayout12.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 Id="rId9" Type="http://schemas.openxmlformats.org/officeDocument/2006/relationships/image" Target="../media/image191.png"/></Relationships>
</file>

<file path=ppt/slides/_rels/slide43.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3.jpeg"/><Relationship Id="rId7" Type="http://schemas.openxmlformats.org/officeDocument/2006/relationships/image" Target="../media/image66.png"/><Relationship Id="rId2" Type="http://schemas.openxmlformats.org/officeDocument/2006/relationships/image" Target="../media/image192.png"/><Relationship Id="rId1" Type="http://schemas.openxmlformats.org/officeDocument/2006/relationships/slideLayout" Target="../slideLayouts/slideLayout12.xml"/><Relationship Id="rId6" Type="http://schemas.openxmlformats.org/officeDocument/2006/relationships/image" Target="../media/image196.jpeg"/><Relationship Id="rId5" Type="http://schemas.openxmlformats.org/officeDocument/2006/relationships/image" Target="../media/image195.jpeg"/><Relationship Id="rId4" Type="http://schemas.openxmlformats.org/officeDocument/2006/relationships/image" Target="../media/image19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203.jpeg"/><Relationship Id="rId3" Type="http://schemas.openxmlformats.org/officeDocument/2006/relationships/image" Target="../media/image198.jpeg"/><Relationship Id="rId7" Type="http://schemas.openxmlformats.org/officeDocument/2006/relationships/image" Target="../media/image202.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jpeg"/><Relationship Id="rId9" Type="http://schemas.openxmlformats.org/officeDocument/2006/relationships/image" Target="../media/image204.png"/></Relationships>
</file>

<file path=ppt/slides/_rels/slide46.xml.rels><?xml version="1.0" encoding="UTF-8" standalone="yes"?>
<Relationships xmlns="http://schemas.openxmlformats.org/package/2006/relationships"><Relationship Id="rId8" Type="http://schemas.openxmlformats.org/officeDocument/2006/relationships/image" Target="../media/image209.jpeg"/><Relationship Id="rId3" Type="http://schemas.openxmlformats.org/officeDocument/2006/relationships/image" Target="../media/image205.jpeg"/><Relationship Id="rId7" Type="http://schemas.openxmlformats.org/officeDocument/2006/relationships/image" Target="../media/image10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210.jpeg"/><Relationship Id="rId7" Type="http://schemas.openxmlformats.org/officeDocument/2006/relationships/image" Target="../media/image137.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13.jpeg"/><Relationship Id="rId5" Type="http://schemas.openxmlformats.org/officeDocument/2006/relationships/image" Target="../media/image212.jpeg"/><Relationship Id="rId4" Type="http://schemas.openxmlformats.org/officeDocument/2006/relationships/image" Target="../media/image211.jpeg"/><Relationship Id="rId9" Type="http://schemas.openxmlformats.org/officeDocument/2006/relationships/image" Target="../media/image215.jpeg"/></Relationships>
</file>

<file path=ppt/slides/_rels/slide49.xml.rels><?xml version="1.0" encoding="UTF-8" standalone="yes"?>
<Relationships xmlns="http://schemas.openxmlformats.org/package/2006/relationships"><Relationship Id="rId8" Type="http://schemas.openxmlformats.org/officeDocument/2006/relationships/image" Target="../media/image221.jpeg"/><Relationship Id="rId3" Type="http://schemas.openxmlformats.org/officeDocument/2006/relationships/image" Target="../media/image216.jpeg"/><Relationship Id="rId7" Type="http://schemas.openxmlformats.org/officeDocument/2006/relationships/image" Target="../media/image220.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image" Target="../media/image217.jpeg"/><Relationship Id="rId9" Type="http://schemas.openxmlformats.org/officeDocument/2006/relationships/image" Target="../media/image13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8" Type="http://schemas.openxmlformats.org/officeDocument/2006/relationships/image" Target="../media/image228.jpeg"/><Relationship Id="rId3" Type="http://schemas.openxmlformats.org/officeDocument/2006/relationships/image" Target="../media/image223.jpeg"/><Relationship Id="rId7" Type="http://schemas.openxmlformats.org/officeDocument/2006/relationships/image" Target="../media/image227.jpeg"/><Relationship Id="rId12" Type="http://schemas.openxmlformats.org/officeDocument/2006/relationships/image" Target="../media/image137.png"/><Relationship Id="rId2" Type="http://schemas.openxmlformats.org/officeDocument/2006/relationships/image" Target="../media/image222.jpeg"/><Relationship Id="rId1" Type="http://schemas.openxmlformats.org/officeDocument/2006/relationships/slideLayout" Target="../slideLayouts/slideLayout14.xml"/><Relationship Id="rId6" Type="http://schemas.openxmlformats.org/officeDocument/2006/relationships/image" Target="../media/image226.jpeg"/><Relationship Id="rId11" Type="http://schemas.openxmlformats.org/officeDocument/2006/relationships/image" Target="../media/image231.jpeg"/><Relationship Id="rId5" Type="http://schemas.openxmlformats.org/officeDocument/2006/relationships/image" Target="../media/image225.jpeg"/><Relationship Id="rId10" Type="http://schemas.openxmlformats.org/officeDocument/2006/relationships/image" Target="../media/image230.jpeg"/><Relationship Id="rId4" Type="http://schemas.openxmlformats.org/officeDocument/2006/relationships/image" Target="../media/image224.jpeg"/><Relationship Id="rId9" Type="http://schemas.openxmlformats.org/officeDocument/2006/relationships/image" Target="../media/image229.jpeg"/></Relationships>
</file>

<file path=ppt/slides/_rels/slide51.xml.rels><?xml version="1.0" encoding="UTF-8" standalone="yes"?>
<Relationships xmlns="http://schemas.openxmlformats.org/package/2006/relationships"><Relationship Id="rId8" Type="http://schemas.openxmlformats.org/officeDocument/2006/relationships/image" Target="../media/image237.jpeg"/><Relationship Id="rId3" Type="http://schemas.openxmlformats.org/officeDocument/2006/relationships/image" Target="../media/image232.jpeg"/><Relationship Id="rId7" Type="http://schemas.openxmlformats.org/officeDocument/2006/relationships/image" Target="../media/image236.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35.jpeg"/><Relationship Id="rId5" Type="http://schemas.openxmlformats.org/officeDocument/2006/relationships/image" Target="../media/image234.jpeg"/><Relationship Id="rId4" Type="http://schemas.openxmlformats.org/officeDocument/2006/relationships/image" Target="../media/image233.jpeg"/></Relationships>
</file>

<file path=ppt/slides/_rels/slide52.xml.rels><?xml version="1.0" encoding="UTF-8" standalone="yes"?>
<Relationships xmlns="http://schemas.openxmlformats.org/package/2006/relationships"><Relationship Id="rId3" Type="http://schemas.openxmlformats.org/officeDocument/2006/relationships/image" Target="../media/image239.jpeg"/><Relationship Id="rId7" Type="http://schemas.openxmlformats.org/officeDocument/2006/relationships/image" Target="../media/image243.jpeg"/><Relationship Id="rId2" Type="http://schemas.openxmlformats.org/officeDocument/2006/relationships/image" Target="../media/image238.jpeg"/><Relationship Id="rId1" Type="http://schemas.openxmlformats.org/officeDocument/2006/relationships/slideLayout" Target="../slideLayouts/slideLayout12.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53.xml.rels><?xml version="1.0" encoding="UTF-8" standalone="yes"?>
<Relationships xmlns="http://schemas.openxmlformats.org/package/2006/relationships"><Relationship Id="rId3" Type="http://schemas.openxmlformats.org/officeDocument/2006/relationships/image" Target="../media/image245.jpeg"/><Relationship Id="rId7" Type="http://schemas.openxmlformats.org/officeDocument/2006/relationships/image" Target="../media/image248.jpeg"/><Relationship Id="rId2" Type="http://schemas.openxmlformats.org/officeDocument/2006/relationships/image" Target="../media/image244.jpeg"/><Relationship Id="rId1" Type="http://schemas.openxmlformats.org/officeDocument/2006/relationships/slideLayout" Target="../slideLayouts/slideLayout12.xml"/><Relationship Id="rId6" Type="http://schemas.openxmlformats.org/officeDocument/2006/relationships/image" Target="../media/image242.jpeg"/><Relationship Id="rId5" Type="http://schemas.openxmlformats.org/officeDocument/2006/relationships/image" Target="../media/image247.jpeg"/><Relationship Id="rId4" Type="http://schemas.openxmlformats.org/officeDocument/2006/relationships/image" Target="../media/image24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 Id="rId9" Type="http://schemas.openxmlformats.org/officeDocument/2006/relationships/image" Target="../media/image80.png"/></Relationships>
</file>

<file path=ppt/slides/_rels/slide56.xml.rels><?xml version="1.0" encoding="UTF-8" standalone="yes"?>
<Relationships xmlns="http://schemas.openxmlformats.org/package/2006/relationships"><Relationship Id="rId8" Type="http://schemas.openxmlformats.org/officeDocument/2006/relationships/image" Target="../media/image260.jpeg"/><Relationship Id="rId13" Type="http://schemas.openxmlformats.org/officeDocument/2006/relationships/image" Target="../media/image264.jpeg"/><Relationship Id="rId3" Type="http://schemas.openxmlformats.org/officeDocument/2006/relationships/image" Target="../media/image255.jpeg"/><Relationship Id="rId7" Type="http://schemas.openxmlformats.org/officeDocument/2006/relationships/image" Target="../media/image259.jpeg"/><Relationship Id="rId12" Type="http://schemas.openxmlformats.org/officeDocument/2006/relationships/image" Target="../media/image191.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58.jpeg"/><Relationship Id="rId11" Type="http://schemas.openxmlformats.org/officeDocument/2006/relationships/image" Target="../media/image263.jpeg"/><Relationship Id="rId5" Type="http://schemas.openxmlformats.org/officeDocument/2006/relationships/image" Target="../media/image257.jpeg"/><Relationship Id="rId10" Type="http://schemas.openxmlformats.org/officeDocument/2006/relationships/image" Target="../media/image262.jpeg"/><Relationship Id="rId4" Type="http://schemas.openxmlformats.org/officeDocument/2006/relationships/image" Target="../media/image256.jpeg"/><Relationship Id="rId9" Type="http://schemas.openxmlformats.org/officeDocument/2006/relationships/image" Target="../media/image261.jpe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69.jpeg"/><Relationship Id="rId2" Type="http://schemas.openxmlformats.org/officeDocument/2006/relationships/image" Target="../media/image265.jpeg"/><Relationship Id="rId1" Type="http://schemas.openxmlformats.org/officeDocument/2006/relationships/slideLayout" Target="../slideLayouts/slideLayout12.xml"/><Relationship Id="rId6" Type="http://schemas.openxmlformats.org/officeDocument/2006/relationships/image" Target="../media/image268.jpeg"/><Relationship Id="rId5" Type="http://schemas.openxmlformats.org/officeDocument/2006/relationships/image" Target="../media/image267.jpeg"/><Relationship Id="rId4" Type="http://schemas.openxmlformats.org/officeDocument/2006/relationships/image" Target="../media/image266.jpeg"/></Relationships>
</file>

<file path=ppt/slides/_rels/slide58.xml.rels><?xml version="1.0" encoding="UTF-8" standalone="yes"?>
<Relationships xmlns="http://schemas.openxmlformats.org/package/2006/relationships"><Relationship Id="rId8" Type="http://schemas.openxmlformats.org/officeDocument/2006/relationships/image" Target="../media/image275.jpeg"/><Relationship Id="rId3" Type="http://schemas.openxmlformats.org/officeDocument/2006/relationships/image" Target="../media/image270.jpeg"/><Relationship Id="rId7" Type="http://schemas.openxmlformats.org/officeDocument/2006/relationships/image" Target="../media/image274.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73.jpeg"/><Relationship Id="rId5" Type="http://schemas.openxmlformats.org/officeDocument/2006/relationships/image" Target="../media/image272.jpeg"/><Relationship Id="rId4" Type="http://schemas.openxmlformats.org/officeDocument/2006/relationships/image" Target="../media/image27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8" Type="http://schemas.openxmlformats.org/officeDocument/2006/relationships/image" Target="../media/image282.jpeg"/><Relationship Id="rId3" Type="http://schemas.openxmlformats.org/officeDocument/2006/relationships/image" Target="../media/image277.jpeg"/><Relationship Id="rId7" Type="http://schemas.openxmlformats.org/officeDocument/2006/relationships/image" Target="../media/image281.jpeg"/><Relationship Id="rId2" Type="http://schemas.openxmlformats.org/officeDocument/2006/relationships/image" Target="../media/image276.jpeg"/><Relationship Id="rId1" Type="http://schemas.openxmlformats.org/officeDocument/2006/relationships/slideLayout" Target="../slideLayouts/slideLayout14.xml"/><Relationship Id="rId6" Type="http://schemas.openxmlformats.org/officeDocument/2006/relationships/image" Target="../media/image280.jpeg"/><Relationship Id="rId11" Type="http://schemas.openxmlformats.org/officeDocument/2006/relationships/image" Target="../media/image285.jpeg"/><Relationship Id="rId5" Type="http://schemas.openxmlformats.org/officeDocument/2006/relationships/image" Target="../media/image279.jpeg"/><Relationship Id="rId10" Type="http://schemas.openxmlformats.org/officeDocument/2006/relationships/image" Target="../media/image284.jpeg"/><Relationship Id="rId4" Type="http://schemas.openxmlformats.org/officeDocument/2006/relationships/image" Target="../media/image278.jpeg"/><Relationship Id="rId9" Type="http://schemas.openxmlformats.org/officeDocument/2006/relationships/image" Target="../media/image283.jpeg"/></Relationships>
</file>

<file path=ppt/slides/_rels/slide61.xml.rels><?xml version="1.0" encoding="UTF-8" standalone="yes"?>
<Relationships xmlns="http://schemas.openxmlformats.org/package/2006/relationships"><Relationship Id="rId8" Type="http://schemas.openxmlformats.org/officeDocument/2006/relationships/image" Target="../media/image292.jpeg"/><Relationship Id="rId3" Type="http://schemas.openxmlformats.org/officeDocument/2006/relationships/image" Target="../media/image287.jpeg"/><Relationship Id="rId7" Type="http://schemas.openxmlformats.org/officeDocument/2006/relationships/image" Target="../media/image291.jpeg"/><Relationship Id="rId2" Type="http://schemas.openxmlformats.org/officeDocument/2006/relationships/image" Target="../media/image286.jpeg"/><Relationship Id="rId1" Type="http://schemas.openxmlformats.org/officeDocument/2006/relationships/slideLayout" Target="../slideLayouts/slideLayout14.xml"/><Relationship Id="rId6" Type="http://schemas.openxmlformats.org/officeDocument/2006/relationships/image" Target="../media/image290.jpeg"/><Relationship Id="rId5" Type="http://schemas.openxmlformats.org/officeDocument/2006/relationships/image" Target="../media/image289.jpeg"/><Relationship Id="rId4" Type="http://schemas.openxmlformats.org/officeDocument/2006/relationships/image" Target="../media/image288.jpeg"/><Relationship Id="rId9" Type="http://schemas.openxmlformats.org/officeDocument/2006/relationships/image" Target="../media/image293.jpeg"/></Relationships>
</file>

<file path=ppt/slides/_rels/slide62.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294.jpeg"/><Relationship Id="rId1" Type="http://schemas.openxmlformats.org/officeDocument/2006/relationships/slideLayout" Target="../slideLayouts/slideLayout14.xml"/><Relationship Id="rId6" Type="http://schemas.openxmlformats.org/officeDocument/2006/relationships/image" Target="../media/image298.jpeg"/><Relationship Id="rId5" Type="http://schemas.openxmlformats.org/officeDocument/2006/relationships/image" Target="../media/image297.jpeg"/><Relationship Id="rId4" Type="http://schemas.openxmlformats.org/officeDocument/2006/relationships/image" Target="../media/image296.jpeg"/></Relationships>
</file>

<file path=ppt/slides/_rels/slide63.xml.rels><?xml version="1.0" encoding="UTF-8" standalone="yes"?>
<Relationships xmlns="http://schemas.openxmlformats.org/package/2006/relationships"><Relationship Id="rId8" Type="http://schemas.openxmlformats.org/officeDocument/2006/relationships/image" Target="../media/image305.jpeg"/><Relationship Id="rId13" Type="http://schemas.openxmlformats.org/officeDocument/2006/relationships/image" Target="../media/image310.jpeg"/><Relationship Id="rId3" Type="http://schemas.openxmlformats.org/officeDocument/2006/relationships/image" Target="../media/image300.jpeg"/><Relationship Id="rId7" Type="http://schemas.openxmlformats.org/officeDocument/2006/relationships/image" Target="../media/image304.jpeg"/><Relationship Id="rId12" Type="http://schemas.openxmlformats.org/officeDocument/2006/relationships/image" Target="../media/image309.jpeg"/><Relationship Id="rId2" Type="http://schemas.openxmlformats.org/officeDocument/2006/relationships/image" Target="../media/image299.jpeg"/><Relationship Id="rId1" Type="http://schemas.openxmlformats.org/officeDocument/2006/relationships/slideLayout" Target="../slideLayouts/slideLayout14.xml"/><Relationship Id="rId6" Type="http://schemas.openxmlformats.org/officeDocument/2006/relationships/image" Target="../media/image303.jpeg"/><Relationship Id="rId11" Type="http://schemas.openxmlformats.org/officeDocument/2006/relationships/image" Target="../media/image308.jpeg"/><Relationship Id="rId5" Type="http://schemas.openxmlformats.org/officeDocument/2006/relationships/image" Target="../media/image302.jpeg"/><Relationship Id="rId15" Type="http://schemas.openxmlformats.org/officeDocument/2006/relationships/image" Target="../media/image312.jpeg"/><Relationship Id="rId10" Type="http://schemas.openxmlformats.org/officeDocument/2006/relationships/image" Target="../media/image307.jpeg"/><Relationship Id="rId4" Type="http://schemas.openxmlformats.org/officeDocument/2006/relationships/image" Target="../media/image301.jpeg"/><Relationship Id="rId9" Type="http://schemas.openxmlformats.org/officeDocument/2006/relationships/image" Target="../media/image306.png"/><Relationship Id="rId14" Type="http://schemas.openxmlformats.org/officeDocument/2006/relationships/image" Target="../media/image311.png"/></Relationships>
</file>

<file path=ppt/slides/_rels/slide64.xml.rels><?xml version="1.0" encoding="UTF-8" standalone="yes"?>
<Relationships xmlns="http://schemas.openxmlformats.org/package/2006/relationships"><Relationship Id="rId8" Type="http://schemas.openxmlformats.org/officeDocument/2006/relationships/image" Target="../media/image319.jpeg"/><Relationship Id="rId13" Type="http://schemas.openxmlformats.org/officeDocument/2006/relationships/image" Target="../media/image324.jpeg"/><Relationship Id="rId3" Type="http://schemas.openxmlformats.org/officeDocument/2006/relationships/image" Target="../media/image314.jpeg"/><Relationship Id="rId7" Type="http://schemas.openxmlformats.org/officeDocument/2006/relationships/image" Target="../media/image318.jpeg"/><Relationship Id="rId12" Type="http://schemas.openxmlformats.org/officeDocument/2006/relationships/image" Target="../media/image323.jpeg"/><Relationship Id="rId2" Type="http://schemas.openxmlformats.org/officeDocument/2006/relationships/image" Target="../media/image313.png"/><Relationship Id="rId1" Type="http://schemas.openxmlformats.org/officeDocument/2006/relationships/slideLayout" Target="../slideLayouts/slideLayout14.xml"/><Relationship Id="rId6" Type="http://schemas.openxmlformats.org/officeDocument/2006/relationships/image" Target="../media/image317.jpeg"/><Relationship Id="rId11" Type="http://schemas.openxmlformats.org/officeDocument/2006/relationships/image" Target="../media/image322.jpeg"/><Relationship Id="rId5" Type="http://schemas.openxmlformats.org/officeDocument/2006/relationships/image" Target="../media/image316.jpeg"/><Relationship Id="rId10" Type="http://schemas.openxmlformats.org/officeDocument/2006/relationships/image" Target="../media/image321.jpeg"/><Relationship Id="rId4" Type="http://schemas.openxmlformats.org/officeDocument/2006/relationships/image" Target="../media/image315.jpeg"/><Relationship Id="rId9" Type="http://schemas.openxmlformats.org/officeDocument/2006/relationships/image" Target="../media/image320.jpeg"/><Relationship Id="rId14" Type="http://schemas.openxmlformats.org/officeDocument/2006/relationships/image" Target="../media/image325.jpeg"/></Relationships>
</file>

<file path=ppt/slides/_rels/slide65.xml.rels><?xml version="1.0" encoding="UTF-8" standalone="yes"?>
<Relationships xmlns="http://schemas.openxmlformats.org/package/2006/relationships"><Relationship Id="rId3" Type="http://schemas.openxmlformats.org/officeDocument/2006/relationships/image" Target="../media/image327.jpeg"/><Relationship Id="rId7" Type="http://schemas.openxmlformats.org/officeDocument/2006/relationships/image" Target="../media/image331.jpeg"/><Relationship Id="rId2" Type="http://schemas.openxmlformats.org/officeDocument/2006/relationships/image" Target="../media/image326.jpeg"/><Relationship Id="rId1" Type="http://schemas.openxmlformats.org/officeDocument/2006/relationships/slideLayout" Target="../slideLayouts/slideLayout14.xml"/><Relationship Id="rId6" Type="http://schemas.openxmlformats.org/officeDocument/2006/relationships/image" Target="../media/image330.jpeg"/><Relationship Id="rId5" Type="http://schemas.openxmlformats.org/officeDocument/2006/relationships/image" Target="../media/image329.jpeg"/><Relationship Id="rId4" Type="http://schemas.openxmlformats.org/officeDocument/2006/relationships/image" Target="../media/image328.jpeg"/></Relationships>
</file>

<file path=ppt/slides/_rels/slide66.xml.rels><?xml version="1.0" encoding="UTF-8" standalone="yes"?>
<Relationships xmlns="http://schemas.openxmlformats.org/package/2006/relationships"><Relationship Id="rId3" Type="http://schemas.openxmlformats.org/officeDocument/2006/relationships/image" Target="../media/image333.jpeg"/><Relationship Id="rId7" Type="http://schemas.openxmlformats.org/officeDocument/2006/relationships/image" Target="../media/image337.jpeg"/><Relationship Id="rId2" Type="http://schemas.openxmlformats.org/officeDocument/2006/relationships/image" Target="../media/image332.jpeg"/><Relationship Id="rId1" Type="http://schemas.openxmlformats.org/officeDocument/2006/relationships/slideLayout" Target="../slideLayouts/slideLayout14.xml"/><Relationship Id="rId6" Type="http://schemas.openxmlformats.org/officeDocument/2006/relationships/image" Target="../media/image336.jpeg"/><Relationship Id="rId5" Type="http://schemas.openxmlformats.org/officeDocument/2006/relationships/image" Target="../media/image335.jpeg"/><Relationship Id="rId4" Type="http://schemas.openxmlformats.org/officeDocument/2006/relationships/image" Target="../media/image33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image" Target="../media/image344.jpeg"/><Relationship Id="rId3" Type="http://schemas.openxmlformats.org/officeDocument/2006/relationships/image" Target="../media/image339.jpeg"/><Relationship Id="rId7" Type="http://schemas.openxmlformats.org/officeDocument/2006/relationships/image" Target="../media/image343.jpeg"/><Relationship Id="rId12" Type="http://schemas.openxmlformats.org/officeDocument/2006/relationships/image" Target="../media/image348.jpeg"/><Relationship Id="rId2" Type="http://schemas.openxmlformats.org/officeDocument/2006/relationships/image" Target="../media/image338.jpeg"/><Relationship Id="rId1" Type="http://schemas.openxmlformats.org/officeDocument/2006/relationships/slideLayout" Target="../slideLayouts/slideLayout14.xml"/><Relationship Id="rId6" Type="http://schemas.openxmlformats.org/officeDocument/2006/relationships/image" Target="../media/image342.jpeg"/><Relationship Id="rId11" Type="http://schemas.openxmlformats.org/officeDocument/2006/relationships/image" Target="../media/image347.jpeg"/><Relationship Id="rId5" Type="http://schemas.openxmlformats.org/officeDocument/2006/relationships/image" Target="../media/image341.jpeg"/><Relationship Id="rId10" Type="http://schemas.openxmlformats.org/officeDocument/2006/relationships/image" Target="../media/image346.jpeg"/><Relationship Id="rId4" Type="http://schemas.openxmlformats.org/officeDocument/2006/relationships/image" Target="../media/image340.jpeg"/><Relationship Id="rId9" Type="http://schemas.openxmlformats.org/officeDocument/2006/relationships/image" Target="../media/image345.jpeg"/></Relationships>
</file>

<file path=ppt/slides/_rels/slide69.xml.rels><?xml version="1.0" encoding="UTF-8" standalone="yes"?>
<Relationships xmlns="http://schemas.openxmlformats.org/package/2006/relationships"><Relationship Id="rId8" Type="http://schemas.openxmlformats.org/officeDocument/2006/relationships/image" Target="../media/image355.jpeg"/><Relationship Id="rId13" Type="http://schemas.openxmlformats.org/officeDocument/2006/relationships/image" Target="../media/image360.jpeg"/><Relationship Id="rId3" Type="http://schemas.openxmlformats.org/officeDocument/2006/relationships/image" Target="../media/image350.jpeg"/><Relationship Id="rId7" Type="http://schemas.openxmlformats.org/officeDocument/2006/relationships/image" Target="../media/image354.jpeg"/><Relationship Id="rId12" Type="http://schemas.openxmlformats.org/officeDocument/2006/relationships/image" Target="../media/image359.jpeg"/><Relationship Id="rId2" Type="http://schemas.openxmlformats.org/officeDocument/2006/relationships/image" Target="../media/image349.jpeg"/><Relationship Id="rId1" Type="http://schemas.openxmlformats.org/officeDocument/2006/relationships/slideLayout" Target="../slideLayouts/slideLayout14.xml"/><Relationship Id="rId6" Type="http://schemas.openxmlformats.org/officeDocument/2006/relationships/image" Target="../media/image353.jpeg"/><Relationship Id="rId11" Type="http://schemas.openxmlformats.org/officeDocument/2006/relationships/image" Target="../media/image358.jpeg"/><Relationship Id="rId5" Type="http://schemas.openxmlformats.org/officeDocument/2006/relationships/image" Target="../media/image352.jpeg"/><Relationship Id="rId10" Type="http://schemas.openxmlformats.org/officeDocument/2006/relationships/image" Target="../media/image357.jpeg"/><Relationship Id="rId4" Type="http://schemas.openxmlformats.org/officeDocument/2006/relationships/image" Target="../media/image351.jpeg"/><Relationship Id="rId9" Type="http://schemas.openxmlformats.org/officeDocument/2006/relationships/image" Target="../media/image356.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hyperlink" Target="http://www.beale-educational.com/" TargetMode="External"/><Relationship Id="rId2" Type="http://schemas.openxmlformats.org/officeDocument/2006/relationships/hyperlink" Target="mailto:rbeale3@mac.com"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C833EE-2BA3-467E-A446-B2D9B3359F92}"/>
              </a:ext>
            </a:extLst>
          </p:cNvPr>
          <p:cNvSpPr>
            <a:spLocks noGrp="1"/>
          </p:cNvSpPr>
          <p:nvPr>
            <p:ph type="body" sz="quarter" idx="10"/>
          </p:nvPr>
        </p:nvSpPr>
        <p:spPr>
          <a:xfrm>
            <a:off x="1434487" y="2654300"/>
            <a:ext cx="9323026" cy="1549400"/>
          </a:xfrm>
        </p:spPr>
        <p:txBody>
          <a:bodyPr>
            <a:normAutofit/>
          </a:bodyPr>
          <a:lstStyle/>
          <a:p>
            <a:r>
              <a:rPr lang="en-US" sz="5400" spc="0" dirty="0">
                <a:cs typeface="Times New Roman" panose="02020603050405020304" pitchFamily="18" charset="0"/>
              </a:rPr>
              <a:t>Spring 2026 New Titles</a:t>
            </a:r>
          </a:p>
          <a:p>
            <a:r>
              <a:rPr lang="en-US" sz="2800" b="0" cap="none" spc="0" dirty="0">
                <a:cs typeface="Times New Roman" panose="02020603050405020304" pitchFamily="18" charset="0"/>
              </a:rPr>
              <a:t>Rick Beale, Capstone VA Representative</a:t>
            </a:r>
            <a:endParaRPr lang="en-US" sz="2800" b="0" cap="none" spc="0" dirty="0"/>
          </a:p>
        </p:txBody>
      </p:sp>
    </p:spTree>
    <p:extLst>
      <p:ext uri="{BB962C8B-B14F-4D97-AF65-F5344CB8AC3E}">
        <p14:creationId xmlns:p14="http://schemas.microsoft.com/office/powerpoint/2010/main" val="568476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19A30-DE5D-8B8D-2DDA-5D151B7AB5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ECF50DB-CB03-B77A-A41F-E92558D21B62}"/>
              </a:ext>
            </a:extLst>
          </p:cNvPr>
          <p:cNvSpPr txBox="1"/>
          <p:nvPr/>
        </p:nvSpPr>
        <p:spPr>
          <a:xfrm>
            <a:off x="279816" y="251124"/>
            <a:ext cx="3878942" cy="5139869"/>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Famous Inventions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24</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$14.99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Capstone Value Library delivers clear, concise nonfiction at the lowest possible price, so budgets go further without sacrificing quality</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Reliable, curriculum-aligned nonfiction that librarians and students can trust</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Straightforward treatments of essential social studies topics that support state and national standards</a:t>
            </a:r>
          </a:p>
        </p:txBody>
      </p:sp>
      <p:cxnSp>
        <p:nvCxnSpPr>
          <p:cNvPr id="10" name="Straight Connector 9">
            <a:extLst>
              <a:ext uri="{FF2B5EF4-FFF2-40B4-BE49-F238E27FC236}">
                <a16:creationId xmlns:a16="http://schemas.microsoft.com/office/drawing/2014/main" id="{A6D9D798-2637-73A5-8AD3-B6E2DBEE27FA}"/>
              </a:ext>
            </a:extLst>
          </p:cNvPr>
          <p:cNvCxnSpPr>
            <a:cxnSpLocks/>
          </p:cNvCxnSpPr>
          <p:nvPr/>
        </p:nvCxnSpPr>
        <p:spPr>
          <a:xfrm>
            <a:off x="4538828"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AEA183A-E9D4-DF6E-D3AF-DEF0458A116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918899" y="1251389"/>
            <a:ext cx="1594785" cy="2042552"/>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99EE0765-E76D-D14D-6402-D29688707EE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18899" y="3432922"/>
            <a:ext cx="1594784" cy="2042551"/>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5DEFD67B-6094-9A64-5EA9-22CDF3774E7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673240" y="3429000"/>
            <a:ext cx="1597846" cy="2046473"/>
          </a:xfrm>
          <a:prstGeom prst="rect">
            <a:avLst/>
          </a:prstGeom>
          <a:ln w="3175">
            <a:solidFill>
              <a:schemeClr val="tx1">
                <a:alpha val="25000"/>
              </a:schemeClr>
            </a:solidFill>
          </a:ln>
        </p:spPr>
      </p:pic>
      <p:pic>
        <p:nvPicPr>
          <p:cNvPr id="6" name="Picture 5">
            <a:extLst>
              <a:ext uri="{FF2B5EF4-FFF2-40B4-BE49-F238E27FC236}">
                <a16:creationId xmlns:a16="http://schemas.microsoft.com/office/drawing/2014/main" id="{DADF9B8D-F43E-09CD-D4C8-673BB690A4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676300" y="1251388"/>
            <a:ext cx="1594786" cy="2042553"/>
          </a:xfrm>
          <a:prstGeom prst="rect">
            <a:avLst/>
          </a:prstGeom>
          <a:ln w="3175">
            <a:solidFill>
              <a:schemeClr val="tx1">
                <a:alpha val="25000"/>
              </a:schemeClr>
            </a:solidFill>
          </a:ln>
        </p:spPr>
      </p:pic>
      <p:pic>
        <p:nvPicPr>
          <p:cNvPr id="8" name="Picture 7">
            <a:extLst>
              <a:ext uri="{FF2B5EF4-FFF2-40B4-BE49-F238E27FC236}">
                <a16:creationId xmlns:a16="http://schemas.microsoft.com/office/drawing/2014/main" id="{1210920C-ED14-05EB-DA45-99EB94A074A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191104" y="1251388"/>
            <a:ext cx="1591718" cy="2034710"/>
          </a:xfrm>
          <a:prstGeom prst="rect">
            <a:avLst/>
          </a:prstGeom>
          <a:ln w="3175">
            <a:solidFill>
              <a:schemeClr val="tx1">
                <a:alpha val="25000"/>
              </a:schemeClr>
            </a:solidFill>
          </a:ln>
        </p:spPr>
      </p:pic>
      <p:pic>
        <p:nvPicPr>
          <p:cNvPr id="11" name="Picture 10">
            <a:extLst>
              <a:ext uri="{FF2B5EF4-FFF2-40B4-BE49-F238E27FC236}">
                <a16:creationId xmlns:a16="http://schemas.microsoft.com/office/drawing/2014/main" id="{544272A1-3614-2547-3574-FE7F75B590D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459917" y="3429000"/>
            <a:ext cx="1600918" cy="2046472"/>
          </a:xfrm>
          <a:prstGeom prst="rect">
            <a:avLst/>
          </a:prstGeom>
          <a:ln w="3175">
            <a:solidFill>
              <a:schemeClr val="tx1">
                <a:alpha val="25000"/>
              </a:schemeClr>
            </a:solidFill>
          </a:ln>
        </p:spPr>
      </p:pic>
      <p:pic>
        <p:nvPicPr>
          <p:cNvPr id="12" name="Picture 11">
            <a:extLst>
              <a:ext uri="{FF2B5EF4-FFF2-40B4-BE49-F238E27FC236}">
                <a16:creationId xmlns:a16="http://schemas.microsoft.com/office/drawing/2014/main" id="{F0E93838-05CD-3C74-A77D-042EC61070D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433702" y="1251388"/>
            <a:ext cx="1597846" cy="2046472"/>
          </a:xfrm>
          <a:prstGeom prst="rect">
            <a:avLst/>
          </a:prstGeom>
          <a:ln w="3175">
            <a:solidFill>
              <a:schemeClr val="tx1">
                <a:alpha val="25000"/>
              </a:schemeClr>
            </a:solidFill>
          </a:ln>
        </p:spPr>
      </p:pic>
      <p:grpSp>
        <p:nvGrpSpPr>
          <p:cNvPr id="14" name="Group 13">
            <a:extLst>
              <a:ext uri="{FF2B5EF4-FFF2-40B4-BE49-F238E27FC236}">
                <a16:creationId xmlns:a16="http://schemas.microsoft.com/office/drawing/2014/main" id="{3B56617B-0BC1-842D-DBAA-19E00CDA43AD}"/>
              </a:ext>
            </a:extLst>
          </p:cNvPr>
          <p:cNvGrpSpPr/>
          <p:nvPr/>
        </p:nvGrpSpPr>
        <p:grpSpPr>
          <a:xfrm>
            <a:off x="2841687" y="1430372"/>
            <a:ext cx="1365761" cy="1390686"/>
            <a:chOff x="2816340" y="86544"/>
            <a:chExt cx="1913499" cy="1913500"/>
          </a:xfrm>
        </p:grpSpPr>
        <p:pic>
          <p:nvPicPr>
            <p:cNvPr id="16" name="Picture 15" descr="A yellow circle with black background&#10;&#10;AI-generated content may be incorrect.">
              <a:extLst>
                <a:ext uri="{FF2B5EF4-FFF2-40B4-BE49-F238E27FC236}">
                  <a16:creationId xmlns:a16="http://schemas.microsoft.com/office/drawing/2014/main" id="{A0521B3F-F0D5-55E7-268B-168CA7DC1E26}"/>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17" name="TextBox 16">
              <a:extLst>
                <a:ext uri="{FF2B5EF4-FFF2-40B4-BE49-F238E27FC236}">
                  <a16:creationId xmlns:a16="http://schemas.microsoft.com/office/drawing/2014/main" id="{FE789B44-BD67-C039-47AD-ED5C8A65C4E4}"/>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sp>
        <p:nvSpPr>
          <p:cNvPr id="4" name="TextBox 3">
            <a:extLst>
              <a:ext uri="{FF2B5EF4-FFF2-40B4-BE49-F238E27FC236}">
                <a16:creationId xmlns:a16="http://schemas.microsoft.com/office/drawing/2014/main" id="{0B84D553-47E5-A661-83E7-10423EC26B50}"/>
              </a:ext>
            </a:extLst>
          </p:cNvPr>
          <p:cNvSpPr txBox="1"/>
          <p:nvPr/>
        </p:nvSpPr>
        <p:spPr>
          <a:xfrm>
            <a:off x="4870209" y="5801079"/>
            <a:ext cx="1762021" cy="261610"/>
          </a:xfrm>
          <a:prstGeom prst="rect">
            <a:avLst/>
          </a:prstGeom>
          <a:noFill/>
        </p:spPr>
        <p:txBody>
          <a:bodyPr wrap="none" rtlCol="0">
            <a:spAutoFit/>
          </a:bodyPr>
          <a:lstStyle/>
          <a:p>
            <a:r>
              <a:rPr lang="en-US" sz="1100" dirty="0">
                <a:solidFill>
                  <a:srgbClr val="C00000"/>
                </a:solidFill>
              </a:rPr>
              <a:t>Spring 26 Catalog page 68</a:t>
            </a:r>
          </a:p>
        </p:txBody>
      </p:sp>
    </p:spTree>
    <p:extLst>
      <p:ext uri="{BB962C8B-B14F-4D97-AF65-F5344CB8AC3E}">
        <p14:creationId xmlns:p14="http://schemas.microsoft.com/office/powerpoint/2010/main" val="1695200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19A30-DE5D-8B8D-2DDA-5D151B7AB5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ECF50DB-CB03-B77A-A41F-E92558D21B62}"/>
              </a:ext>
            </a:extLst>
          </p:cNvPr>
          <p:cNvSpPr txBox="1"/>
          <p:nvPr/>
        </p:nvSpPr>
        <p:spPr>
          <a:xfrm>
            <a:off x="279816" y="251124"/>
            <a:ext cx="3878942" cy="5139869"/>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The Planets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24</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$14.99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Capstone Value Library delivers clear, concise nonfiction at the lowest possible price, so budgets go further without sacrificing quality</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Reliable, curriculum-aligned nonfiction that librarians and students can trust</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Straightforward treatments of essential social studies topics that support state and national standards</a:t>
            </a:r>
          </a:p>
        </p:txBody>
      </p:sp>
      <p:cxnSp>
        <p:nvCxnSpPr>
          <p:cNvPr id="10" name="Straight Connector 9">
            <a:extLst>
              <a:ext uri="{FF2B5EF4-FFF2-40B4-BE49-F238E27FC236}">
                <a16:creationId xmlns:a16="http://schemas.microsoft.com/office/drawing/2014/main" id="{A6D9D798-2637-73A5-8AD3-B6E2DBEE27FA}"/>
              </a:ext>
            </a:extLst>
          </p:cNvPr>
          <p:cNvCxnSpPr>
            <a:cxnSpLocks/>
          </p:cNvCxnSpPr>
          <p:nvPr/>
        </p:nvCxnSpPr>
        <p:spPr>
          <a:xfrm>
            <a:off x="4538828"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AEA183A-E9D4-DF6E-D3AF-DEF0458A116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684942" y="1102932"/>
            <a:ext cx="1594785" cy="2038631"/>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99EE0765-E76D-D14D-6402-D29688707EE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84943" y="3344520"/>
            <a:ext cx="1594784" cy="2038629"/>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5DEFD67B-6094-9A64-5EA9-22CDF3774E7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04779" y="3344520"/>
            <a:ext cx="1597846" cy="2046471"/>
          </a:xfrm>
          <a:prstGeom prst="rect">
            <a:avLst/>
          </a:prstGeom>
          <a:ln w="3175">
            <a:solidFill>
              <a:schemeClr val="tx1">
                <a:alpha val="25000"/>
              </a:schemeClr>
            </a:solidFill>
          </a:ln>
        </p:spPr>
      </p:pic>
      <p:pic>
        <p:nvPicPr>
          <p:cNvPr id="6" name="Picture 5">
            <a:extLst>
              <a:ext uri="{FF2B5EF4-FFF2-40B4-BE49-F238E27FC236}">
                <a16:creationId xmlns:a16="http://schemas.microsoft.com/office/drawing/2014/main" id="{DADF9B8D-F43E-09CD-D4C8-673BB690A4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47924" y="1102932"/>
            <a:ext cx="1594786" cy="2038632"/>
          </a:xfrm>
          <a:prstGeom prst="rect">
            <a:avLst/>
          </a:prstGeom>
          <a:ln w="3175">
            <a:solidFill>
              <a:schemeClr val="tx1">
                <a:alpha val="25000"/>
              </a:schemeClr>
            </a:solidFill>
          </a:ln>
        </p:spPr>
      </p:pic>
      <p:pic>
        <p:nvPicPr>
          <p:cNvPr id="8" name="Picture 7">
            <a:extLst>
              <a:ext uri="{FF2B5EF4-FFF2-40B4-BE49-F238E27FC236}">
                <a16:creationId xmlns:a16="http://schemas.microsoft.com/office/drawing/2014/main" id="{1210920C-ED14-05EB-DA45-99EB94A074A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210907" y="1102932"/>
            <a:ext cx="1591718" cy="2030812"/>
          </a:xfrm>
          <a:prstGeom prst="rect">
            <a:avLst/>
          </a:prstGeom>
          <a:ln w="3175">
            <a:solidFill>
              <a:schemeClr val="tx1">
                <a:alpha val="25000"/>
              </a:schemeClr>
            </a:solidFill>
          </a:ln>
        </p:spPr>
      </p:pic>
      <p:pic>
        <p:nvPicPr>
          <p:cNvPr id="11" name="Picture 10">
            <a:extLst>
              <a:ext uri="{FF2B5EF4-FFF2-40B4-BE49-F238E27FC236}">
                <a16:creationId xmlns:a16="http://schemas.microsoft.com/office/drawing/2014/main" id="{544272A1-3614-2547-3574-FE7F75B590D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455180" y="3344520"/>
            <a:ext cx="1600918" cy="2046470"/>
          </a:xfrm>
          <a:prstGeom prst="rect">
            <a:avLst/>
          </a:prstGeom>
          <a:ln w="3175">
            <a:solidFill>
              <a:schemeClr val="tx1">
                <a:alpha val="25000"/>
              </a:schemeClr>
            </a:solidFill>
          </a:ln>
        </p:spPr>
      </p:pic>
      <p:pic>
        <p:nvPicPr>
          <p:cNvPr id="12" name="Picture 11">
            <a:extLst>
              <a:ext uri="{FF2B5EF4-FFF2-40B4-BE49-F238E27FC236}">
                <a16:creationId xmlns:a16="http://schemas.microsoft.com/office/drawing/2014/main" id="{F0E93838-05CD-3C74-A77D-042EC61070D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918899" y="1102932"/>
            <a:ext cx="1597846" cy="2042544"/>
          </a:xfrm>
          <a:prstGeom prst="rect">
            <a:avLst/>
          </a:prstGeom>
          <a:ln w="3175">
            <a:solidFill>
              <a:schemeClr val="tx1">
                <a:alpha val="25000"/>
              </a:schemeClr>
            </a:solidFill>
          </a:ln>
        </p:spPr>
      </p:pic>
      <p:grpSp>
        <p:nvGrpSpPr>
          <p:cNvPr id="14" name="Group 13">
            <a:extLst>
              <a:ext uri="{FF2B5EF4-FFF2-40B4-BE49-F238E27FC236}">
                <a16:creationId xmlns:a16="http://schemas.microsoft.com/office/drawing/2014/main" id="{3B56617B-0BC1-842D-DBAA-19E00CDA43AD}"/>
              </a:ext>
            </a:extLst>
          </p:cNvPr>
          <p:cNvGrpSpPr/>
          <p:nvPr/>
        </p:nvGrpSpPr>
        <p:grpSpPr>
          <a:xfrm>
            <a:off x="2841687" y="1430372"/>
            <a:ext cx="1365761" cy="1390686"/>
            <a:chOff x="2816340" y="86544"/>
            <a:chExt cx="1913499" cy="1913500"/>
          </a:xfrm>
        </p:grpSpPr>
        <p:pic>
          <p:nvPicPr>
            <p:cNvPr id="16" name="Picture 15" descr="A yellow circle with black background&#10;&#10;AI-generated content may be incorrect.">
              <a:extLst>
                <a:ext uri="{FF2B5EF4-FFF2-40B4-BE49-F238E27FC236}">
                  <a16:creationId xmlns:a16="http://schemas.microsoft.com/office/drawing/2014/main" id="{A0521B3F-F0D5-55E7-268B-168CA7DC1E26}"/>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17" name="TextBox 16">
              <a:extLst>
                <a:ext uri="{FF2B5EF4-FFF2-40B4-BE49-F238E27FC236}">
                  <a16:creationId xmlns:a16="http://schemas.microsoft.com/office/drawing/2014/main" id="{FE789B44-BD67-C039-47AD-ED5C8A65C4E4}"/>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3" name="Picture 2">
            <a:extLst>
              <a:ext uri="{FF2B5EF4-FFF2-40B4-BE49-F238E27FC236}">
                <a16:creationId xmlns:a16="http://schemas.microsoft.com/office/drawing/2014/main" id="{A4DD344E-A427-BC10-4CE4-E1FAB5698534}"/>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911644" y="3344520"/>
            <a:ext cx="1597846" cy="2038631"/>
          </a:xfrm>
          <a:prstGeom prst="rect">
            <a:avLst/>
          </a:prstGeom>
          <a:ln w="3175">
            <a:solidFill>
              <a:schemeClr val="tx1">
                <a:alpha val="25000"/>
              </a:schemeClr>
            </a:solidFill>
          </a:ln>
        </p:spPr>
      </p:pic>
      <p:sp>
        <p:nvSpPr>
          <p:cNvPr id="5" name="TextBox 4">
            <a:extLst>
              <a:ext uri="{FF2B5EF4-FFF2-40B4-BE49-F238E27FC236}">
                <a16:creationId xmlns:a16="http://schemas.microsoft.com/office/drawing/2014/main" id="{4E5E4D80-2FCE-194D-43C8-1EC0B228CFFB}"/>
              </a:ext>
            </a:extLst>
          </p:cNvPr>
          <p:cNvSpPr txBox="1"/>
          <p:nvPr/>
        </p:nvSpPr>
        <p:spPr>
          <a:xfrm>
            <a:off x="4836811" y="5755068"/>
            <a:ext cx="1762021" cy="261610"/>
          </a:xfrm>
          <a:prstGeom prst="rect">
            <a:avLst/>
          </a:prstGeom>
          <a:noFill/>
        </p:spPr>
        <p:txBody>
          <a:bodyPr wrap="none" rtlCol="0">
            <a:spAutoFit/>
          </a:bodyPr>
          <a:lstStyle/>
          <a:p>
            <a:r>
              <a:rPr lang="en-US" sz="1100" dirty="0">
                <a:solidFill>
                  <a:srgbClr val="C00000"/>
                </a:solidFill>
              </a:rPr>
              <a:t>Spring 26 Catalog page 67</a:t>
            </a:r>
          </a:p>
        </p:txBody>
      </p:sp>
    </p:spTree>
    <p:extLst>
      <p:ext uri="{BB962C8B-B14F-4D97-AF65-F5344CB8AC3E}">
        <p14:creationId xmlns:p14="http://schemas.microsoft.com/office/powerpoint/2010/main" val="2610323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9744C-4BAE-CE2F-3ACC-3F5FB034762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7011C75-FC99-67D3-029A-3C42A6445273}"/>
              </a:ext>
            </a:extLst>
          </p:cNvPr>
          <p:cNvSpPr>
            <a:spLocks noGrp="1"/>
          </p:cNvSpPr>
          <p:nvPr>
            <p:ph type="body" sz="quarter" idx="10"/>
          </p:nvPr>
        </p:nvSpPr>
        <p:spPr>
          <a:xfrm>
            <a:off x="1320186" y="2654300"/>
            <a:ext cx="10265677" cy="1549400"/>
          </a:xfrm>
        </p:spPr>
        <p:txBody>
          <a:bodyPr>
            <a:normAutofit fontScale="92500" lnSpcReduction="10000"/>
          </a:bodyPr>
          <a:lstStyle/>
          <a:p>
            <a:r>
              <a:rPr lang="en-US" sz="5400" spc="0" dirty="0">
                <a:cs typeface="Times New Roman" panose="02020603050405020304" pitchFamily="18" charset="0"/>
              </a:rPr>
              <a:t>250</a:t>
            </a:r>
            <a:r>
              <a:rPr lang="en-US" sz="5400" spc="0" baseline="30000" dirty="0">
                <a:cs typeface="Times New Roman" panose="02020603050405020304" pitchFamily="18" charset="0"/>
              </a:rPr>
              <a:t>th</a:t>
            </a:r>
            <a:r>
              <a:rPr lang="en-US" sz="5400" spc="0" dirty="0">
                <a:cs typeface="Times New Roman" panose="02020603050405020304" pitchFamily="18" charset="0"/>
              </a:rPr>
              <a:t> Anniversary –</a:t>
            </a:r>
          </a:p>
          <a:p>
            <a:r>
              <a:rPr lang="en-US" sz="5400" spc="0" dirty="0">
                <a:cs typeface="Times New Roman" panose="02020603050405020304" pitchFamily="18" charset="0"/>
              </a:rPr>
              <a:t>Declaration of Independence</a:t>
            </a:r>
          </a:p>
        </p:txBody>
      </p:sp>
    </p:spTree>
    <p:extLst>
      <p:ext uri="{BB962C8B-B14F-4D97-AF65-F5344CB8AC3E}">
        <p14:creationId xmlns:p14="http://schemas.microsoft.com/office/powerpoint/2010/main" val="1835703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0A5D-9B6A-4099-AEED-C8123B138E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FC787C4-A9CB-21B5-5D02-83AB05924143}"/>
              </a:ext>
            </a:extLst>
          </p:cNvPr>
          <p:cNvSpPr txBox="1"/>
          <p:nvPr/>
        </p:nvSpPr>
        <p:spPr>
          <a:xfrm>
            <a:off x="279814" y="252492"/>
            <a:ext cx="3954804" cy="6093976"/>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TITLE</a:t>
            </a:r>
            <a:endParaRPr lang="en-US" sz="27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The Declaration of Independence</a:t>
            </a:r>
          </a:p>
          <a:p>
            <a:pPr>
              <a:spcBef>
                <a:spcPts val="400"/>
              </a:spcBef>
            </a:pPr>
            <a:r>
              <a:rPr lang="en-US" sz="1500" dirty="0">
                <a:latin typeface="Aptos" panose="020B0004020202020204" pitchFamily="34" charset="0"/>
                <a:cs typeface="Times New Roman" panose="02020603050405020304" pitchFamily="18" charset="0"/>
              </a:rPr>
              <a:t>The Daring Document That Founded a New Nation</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5</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8’’ x 10''</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$23.49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$9.99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Fresh perspective on the Declaration of Independence that coincides with the 250th anniversary of its signing</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Helps young readers understanding this historic document and its importance past, present, and future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Supports state and national social studies standards while promoting critical thinking about historical events and primary sources</a:t>
            </a:r>
          </a:p>
        </p:txBody>
      </p:sp>
      <p:pic>
        <p:nvPicPr>
          <p:cNvPr id="14" name="Picture Placeholder 21">
            <a:extLst>
              <a:ext uri="{FF2B5EF4-FFF2-40B4-BE49-F238E27FC236}">
                <a16:creationId xmlns:a16="http://schemas.microsoft.com/office/drawing/2014/main" id="{F8C31D96-65F4-AD5F-4B47-88BCE085E56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670183" y="1013480"/>
            <a:ext cx="3606416" cy="4572000"/>
          </a:xfrm>
          <a:prstGeom prst="rect">
            <a:avLst/>
          </a:prstGeom>
          <a:ln w="3175">
            <a:solidFill>
              <a:schemeClr val="tx1">
                <a:alpha val="25000"/>
              </a:schemeClr>
            </a:solidFill>
          </a:ln>
        </p:spPr>
      </p:pic>
      <p:grpSp>
        <p:nvGrpSpPr>
          <p:cNvPr id="53" name="Group 52">
            <a:extLst>
              <a:ext uri="{FF2B5EF4-FFF2-40B4-BE49-F238E27FC236}">
                <a16:creationId xmlns:a16="http://schemas.microsoft.com/office/drawing/2014/main" id="{D365143D-B08E-8B41-2E63-C364A1F2C9D9}"/>
              </a:ext>
            </a:extLst>
          </p:cNvPr>
          <p:cNvGrpSpPr/>
          <p:nvPr/>
        </p:nvGrpSpPr>
        <p:grpSpPr>
          <a:xfrm>
            <a:off x="2923761" y="2162620"/>
            <a:ext cx="1365761" cy="1390686"/>
            <a:chOff x="2816340" y="86544"/>
            <a:chExt cx="1913499" cy="1913500"/>
          </a:xfrm>
        </p:grpSpPr>
        <p:pic>
          <p:nvPicPr>
            <p:cNvPr id="54" name="Picture 53" descr="A yellow circle with black background&#10;&#10;AI-generated content may be incorrect.">
              <a:extLst>
                <a:ext uri="{FF2B5EF4-FFF2-40B4-BE49-F238E27FC236}">
                  <a16:creationId xmlns:a16="http://schemas.microsoft.com/office/drawing/2014/main" id="{DD1C36E4-791F-6A5C-F477-E0FC2E83FF8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55" name="TextBox 54">
              <a:extLst>
                <a:ext uri="{FF2B5EF4-FFF2-40B4-BE49-F238E27FC236}">
                  <a16:creationId xmlns:a16="http://schemas.microsoft.com/office/drawing/2014/main" id="{9FAF5A00-E9BF-1961-F2D8-943B0D997F96}"/>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cxnSp>
        <p:nvCxnSpPr>
          <p:cNvPr id="57" name="Straight Connector 56">
            <a:extLst>
              <a:ext uri="{FF2B5EF4-FFF2-40B4-BE49-F238E27FC236}">
                <a16:creationId xmlns:a16="http://schemas.microsoft.com/office/drawing/2014/main" id="{A118CDB2-35A2-E16C-D96A-906C61CA5BE6}"/>
              </a:ext>
            </a:extLst>
          </p:cNvPr>
          <p:cNvCxnSpPr>
            <a:cxnSpLocks/>
          </p:cNvCxnSpPr>
          <p:nvPr/>
        </p:nvCxnSpPr>
        <p:spPr>
          <a:xfrm>
            <a:off x="4449331" y="690297"/>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black text on a white background&#10;&#10;Description automatically generated">
            <a:extLst>
              <a:ext uri="{FF2B5EF4-FFF2-40B4-BE49-F238E27FC236}">
                <a16:creationId xmlns:a16="http://schemas.microsoft.com/office/drawing/2014/main" id="{7B4BADD3-D7D9-1172-B932-6C545FDEB1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10974" y="128563"/>
            <a:ext cx="1105947" cy="524856"/>
          </a:xfrm>
          <a:prstGeom prst="rect">
            <a:avLst/>
          </a:prstGeom>
        </p:spPr>
      </p:pic>
      <p:pic>
        <p:nvPicPr>
          <p:cNvPr id="4" name="Picture Placeholder 23">
            <a:extLst>
              <a:ext uri="{FF2B5EF4-FFF2-40B4-BE49-F238E27FC236}">
                <a16:creationId xmlns:a16="http://schemas.microsoft.com/office/drawing/2014/main" id="{27071656-2011-45E2-DFC3-26414B74304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36409" y="839846"/>
            <a:ext cx="3577272" cy="2286000"/>
          </a:xfrm>
          <a:prstGeom prst="rect">
            <a:avLst/>
          </a:prstGeom>
          <a:ln w="3175">
            <a:solidFill>
              <a:schemeClr val="tx1">
                <a:alpha val="25000"/>
              </a:schemeClr>
            </a:solidFill>
          </a:ln>
        </p:spPr>
      </p:pic>
      <p:pic>
        <p:nvPicPr>
          <p:cNvPr id="5" name="Picture Placeholder 23">
            <a:extLst>
              <a:ext uri="{FF2B5EF4-FFF2-40B4-BE49-F238E27FC236}">
                <a16:creationId xmlns:a16="http://schemas.microsoft.com/office/drawing/2014/main" id="{54C75270-9886-40B8-0FCC-F23AE5CD0BE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36409" y="3436202"/>
            <a:ext cx="3577272" cy="2286000"/>
          </a:xfrm>
          <a:prstGeom prst="rect">
            <a:avLst/>
          </a:prstGeom>
          <a:ln w="3175">
            <a:solidFill>
              <a:schemeClr val="tx1">
                <a:alpha val="25000"/>
              </a:schemeClr>
            </a:solidFill>
          </a:ln>
        </p:spPr>
      </p:pic>
      <p:sp>
        <p:nvSpPr>
          <p:cNvPr id="6" name="TextBox 5">
            <a:extLst>
              <a:ext uri="{FF2B5EF4-FFF2-40B4-BE49-F238E27FC236}">
                <a16:creationId xmlns:a16="http://schemas.microsoft.com/office/drawing/2014/main" id="{64676888-FCEF-3F8E-8D8D-18CF9FD9DA24}"/>
              </a:ext>
            </a:extLst>
          </p:cNvPr>
          <p:cNvSpPr txBox="1"/>
          <p:nvPr/>
        </p:nvSpPr>
        <p:spPr>
          <a:xfrm>
            <a:off x="4609141" y="5844520"/>
            <a:ext cx="1762021" cy="261610"/>
          </a:xfrm>
          <a:prstGeom prst="rect">
            <a:avLst/>
          </a:prstGeom>
          <a:noFill/>
        </p:spPr>
        <p:txBody>
          <a:bodyPr wrap="none" rtlCol="0">
            <a:spAutoFit/>
          </a:bodyPr>
          <a:lstStyle/>
          <a:p>
            <a:r>
              <a:rPr lang="en-US" sz="1100" dirty="0">
                <a:solidFill>
                  <a:srgbClr val="C00000"/>
                </a:solidFill>
              </a:rPr>
              <a:t>Spring 26 Catalog page 49</a:t>
            </a:r>
          </a:p>
        </p:txBody>
      </p:sp>
    </p:spTree>
    <p:extLst>
      <p:ext uri="{BB962C8B-B14F-4D97-AF65-F5344CB8AC3E}">
        <p14:creationId xmlns:p14="http://schemas.microsoft.com/office/powerpoint/2010/main" val="2288074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2904-74A6-1768-9D11-CF5D85CBD0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0F6EA5-CDD2-2C5F-1E91-9243E3C49224}"/>
              </a:ext>
            </a:extLst>
          </p:cNvPr>
          <p:cNvSpPr txBox="1"/>
          <p:nvPr/>
        </p:nvSpPr>
        <p:spPr>
          <a:xfrm>
            <a:off x="279816" y="255228"/>
            <a:ext cx="4019866" cy="5339923"/>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American Revolutionary War Perspectives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$23.49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Provides multiple perspectives on the American Revolutionary War, helping readers understand how these events affected different groups of people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Supports state and national social studies standards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Infographics such as charts and maps convey information in an engaging way</a:t>
            </a:r>
          </a:p>
        </p:txBody>
      </p:sp>
      <p:cxnSp>
        <p:nvCxnSpPr>
          <p:cNvPr id="10" name="Straight Connector 9">
            <a:extLst>
              <a:ext uri="{FF2B5EF4-FFF2-40B4-BE49-F238E27FC236}">
                <a16:creationId xmlns:a16="http://schemas.microsoft.com/office/drawing/2014/main" id="{DC52FD97-8678-A0CC-7E65-2201C4A7C853}"/>
              </a:ext>
            </a:extLst>
          </p:cNvPr>
          <p:cNvCxnSpPr>
            <a:cxnSpLocks/>
          </p:cNvCxnSpPr>
          <p:nvPr/>
        </p:nvCxnSpPr>
        <p:spPr>
          <a:xfrm>
            <a:off x="4600375"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B712263-124A-4BCB-8AB8-F4E268C2A4F8}"/>
              </a:ext>
            </a:extLst>
          </p:cNvPr>
          <p:cNvGrpSpPr/>
          <p:nvPr/>
        </p:nvGrpSpPr>
        <p:grpSpPr>
          <a:xfrm>
            <a:off x="2916337" y="1623781"/>
            <a:ext cx="1365761" cy="1390686"/>
            <a:chOff x="2816340" y="86544"/>
            <a:chExt cx="1913499" cy="1913500"/>
          </a:xfrm>
        </p:grpSpPr>
        <p:pic>
          <p:nvPicPr>
            <p:cNvPr id="5" name="Picture 4" descr="A yellow circle with black background&#10;&#10;AI-generated content may be incorrect.">
              <a:extLst>
                <a:ext uri="{FF2B5EF4-FFF2-40B4-BE49-F238E27FC236}">
                  <a16:creationId xmlns:a16="http://schemas.microsoft.com/office/drawing/2014/main" id="{777D646C-A371-35EE-A005-7B35A89907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7" name="TextBox 6">
              <a:extLst>
                <a:ext uri="{FF2B5EF4-FFF2-40B4-BE49-F238E27FC236}">
                  <a16:creationId xmlns:a16="http://schemas.microsoft.com/office/drawing/2014/main" id="{B00A2710-3131-BCB1-F6BF-AEE89AD32A1C}"/>
                </a:ext>
              </a:extLst>
            </p:cNvPr>
            <p:cNvSpPr txBox="1"/>
            <p:nvPr/>
          </p:nvSpPr>
          <p:spPr>
            <a:xfrm>
              <a:off x="2862432" y="497512"/>
              <a:ext cx="1790480" cy="129112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8" name="Picture 7">
            <a:extLst>
              <a:ext uri="{FF2B5EF4-FFF2-40B4-BE49-F238E27FC236}">
                <a16:creationId xmlns:a16="http://schemas.microsoft.com/office/drawing/2014/main" id="{F87D769B-7214-71AD-BC5F-C50885D08B0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84882" y="3413650"/>
            <a:ext cx="1916994" cy="2514600"/>
          </a:xfrm>
          <a:prstGeom prst="rect">
            <a:avLst/>
          </a:prstGeom>
          <a:ln w="3175">
            <a:solidFill>
              <a:schemeClr val="tx1">
                <a:alpha val="25000"/>
              </a:schemeClr>
            </a:solidFill>
          </a:ln>
        </p:spPr>
      </p:pic>
      <p:pic>
        <p:nvPicPr>
          <p:cNvPr id="9" name="Picture 8">
            <a:extLst>
              <a:ext uri="{FF2B5EF4-FFF2-40B4-BE49-F238E27FC236}">
                <a16:creationId xmlns:a16="http://schemas.microsoft.com/office/drawing/2014/main" id="{12EA35DC-A7CD-AD38-6E30-E4627553DC3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360123" y="714227"/>
            <a:ext cx="2552060" cy="1685765"/>
          </a:xfrm>
          <a:prstGeom prst="rect">
            <a:avLst/>
          </a:prstGeom>
          <a:ln w="3175">
            <a:solidFill>
              <a:schemeClr val="tx1">
                <a:alpha val="25000"/>
              </a:schemeClr>
            </a:solidFill>
          </a:ln>
        </p:spPr>
      </p:pic>
      <p:pic>
        <p:nvPicPr>
          <p:cNvPr id="11" name="Picture 10">
            <a:extLst>
              <a:ext uri="{FF2B5EF4-FFF2-40B4-BE49-F238E27FC236}">
                <a16:creationId xmlns:a16="http://schemas.microsoft.com/office/drawing/2014/main" id="{2ABC3948-E8EB-4527-7789-2C8DF1C156E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086382" y="755028"/>
            <a:ext cx="1916994" cy="2514600"/>
          </a:xfrm>
          <a:prstGeom prst="rect">
            <a:avLst/>
          </a:prstGeom>
          <a:ln w="3175">
            <a:solidFill>
              <a:schemeClr val="tx1">
                <a:alpha val="25000"/>
              </a:schemeClr>
            </a:solidFill>
          </a:ln>
        </p:spPr>
      </p:pic>
      <p:pic>
        <p:nvPicPr>
          <p:cNvPr id="12" name="Picture 11">
            <a:extLst>
              <a:ext uri="{FF2B5EF4-FFF2-40B4-BE49-F238E27FC236}">
                <a16:creationId xmlns:a16="http://schemas.microsoft.com/office/drawing/2014/main" id="{D8B197FF-D0E6-B09E-1551-0F9FBEF8FB3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886976" y="755028"/>
            <a:ext cx="1916994" cy="2514600"/>
          </a:xfrm>
          <a:prstGeom prst="rect">
            <a:avLst/>
          </a:prstGeom>
          <a:ln w="3175">
            <a:solidFill>
              <a:schemeClr val="tx1">
                <a:alpha val="25000"/>
              </a:schemeClr>
            </a:solidFill>
          </a:ln>
        </p:spPr>
      </p:pic>
      <p:pic>
        <p:nvPicPr>
          <p:cNvPr id="14" name="Picture 13">
            <a:extLst>
              <a:ext uri="{FF2B5EF4-FFF2-40B4-BE49-F238E27FC236}">
                <a16:creationId xmlns:a16="http://schemas.microsoft.com/office/drawing/2014/main" id="{D44C4DB2-7E6B-4FB3-55A6-C80E7B8409F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073783" y="3413650"/>
            <a:ext cx="1916994" cy="251460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D7B0027C-404F-73A5-8DB7-358D5A5E25D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360122" y="2570768"/>
            <a:ext cx="2552059" cy="1685764"/>
          </a:xfrm>
          <a:prstGeom prst="rect">
            <a:avLst/>
          </a:prstGeom>
          <a:ln w="3175">
            <a:solidFill>
              <a:schemeClr val="tx1">
                <a:alpha val="25000"/>
              </a:schemeClr>
            </a:solidFill>
          </a:ln>
        </p:spPr>
      </p:pic>
      <p:pic>
        <p:nvPicPr>
          <p:cNvPr id="4" name="Picture 3">
            <a:extLst>
              <a:ext uri="{FF2B5EF4-FFF2-40B4-BE49-F238E27FC236}">
                <a16:creationId xmlns:a16="http://schemas.microsoft.com/office/drawing/2014/main" id="{D22D3F8C-F58D-9466-7191-CF4942CFCEE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360122" y="4433542"/>
            <a:ext cx="2552060" cy="1685764"/>
          </a:xfrm>
          <a:prstGeom prst="rect">
            <a:avLst/>
          </a:prstGeom>
          <a:ln w="3175">
            <a:solidFill>
              <a:schemeClr val="tx1">
                <a:alpha val="25000"/>
              </a:schemeClr>
            </a:solidFill>
          </a:ln>
        </p:spPr>
      </p:pic>
      <p:pic>
        <p:nvPicPr>
          <p:cNvPr id="6" name="Picture 5" descr="Logo&#10;&#10;Description automatically generated with medium confidence">
            <a:extLst>
              <a:ext uri="{FF2B5EF4-FFF2-40B4-BE49-F238E27FC236}">
                <a16:creationId xmlns:a16="http://schemas.microsoft.com/office/drawing/2014/main" id="{F1AAF25F-A26D-4017-74D2-B369759C1EF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67944" y="168522"/>
            <a:ext cx="1242203" cy="457200"/>
          </a:xfrm>
          <a:prstGeom prst="rect">
            <a:avLst/>
          </a:prstGeom>
        </p:spPr>
      </p:pic>
      <p:sp>
        <p:nvSpPr>
          <p:cNvPr id="13" name="TextBox 12">
            <a:extLst>
              <a:ext uri="{FF2B5EF4-FFF2-40B4-BE49-F238E27FC236}">
                <a16:creationId xmlns:a16="http://schemas.microsoft.com/office/drawing/2014/main" id="{B947348C-B4DF-CEFD-BD7A-E18638707054}"/>
              </a:ext>
            </a:extLst>
          </p:cNvPr>
          <p:cNvSpPr txBox="1"/>
          <p:nvPr/>
        </p:nvSpPr>
        <p:spPr>
          <a:xfrm>
            <a:off x="4782817" y="6084523"/>
            <a:ext cx="1762021" cy="261610"/>
          </a:xfrm>
          <a:prstGeom prst="rect">
            <a:avLst/>
          </a:prstGeom>
          <a:noFill/>
        </p:spPr>
        <p:txBody>
          <a:bodyPr wrap="none" rtlCol="0">
            <a:spAutoFit/>
          </a:bodyPr>
          <a:lstStyle/>
          <a:p>
            <a:r>
              <a:rPr lang="en-US" sz="1100" dirty="0">
                <a:solidFill>
                  <a:srgbClr val="C00000"/>
                </a:solidFill>
              </a:rPr>
              <a:t>Spring 26 Catalog page 52</a:t>
            </a:r>
          </a:p>
        </p:txBody>
      </p:sp>
    </p:spTree>
    <p:extLst>
      <p:ext uri="{BB962C8B-B14F-4D97-AF65-F5344CB8AC3E}">
        <p14:creationId xmlns:p14="http://schemas.microsoft.com/office/powerpoint/2010/main" val="1044444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01805-AFD2-CBF1-77B8-B93D8A1525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CF52E3-5A40-BBB8-3A89-8FA5B485BC6A}"/>
              </a:ext>
            </a:extLst>
          </p:cNvPr>
          <p:cNvSpPr txBox="1"/>
          <p:nvPr/>
        </p:nvSpPr>
        <p:spPr>
          <a:xfrm>
            <a:off x="279816" y="255228"/>
            <a:ext cx="3615515" cy="5586145"/>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Symbols of America</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K – 3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1 – 2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8’’ x 10’’</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24</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$22.49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$9.99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Provides simple, age-appropriate introductions to key national symbols, explaining their origins and ongoing significance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Perfect supports for social studies curriculum standards related to U.S. history, national symbols, and historical figures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Historical photographs help bring the origins of each symbol to life</a:t>
            </a:r>
          </a:p>
        </p:txBody>
      </p:sp>
      <p:cxnSp>
        <p:nvCxnSpPr>
          <p:cNvPr id="10" name="Straight Connector 9">
            <a:extLst>
              <a:ext uri="{FF2B5EF4-FFF2-40B4-BE49-F238E27FC236}">
                <a16:creationId xmlns:a16="http://schemas.microsoft.com/office/drawing/2014/main" id="{86899468-5013-54E4-A26C-1F1BA6FC31D0}"/>
              </a:ext>
            </a:extLst>
          </p:cNvPr>
          <p:cNvCxnSpPr>
            <a:cxnSpLocks/>
          </p:cNvCxnSpPr>
          <p:nvPr/>
        </p:nvCxnSpPr>
        <p:spPr>
          <a:xfrm>
            <a:off x="4653128" y="707994"/>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3D44562-114D-585C-7246-3B277A26D2A1}"/>
              </a:ext>
            </a:extLst>
          </p:cNvPr>
          <p:cNvGrpSpPr/>
          <p:nvPr/>
        </p:nvGrpSpPr>
        <p:grpSpPr>
          <a:xfrm>
            <a:off x="2933921" y="1545812"/>
            <a:ext cx="1365761" cy="1390686"/>
            <a:chOff x="2816340" y="86544"/>
            <a:chExt cx="1913499" cy="1913500"/>
          </a:xfrm>
        </p:grpSpPr>
        <p:pic>
          <p:nvPicPr>
            <p:cNvPr id="11" name="Picture 10" descr="A yellow circle with black background&#10;&#10;AI-generated content may be incorrect.">
              <a:extLst>
                <a:ext uri="{FF2B5EF4-FFF2-40B4-BE49-F238E27FC236}">
                  <a16:creationId xmlns:a16="http://schemas.microsoft.com/office/drawing/2014/main" id="{DC30E240-377B-6287-AB42-DA6DB0B88B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12" name="TextBox 11">
              <a:extLst>
                <a:ext uri="{FF2B5EF4-FFF2-40B4-BE49-F238E27FC236}">
                  <a16:creationId xmlns:a16="http://schemas.microsoft.com/office/drawing/2014/main" id="{EF6F15FD-F96D-8B88-BF89-48A288B2D76A}"/>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3" name="Picture 2">
            <a:extLst>
              <a:ext uri="{FF2B5EF4-FFF2-40B4-BE49-F238E27FC236}">
                <a16:creationId xmlns:a16="http://schemas.microsoft.com/office/drawing/2014/main" id="{FFEFD353-2311-D63C-853C-67CAAE796B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825447" y="765541"/>
            <a:ext cx="2250282" cy="2286000"/>
          </a:xfrm>
          <a:prstGeom prst="rect">
            <a:avLst/>
          </a:prstGeom>
          <a:ln w="3175">
            <a:solidFill>
              <a:schemeClr val="tx1">
                <a:alpha val="25000"/>
              </a:schemeClr>
            </a:solidFill>
          </a:ln>
        </p:spPr>
      </p:pic>
      <p:pic>
        <p:nvPicPr>
          <p:cNvPr id="4" name="Picture 3">
            <a:extLst>
              <a:ext uri="{FF2B5EF4-FFF2-40B4-BE49-F238E27FC236}">
                <a16:creationId xmlns:a16="http://schemas.microsoft.com/office/drawing/2014/main" id="{B3C97E5F-0240-2D46-B5BD-1DD6AA2BC48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48047" y="765541"/>
            <a:ext cx="2250282" cy="2286000"/>
          </a:xfrm>
          <a:prstGeom prst="rect">
            <a:avLst/>
          </a:prstGeom>
          <a:ln w="3175">
            <a:solidFill>
              <a:schemeClr val="tx1">
                <a:alpha val="25000"/>
              </a:schemeClr>
            </a:solidFill>
          </a:ln>
        </p:spPr>
      </p:pic>
      <p:pic>
        <p:nvPicPr>
          <p:cNvPr id="5" name="Picture 4">
            <a:extLst>
              <a:ext uri="{FF2B5EF4-FFF2-40B4-BE49-F238E27FC236}">
                <a16:creationId xmlns:a16="http://schemas.microsoft.com/office/drawing/2014/main" id="{F0DAE521-7328-CB5F-D842-50767C0ED15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670647" y="762300"/>
            <a:ext cx="2250282" cy="2286000"/>
          </a:xfrm>
          <a:prstGeom prst="rect">
            <a:avLst/>
          </a:prstGeom>
          <a:ln w="3175">
            <a:solidFill>
              <a:schemeClr val="tx1">
                <a:alpha val="25000"/>
              </a:schemeClr>
            </a:solidFill>
          </a:ln>
        </p:spPr>
      </p:pic>
      <p:pic>
        <p:nvPicPr>
          <p:cNvPr id="7" name="Picture 6">
            <a:extLst>
              <a:ext uri="{FF2B5EF4-FFF2-40B4-BE49-F238E27FC236}">
                <a16:creationId xmlns:a16="http://schemas.microsoft.com/office/drawing/2014/main" id="{26C63C37-D162-6B19-1FCA-6600AD59593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825447" y="3303181"/>
            <a:ext cx="2250282" cy="2286000"/>
          </a:xfrm>
          <a:prstGeom prst="rect">
            <a:avLst/>
          </a:prstGeom>
          <a:ln w="3175">
            <a:solidFill>
              <a:schemeClr val="tx1">
                <a:alpha val="25000"/>
              </a:schemeClr>
            </a:solidFill>
          </a:ln>
        </p:spPr>
      </p:pic>
      <p:pic>
        <p:nvPicPr>
          <p:cNvPr id="8" name="Picture 7" descr="A picture containing logo&#10;&#10;Description automatically generated">
            <a:extLst>
              <a:ext uri="{FF2B5EF4-FFF2-40B4-BE49-F238E27FC236}">
                <a16:creationId xmlns:a16="http://schemas.microsoft.com/office/drawing/2014/main" id="{34671FBF-BCD4-B1CB-AFCC-FAE672F5E6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52038" y="208934"/>
            <a:ext cx="699655" cy="457200"/>
          </a:xfrm>
          <a:prstGeom prst="rect">
            <a:avLst/>
          </a:prstGeom>
        </p:spPr>
      </p:pic>
      <p:sp>
        <p:nvSpPr>
          <p:cNvPr id="9" name="TextBox 8">
            <a:extLst>
              <a:ext uri="{FF2B5EF4-FFF2-40B4-BE49-F238E27FC236}">
                <a16:creationId xmlns:a16="http://schemas.microsoft.com/office/drawing/2014/main" id="{162AD12F-7022-54C0-B7C0-08E073C0F805}"/>
              </a:ext>
            </a:extLst>
          </p:cNvPr>
          <p:cNvSpPr txBox="1"/>
          <p:nvPr/>
        </p:nvSpPr>
        <p:spPr>
          <a:xfrm>
            <a:off x="4642968" y="6023246"/>
            <a:ext cx="1762021" cy="261610"/>
          </a:xfrm>
          <a:prstGeom prst="rect">
            <a:avLst/>
          </a:prstGeom>
          <a:noFill/>
        </p:spPr>
        <p:txBody>
          <a:bodyPr wrap="none" rtlCol="0">
            <a:spAutoFit/>
          </a:bodyPr>
          <a:lstStyle/>
          <a:p>
            <a:r>
              <a:rPr lang="en-US" sz="1100" dirty="0">
                <a:solidFill>
                  <a:srgbClr val="C00000"/>
                </a:solidFill>
              </a:rPr>
              <a:t>Spring 26 Catalog page 35</a:t>
            </a:r>
          </a:p>
        </p:txBody>
      </p:sp>
      <p:pic>
        <p:nvPicPr>
          <p:cNvPr id="13" name="Picture Placeholder 23">
            <a:extLst>
              <a:ext uri="{FF2B5EF4-FFF2-40B4-BE49-F238E27FC236}">
                <a16:creationId xmlns:a16="http://schemas.microsoft.com/office/drawing/2014/main" id="{6F5ACBC9-7F57-CF29-A586-A3528CDBA429}"/>
              </a:ext>
            </a:extLst>
          </p:cNvPr>
          <p:cNvPicPr preferRelativeResize="0">
            <a:picLocks noChangeAspect="1"/>
          </p:cNvPicPr>
          <p:nvPr/>
        </p:nvPicPr>
        <p:blipFill>
          <a:blip r:embed="rId8" cstate="screen">
            <a:extLst>
              <a:ext uri="{28A0092B-C50C-407E-A947-70E740481C1C}">
                <a14:useLocalDpi xmlns:a14="http://schemas.microsoft.com/office/drawing/2010/main"/>
              </a:ext>
            </a:extLst>
          </a:blip>
          <a:srcRect/>
          <a:stretch/>
        </p:blipFill>
        <p:spPr>
          <a:xfrm>
            <a:off x="7248047" y="3303181"/>
            <a:ext cx="4464844" cy="2286000"/>
          </a:xfrm>
          <a:prstGeom prst="rect">
            <a:avLst/>
          </a:prstGeom>
          <a:ln w="3175">
            <a:solidFill>
              <a:schemeClr val="tx1">
                <a:alpha val="25000"/>
              </a:schemeClr>
            </a:solidFill>
          </a:ln>
        </p:spPr>
      </p:pic>
    </p:spTree>
    <p:extLst>
      <p:ext uri="{BB962C8B-B14F-4D97-AF65-F5344CB8AC3E}">
        <p14:creationId xmlns:p14="http://schemas.microsoft.com/office/powerpoint/2010/main" val="2084991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2B406-2237-09A2-8785-2FBC72E4B1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19A6D7F-3B95-C9FA-8669-AD37F8D50F89}"/>
              </a:ext>
            </a:extLst>
          </p:cNvPr>
          <p:cNvSpPr>
            <a:spLocks noGrp="1"/>
          </p:cNvSpPr>
          <p:nvPr>
            <p:ph type="body" sz="quarter" idx="10"/>
          </p:nvPr>
        </p:nvSpPr>
        <p:spPr>
          <a:xfrm>
            <a:off x="1320186" y="2654300"/>
            <a:ext cx="10265677" cy="1549400"/>
          </a:xfrm>
        </p:spPr>
        <p:txBody>
          <a:bodyPr>
            <a:normAutofit lnSpcReduction="10000"/>
          </a:bodyPr>
          <a:lstStyle/>
          <a:p>
            <a:r>
              <a:rPr lang="en-US" sz="5400" spc="0" dirty="0">
                <a:cs typeface="Times New Roman" panose="02020603050405020304" pitchFamily="18" charset="0"/>
              </a:rPr>
              <a:t>Navigating Our World</a:t>
            </a:r>
            <a:br>
              <a:rPr lang="en-US" sz="5400" spc="0" dirty="0">
                <a:cs typeface="Times New Roman" panose="02020603050405020304" pitchFamily="18" charset="0"/>
              </a:rPr>
            </a:br>
            <a:r>
              <a:rPr lang="en-US" sz="5400" spc="0" dirty="0">
                <a:cs typeface="Times New Roman" panose="02020603050405020304" pitchFamily="18" charset="0"/>
              </a:rPr>
              <a:t>in 2026</a:t>
            </a:r>
          </a:p>
        </p:txBody>
      </p:sp>
    </p:spTree>
    <p:extLst>
      <p:ext uri="{BB962C8B-B14F-4D97-AF65-F5344CB8AC3E}">
        <p14:creationId xmlns:p14="http://schemas.microsoft.com/office/powerpoint/2010/main" val="4092709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0676A-F108-3D46-2F5F-DDFE9B12A15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34FD4A2-6D9B-58C9-1E28-F12D7325D128}"/>
              </a:ext>
            </a:extLst>
          </p:cNvPr>
          <p:cNvSpPr txBox="1"/>
          <p:nvPr/>
        </p:nvSpPr>
        <p:spPr>
          <a:xfrm>
            <a:off x="279814" y="252492"/>
            <a:ext cx="3954804" cy="5709255"/>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TITLE</a:t>
            </a:r>
            <a:endParaRPr lang="en-US" sz="27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Octavio</a:t>
            </a:r>
          </a:p>
          <a:p>
            <a:endParaRPr lang="en-US" sz="1500" dirty="0">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K – 3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1 – 3</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10’’ x 8''</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Fun octopus' facts are woven into an accessible and humorous story, paired with a fun and engaging art style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Octopuses are popular, especially following </a:t>
            </a:r>
            <a:r>
              <a:rPr lang="en-US" sz="1400" i="1" dirty="0">
                <a:latin typeface="Aptos" panose="020B0004020202020204" pitchFamily="34" charset="0"/>
                <a:cs typeface="Times New Roman" panose="02020603050405020304" pitchFamily="18" charset="0"/>
              </a:rPr>
              <a:t>My Octopus Teacher, </a:t>
            </a:r>
            <a:r>
              <a:rPr lang="en-US" sz="1400" i="1" dirty="0" err="1">
                <a:latin typeface="Aptos" panose="020B0004020202020204" pitchFamily="34" charset="0"/>
                <a:cs typeface="Times New Roman" panose="02020603050405020304" pitchFamily="18" charset="0"/>
              </a:rPr>
              <a:t>Squishmallows</a:t>
            </a:r>
            <a:r>
              <a:rPr lang="en-US" sz="1400" i="1" dirty="0">
                <a:latin typeface="Aptos" panose="020B0004020202020204" pitchFamily="34" charset="0"/>
                <a:cs typeface="Times New Roman" panose="02020603050405020304" pitchFamily="18" charset="0"/>
              </a:rPr>
              <a:t>, Minecraft, </a:t>
            </a:r>
            <a:r>
              <a:rPr lang="en-US" sz="1400" dirty="0">
                <a:latin typeface="Aptos" panose="020B0004020202020204" pitchFamily="34" charset="0"/>
                <a:cs typeface="Times New Roman" panose="02020603050405020304" pitchFamily="18" charset="0"/>
              </a:rPr>
              <a:t>and</a:t>
            </a:r>
            <a:r>
              <a:rPr lang="en-US" sz="1400" i="1" dirty="0">
                <a:latin typeface="Aptos" panose="020B0004020202020204" pitchFamily="34" charset="0"/>
                <a:cs typeface="Times New Roman" panose="02020603050405020304" pitchFamily="18" charset="0"/>
              </a:rPr>
              <a:t> </a:t>
            </a:r>
            <a:r>
              <a:rPr lang="en-US" sz="1400" dirty="0">
                <a:latin typeface="Aptos" panose="020B0004020202020204" pitchFamily="34" charset="0"/>
                <a:cs typeface="Times New Roman" panose="02020603050405020304" pitchFamily="18" charset="0"/>
              </a:rPr>
              <a:t>viral videos of octopuses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Mockumentary storytelling style is a fun nod to popular nature documentaries and offers an effective delivery of facts with humor</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Dustin Resch is a scuba diver and debut children’s author/illustrator</a:t>
            </a:r>
          </a:p>
          <a:p>
            <a:pPr marL="219456" indent="-219456">
              <a:spcAft>
                <a:spcPts val="600"/>
              </a:spcAft>
              <a:buClr>
                <a:schemeClr val="tx2"/>
              </a:buClr>
              <a:buFont typeface="Arial" panose="020B0604020202020204" pitchFamily="34" charset="0"/>
              <a:buChar char="•"/>
            </a:pPr>
            <a:endParaRPr lang="en-US" sz="1400" dirty="0">
              <a:solidFill>
                <a:schemeClr val="tx1">
                  <a:lumMod val="75000"/>
                  <a:lumOff val="25000"/>
                </a:schemeClr>
              </a:solidFill>
              <a:latin typeface="Aptos" panose="020B0004020202020204" pitchFamily="34" charset="0"/>
              <a:cs typeface="Times New Roman" panose="02020603050405020304" pitchFamily="18" charset="0"/>
            </a:endParaRPr>
          </a:p>
        </p:txBody>
      </p:sp>
      <p:grpSp>
        <p:nvGrpSpPr>
          <p:cNvPr id="53" name="Group 52">
            <a:extLst>
              <a:ext uri="{FF2B5EF4-FFF2-40B4-BE49-F238E27FC236}">
                <a16:creationId xmlns:a16="http://schemas.microsoft.com/office/drawing/2014/main" id="{02B713AE-51D2-70E1-5A4F-7DB91880877F}"/>
              </a:ext>
            </a:extLst>
          </p:cNvPr>
          <p:cNvGrpSpPr/>
          <p:nvPr/>
        </p:nvGrpSpPr>
        <p:grpSpPr>
          <a:xfrm>
            <a:off x="2702797" y="903995"/>
            <a:ext cx="1365761" cy="1390686"/>
            <a:chOff x="2816340" y="86544"/>
            <a:chExt cx="1913499" cy="1913500"/>
          </a:xfrm>
        </p:grpSpPr>
        <p:pic>
          <p:nvPicPr>
            <p:cNvPr id="54" name="Picture 53" descr="A yellow circle with black background&#10;&#10;AI-generated content may be incorrect.">
              <a:extLst>
                <a:ext uri="{FF2B5EF4-FFF2-40B4-BE49-F238E27FC236}">
                  <a16:creationId xmlns:a16="http://schemas.microsoft.com/office/drawing/2014/main" id="{7690987A-0DCC-5071-A66C-4E9B16CE51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55" name="TextBox 54">
              <a:extLst>
                <a:ext uri="{FF2B5EF4-FFF2-40B4-BE49-F238E27FC236}">
                  <a16:creationId xmlns:a16="http://schemas.microsoft.com/office/drawing/2014/main" id="{AAA63D65-5236-2849-AFCB-6B37304E7D69}"/>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cxnSp>
        <p:nvCxnSpPr>
          <p:cNvPr id="57" name="Straight Connector 56">
            <a:extLst>
              <a:ext uri="{FF2B5EF4-FFF2-40B4-BE49-F238E27FC236}">
                <a16:creationId xmlns:a16="http://schemas.microsoft.com/office/drawing/2014/main" id="{539ECA82-C0A1-63A7-0F6C-DB1174AE2A7B}"/>
              </a:ext>
            </a:extLst>
          </p:cNvPr>
          <p:cNvCxnSpPr>
            <a:cxnSpLocks/>
          </p:cNvCxnSpPr>
          <p:nvPr/>
        </p:nvCxnSpPr>
        <p:spPr>
          <a:xfrm>
            <a:off x="4352511" y="631720"/>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Placeholder 21">
            <a:extLst>
              <a:ext uri="{FF2B5EF4-FFF2-40B4-BE49-F238E27FC236}">
                <a16:creationId xmlns:a16="http://schemas.microsoft.com/office/drawing/2014/main" id="{AB8376E1-836D-7877-FC9F-CB826D82B371}"/>
              </a:ext>
            </a:extLst>
          </p:cNvPr>
          <p:cNvPicPr preferRelativeResize="0">
            <a:picLocks noChangeAspect="1"/>
          </p:cNvPicPr>
          <p:nvPr/>
        </p:nvPicPr>
        <p:blipFill>
          <a:blip r:embed="rId3" cstate="screen">
            <a:extLst>
              <a:ext uri="{28A0092B-C50C-407E-A947-70E740481C1C}">
                <a14:useLocalDpi xmlns:a14="http://schemas.microsoft.com/office/drawing/2010/main"/>
              </a:ext>
            </a:extLst>
          </a:blip>
          <a:srcRect/>
          <a:stretch/>
        </p:blipFill>
        <p:spPr>
          <a:xfrm>
            <a:off x="4607720" y="694481"/>
            <a:ext cx="3976255" cy="3200400"/>
          </a:xfrm>
          <a:prstGeom prst="rect">
            <a:avLst/>
          </a:prstGeom>
          <a:ln w="3175">
            <a:solidFill>
              <a:schemeClr val="tx1">
                <a:alpha val="25000"/>
              </a:schemeClr>
            </a:solidFill>
          </a:ln>
        </p:spPr>
      </p:pic>
      <p:pic>
        <p:nvPicPr>
          <p:cNvPr id="8" name="Picture Placeholder 23">
            <a:extLst>
              <a:ext uri="{FF2B5EF4-FFF2-40B4-BE49-F238E27FC236}">
                <a16:creationId xmlns:a16="http://schemas.microsoft.com/office/drawing/2014/main" id="{A34F7CDD-CA62-647E-815E-B5CC09330B9A}"/>
              </a:ext>
            </a:extLst>
          </p:cNvPr>
          <p:cNvPicPr preferRelativeResize="0">
            <a:picLocks noChangeAspect="1"/>
          </p:cNvPicPr>
          <p:nvPr/>
        </p:nvPicPr>
        <p:blipFill>
          <a:blip r:embed="rId4" cstate="screen">
            <a:extLst>
              <a:ext uri="{28A0092B-C50C-407E-A947-70E740481C1C}">
                <a14:useLocalDpi xmlns:a14="http://schemas.microsoft.com/office/drawing/2010/main"/>
              </a:ext>
            </a:extLst>
          </a:blip>
          <a:srcRect/>
          <a:stretch/>
        </p:blipFill>
        <p:spPr>
          <a:xfrm>
            <a:off x="8700954" y="954563"/>
            <a:ext cx="3364705" cy="1371600"/>
          </a:xfrm>
          <a:prstGeom prst="rect">
            <a:avLst/>
          </a:prstGeom>
          <a:ln w="3175">
            <a:solidFill>
              <a:schemeClr val="tx1">
                <a:alpha val="25000"/>
              </a:schemeClr>
            </a:solidFill>
          </a:ln>
        </p:spPr>
      </p:pic>
      <p:pic>
        <p:nvPicPr>
          <p:cNvPr id="9" name="Picture Placeholder 23">
            <a:extLst>
              <a:ext uri="{FF2B5EF4-FFF2-40B4-BE49-F238E27FC236}">
                <a16:creationId xmlns:a16="http://schemas.microsoft.com/office/drawing/2014/main" id="{1283941E-6DB6-2F5E-B943-1AB4B354F7E1}"/>
              </a:ext>
            </a:extLst>
          </p:cNvPr>
          <p:cNvPicPr preferRelativeResize="0">
            <a:picLocks noChangeAspect="1"/>
          </p:cNvPicPr>
          <p:nvPr/>
        </p:nvPicPr>
        <p:blipFill>
          <a:blip r:embed="rId5" cstate="screen">
            <a:extLst>
              <a:ext uri="{28A0092B-C50C-407E-A947-70E740481C1C}">
                <a14:useLocalDpi xmlns:a14="http://schemas.microsoft.com/office/drawing/2010/main"/>
              </a:ext>
            </a:extLst>
          </a:blip>
          <a:srcRect/>
          <a:stretch/>
        </p:blipFill>
        <p:spPr>
          <a:xfrm>
            <a:off x="8700954" y="2568845"/>
            <a:ext cx="3364709" cy="1371600"/>
          </a:xfrm>
          <a:prstGeom prst="rect">
            <a:avLst/>
          </a:prstGeom>
          <a:ln w="3175">
            <a:solidFill>
              <a:schemeClr val="tx1">
                <a:alpha val="25000"/>
              </a:schemeClr>
            </a:solidFill>
          </a:ln>
        </p:spPr>
      </p:pic>
      <p:pic>
        <p:nvPicPr>
          <p:cNvPr id="11" name="Picture Placeholder 23">
            <a:extLst>
              <a:ext uri="{FF2B5EF4-FFF2-40B4-BE49-F238E27FC236}">
                <a16:creationId xmlns:a16="http://schemas.microsoft.com/office/drawing/2014/main" id="{71967A34-3AB5-09E6-D4EA-8B9A34414374}"/>
              </a:ext>
            </a:extLst>
          </p:cNvPr>
          <p:cNvPicPr preferRelativeResize="0">
            <a:picLocks noChangeAspect="1"/>
          </p:cNvPicPr>
          <p:nvPr/>
        </p:nvPicPr>
        <p:blipFill>
          <a:blip r:embed="rId6" cstate="screen">
            <a:extLst>
              <a:ext uri="{28A0092B-C50C-407E-A947-70E740481C1C}">
                <a14:useLocalDpi xmlns:a14="http://schemas.microsoft.com/office/drawing/2010/main"/>
              </a:ext>
            </a:extLst>
          </a:blip>
          <a:srcRect/>
          <a:stretch/>
        </p:blipFill>
        <p:spPr>
          <a:xfrm>
            <a:off x="4607028" y="4197983"/>
            <a:ext cx="3977640" cy="1621458"/>
          </a:xfrm>
          <a:prstGeom prst="rect">
            <a:avLst/>
          </a:prstGeom>
          <a:ln w="3175">
            <a:solidFill>
              <a:schemeClr val="tx1">
                <a:alpha val="25000"/>
              </a:schemeClr>
            </a:solidFill>
          </a:ln>
        </p:spPr>
      </p:pic>
      <p:pic>
        <p:nvPicPr>
          <p:cNvPr id="4" name="Picture 3">
            <a:extLst>
              <a:ext uri="{FF2B5EF4-FFF2-40B4-BE49-F238E27FC236}">
                <a16:creationId xmlns:a16="http://schemas.microsoft.com/office/drawing/2014/main" id="{3EC85AB0-80CA-D2C6-8C5E-5863448937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57078" y="135822"/>
            <a:ext cx="2151529" cy="457200"/>
          </a:xfrm>
          <a:prstGeom prst="rect">
            <a:avLst/>
          </a:prstGeom>
        </p:spPr>
      </p:pic>
      <p:pic>
        <p:nvPicPr>
          <p:cNvPr id="6" name="Picture Placeholder 23">
            <a:extLst>
              <a:ext uri="{FF2B5EF4-FFF2-40B4-BE49-F238E27FC236}">
                <a16:creationId xmlns:a16="http://schemas.microsoft.com/office/drawing/2014/main" id="{CA1BE621-D4E8-8A3B-FCFD-2FACAF9CC287}"/>
              </a:ext>
            </a:extLst>
          </p:cNvPr>
          <p:cNvPicPr preferRelativeResize="0">
            <a:picLocks noChangeAspect="1"/>
          </p:cNvPicPr>
          <p:nvPr/>
        </p:nvPicPr>
        <p:blipFill>
          <a:blip r:embed="rId8" cstate="screen">
            <a:extLst>
              <a:ext uri="{28A0092B-C50C-407E-A947-70E740481C1C}">
                <a14:useLocalDpi xmlns:a14="http://schemas.microsoft.com/office/drawing/2010/main"/>
              </a:ext>
            </a:extLst>
          </a:blip>
          <a:srcRect/>
          <a:stretch/>
        </p:blipFill>
        <p:spPr>
          <a:xfrm>
            <a:off x="8700957" y="4183194"/>
            <a:ext cx="3364706" cy="1371600"/>
          </a:xfrm>
          <a:prstGeom prst="rect">
            <a:avLst/>
          </a:prstGeom>
          <a:ln w="3175">
            <a:solidFill>
              <a:schemeClr val="tx1">
                <a:alpha val="25000"/>
              </a:schemeClr>
            </a:solidFill>
          </a:ln>
        </p:spPr>
      </p:pic>
      <p:sp>
        <p:nvSpPr>
          <p:cNvPr id="7" name="TextBox 6">
            <a:extLst>
              <a:ext uri="{FF2B5EF4-FFF2-40B4-BE49-F238E27FC236}">
                <a16:creationId xmlns:a16="http://schemas.microsoft.com/office/drawing/2014/main" id="{538BE88F-13B9-B836-75C9-7C4C1AA200EF}"/>
              </a:ext>
            </a:extLst>
          </p:cNvPr>
          <p:cNvSpPr txBox="1"/>
          <p:nvPr/>
        </p:nvSpPr>
        <p:spPr>
          <a:xfrm>
            <a:off x="4642968" y="6023246"/>
            <a:ext cx="1762021" cy="261610"/>
          </a:xfrm>
          <a:prstGeom prst="rect">
            <a:avLst/>
          </a:prstGeom>
          <a:noFill/>
        </p:spPr>
        <p:txBody>
          <a:bodyPr wrap="none" rtlCol="0">
            <a:spAutoFit/>
          </a:bodyPr>
          <a:lstStyle/>
          <a:p>
            <a:r>
              <a:rPr lang="en-US" sz="1100" dirty="0">
                <a:solidFill>
                  <a:srgbClr val="C00000"/>
                </a:solidFill>
              </a:rPr>
              <a:t>Spring 26 Catalog page 14</a:t>
            </a:r>
          </a:p>
        </p:txBody>
      </p:sp>
    </p:spTree>
    <p:extLst>
      <p:ext uri="{BB962C8B-B14F-4D97-AF65-F5344CB8AC3E}">
        <p14:creationId xmlns:p14="http://schemas.microsoft.com/office/powerpoint/2010/main" val="2006263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8AA09-A0A1-D54D-D21F-7C9C91A436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22D3D3-010C-9D87-8604-28A838E0FA71}"/>
              </a:ext>
            </a:extLst>
          </p:cNvPr>
          <p:cNvSpPr txBox="1"/>
          <p:nvPr/>
        </p:nvSpPr>
        <p:spPr>
          <a:xfrm>
            <a:off x="279816" y="253148"/>
            <a:ext cx="3875624" cy="3847207"/>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Animal Perspectives</a:t>
            </a:r>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K – 3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K – 2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8’’ x 10’’</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$ 20.49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$9.99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t>Stories told from the animals' point of view</a:t>
            </a:r>
          </a:p>
          <a:p>
            <a:pPr marL="219456" indent="-219456">
              <a:spcAft>
                <a:spcPts val="600"/>
              </a:spcAft>
              <a:buClr>
                <a:schemeClr val="tx2"/>
              </a:buClr>
              <a:buFont typeface="Arial" panose="020B0604020202020204" pitchFamily="34" charset="0"/>
              <a:buChar char="•"/>
            </a:pPr>
            <a:r>
              <a:rPr lang="en-US" sz="1400" dirty="0"/>
              <a:t>Introduces core life science concepts</a:t>
            </a:r>
          </a:p>
          <a:p>
            <a:pPr marL="219456" indent="-219456">
              <a:spcAft>
                <a:spcPts val="600"/>
              </a:spcAft>
              <a:buClr>
                <a:schemeClr val="tx2"/>
              </a:buClr>
              <a:buFont typeface="Arial" panose="020B0604020202020204" pitchFamily="34" charset="0"/>
              <a:buChar char="•"/>
            </a:pPr>
            <a:r>
              <a:rPr lang="en-US" sz="1400" dirty="0"/>
              <a:t>Interactive text is perfect for reading aloud</a:t>
            </a:r>
            <a:endParaRPr lang="en-US" sz="1400" dirty="0">
              <a:solidFill>
                <a:schemeClr val="tx1">
                  <a:lumMod val="75000"/>
                  <a:lumOff val="25000"/>
                </a:schemeClr>
              </a:solidFill>
              <a:latin typeface="Aptos" panose="020B000402020202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061A3EEC-214F-D61C-9E0E-6B4705AAAEC8}"/>
              </a:ext>
            </a:extLst>
          </p:cNvPr>
          <p:cNvGrpSpPr/>
          <p:nvPr/>
        </p:nvGrpSpPr>
        <p:grpSpPr>
          <a:xfrm>
            <a:off x="2890506" y="1156675"/>
            <a:ext cx="1552367" cy="1390686"/>
            <a:chOff x="2816340" y="86544"/>
            <a:chExt cx="1913499" cy="1913500"/>
          </a:xfrm>
        </p:grpSpPr>
        <p:pic>
          <p:nvPicPr>
            <p:cNvPr id="8" name="Picture 7" descr="A yellow circle with black background&#10;&#10;AI-generated content may be incorrect.">
              <a:extLst>
                <a:ext uri="{FF2B5EF4-FFF2-40B4-BE49-F238E27FC236}">
                  <a16:creationId xmlns:a16="http://schemas.microsoft.com/office/drawing/2014/main" id="{D982838C-86C8-C0D1-5668-8B3F810459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9" name="TextBox 8">
              <a:extLst>
                <a:ext uri="{FF2B5EF4-FFF2-40B4-BE49-F238E27FC236}">
                  <a16:creationId xmlns:a16="http://schemas.microsoft.com/office/drawing/2014/main" id="{77EFD534-65B6-5BFD-6C53-361B0414492E}"/>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cxnSp>
        <p:nvCxnSpPr>
          <p:cNvPr id="21" name="Straight Connector 20">
            <a:extLst>
              <a:ext uri="{FF2B5EF4-FFF2-40B4-BE49-F238E27FC236}">
                <a16:creationId xmlns:a16="http://schemas.microsoft.com/office/drawing/2014/main" id="{52641FC6-3274-5F6A-0204-7E4BF381E62A}"/>
              </a:ext>
            </a:extLst>
          </p:cNvPr>
          <p:cNvCxnSpPr>
            <a:cxnSpLocks/>
          </p:cNvCxnSpPr>
          <p:nvPr/>
        </p:nvCxnSpPr>
        <p:spPr>
          <a:xfrm>
            <a:off x="4513278" y="697126"/>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E52A79B-6250-83BA-7F9E-7681C81CECF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80519" y="714227"/>
            <a:ext cx="1980248" cy="2514600"/>
          </a:xfrm>
          <a:prstGeom prst="rect">
            <a:avLst/>
          </a:prstGeom>
          <a:ln w="3175">
            <a:solidFill>
              <a:schemeClr val="tx1">
                <a:alpha val="25000"/>
              </a:schemeClr>
            </a:solidFill>
          </a:ln>
        </p:spPr>
      </p:pic>
      <p:pic>
        <p:nvPicPr>
          <p:cNvPr id="4" name="Picture 3">
            <a:extLst>
              <a:ext uri="{FF2B5EF4-FFF2-40B4-BE49-F238E27FC236}">
                <a16:creationId xmlns:a16="http://schemas.microsoft.com/office/drawing/2014/main" id="{DE1D0B34-D8D0-A123-EE76-C1E838B5148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2001" y="4215639"/>
            <a:ext cx="3357563" cy="2148840"/>
          </a:xfrm>
          <a:prstGeom prst="rect">
            <a:avLst/>
          </a:prstGeom>
          <a:ln w="3175">
            <a:solidFill>
              <a:schemeClr val="tx1">
                <a:alpha val="25000"/>
              </a:schemeClr>
            </a:solidFill>
          </a:ln>
        </p:spPr>
      </p:pic>
      <p:pic>
        <p:nvPicPr>
          <p:cNvPr id="5" name="Picture 4">
            <a:extLst>
              <a:ext uri="{FF2B5EF4-FFF2-40B4-BE49-F238E27FC236}">
                <a16:creationId xmlns:a16="http://schemas.microsoft.com/office/drawing/2014/main" id="{5D61DA52-30F7-4F2E-D593-7EAB5BAE3A0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028007" y="714227"/>
            <a:ext cx="1980247" cy="2514600"/>
          </a:xfrm>
          <a:prstGeom prst="rect">
            <a:avLst/>
          </a:prstGeom>
          <a:ln w="3175">
            <a:solidFill>
              <a:schemeClr val="tx1">
                <a:alpha val="25000"/>
              </a:schemeClr>
            </a:solidFill>
          </a:ln>
        </p:spPr>
      </p:pic>
      <p:pic>
        <p:nvPicPr>
          <p:cNvPr id="6" name="Picture 5">
            <a:extLst>
              <a:ext uri="{FF2B5EF4-FFF2-40B4-BE49-F238E27FC236}">
                <a16:creationId xmlns:a16="http://schemas.microsoft.com/office/drawing/2014/main" id="{5AB2C02A-97EA-CC60-5EDC-D57D870DAE1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01494" y="697126"/>
            <a:ext cx="1980247" cy="2514600"/>
          </a:xfrm>
          <a:prstGeom prst="rect">
            <a:avLst/>
          </a:prstGeom>
          <a:ln w="3175">
            <a:solidFill>
              <a:schemeClr val="tx1">
                <a:alpha val="25000"/>
              </a:schemeClr>
            </a:solidFill>
          </a:ln>
        </p:spPr>
      </p:pic>
      <p:pic>
        <p:nvPicPr>
          <p:cNvPr id="10" name="Picture 9">
            <a:extLst>
              <a:ext uri="{FF2B5EF4-FFF2-40B4-BE49-F238E27FC236}">
                <a16:creationId xmlns:a16="http://schemas.microsoft.com/office/drawing/2014/main" id="{A1278331-20ED-6975-B197-D5118CF1EB1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758849" y="3428230"/>
            <a:ext cx="1980248" cy="251460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229CB684-D59A-E3D9-8A98-2A7EA0B187D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08254" y="136813"/>
            <a:ext cx="2102068" cy="457200"/>
          </a:xfrm>
          <a:prstGeom prst="rect">
            <a:avLst/>
          </a:prstGeom>
        </p:spPr>
      </p:pic>
      <p:pic>
        <p:nvPicPr>
          <p:cNvPr id="14" name="Picture Placeholder 23">
            <a:extLst>
              <a:ext uri="{FF2B5EF4-FFF2-40B4-BE49-F238E27FC236}">
                <a16:creationId xmlns:a16="http://schemas.microsoft.com/office/drawing/2014/main" id="{41DF3EA6-A9DA-7A87-BEAC-1C600E599796}"/>
              </a:ext>
            </a:extLst>
          </p:cNvPr>
          <p:cNvPicPr preferRelativeResize="0">
            <a:picLocks noChangeAspect="1"/>
          </p:cNvPicPr>
          <p:nvPr/>
        </p:nvPicPr>
        <p:blipFill>
          <a:blip r:embed="rId9" cstate="screen">
            <a:extLst>
              <a:ext uri="{28A0092B-C50C-407E-A947-70E740481C1C}">
                <a14:useLocalDpi xmlns:a14="http://schemas.microsoft.com/office/drawing/2010/main"/>
              </a:ext>
            </a:extLst>
          </a:blip>
          <a:srcRect/>
          <a:stretch/>
        </p:blipFill>
        <p:spPr>
          <a:xfrm>
            <a:off x="7043722" y="3428230"/>
            <a:ext cx="3929063" cy="2514600"/>
          </a:xfrm>
          <a:prstGeom prst="rect">
            <a:avLst/>
          </a:prstGeom>
          <a:ln w="3175">
            <a:solidFill>
              <a:schemeClr val="tx1">
                <a:alpha val="25000"/>
              </a:schemeClr>
            </a:solidFill>
          </a:ln>
        </p:spPr>
      </p:pic>
      <p:sp>
        <p:nvSpPr>
          <p:cNvPr id="15" name="TextBox 14">
            <a:extLst>
              <a:ext uri="{FF2B5EF4-FFF2-40B4-BE49-F238E27FC236}">
                <a16:creationId xmlns:a16="http://schemas.microsoft.com/office/drawing/2014/main" id="{BC99E95B-BF4D-9F16-CA56-440987BFCF72}"/>
              </a:ext>
            </a:extLst>
          </p:cNvPr>
          <p:cNvSpPr txBox="1"/>
          <p:nvPr/>
        </p:nvSpPr>
        <p:spPr>
          <a:xfrm>
            <a:off x="4663561" y="6077306"/>
            <a:ext cx="1762021" cy="261610"/>
          </a:xfrm>
          <a:prstGeom prst="rect">
            <a:avLst/>
          </a:prstGeom>
          <a:noFill/>
        </p:spPr>
        <p:txBody>
          <a:bodyPr wrap="none" rtlCol="0">
            <a:spAutoFit/>
          </a:bodyPr>
          <a:lstStyle/>
          <a:p>
            <a:r>
              <a:rPr lang="en-US" sz="1100" dirty="0">
                <a:solidFill>
                  <a:srgbClr val="C00000"/>
                </a:solidFill>
              </a:rPr>
              <a:t>Spring 26 Catalog page 23</a:t>
            </a:r>
          </a:p>
        </p:txBody>
      </p:sp>
    </p:spTree>
    <p:extLst>
      <p:ext uri="{BB962C8B-B14F-4D97-AF65-F5344CB8AC3E}">
        <p14:creationId xmlns:p14="http://schemas.microsoft.com/office/powerpoint/2010/main" val="2727144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67D5C-F909-AE93-E3C2-E8715C0401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051B9C-C700-A11F-B821-6254F23BA0A0}"/>
              </a:ext>
            </a:extLst>
          </p:cNvPr>
          <p:cNvSpPr txBox="1"/>
          <p:nvPr/>
        </p:nvSpPr>
        <p:spPr>
          <a:xfrm>
            <a:off x="279816" y="246436"/>
            <a:ext cx="4019866" cy="5586145"/>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Kids Around the World</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K - 3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2 - 3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$23.49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Unique look at countries with a focus on the lives of children makes for a high-interest approach</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Supports Social Studies standards relating to culture, people and places, economics, and global connections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Introduces children to varied cultures throughout the world, broadening their understanding of how people are both similar and different worldwide</a:t>
            </a:r>
          </a:p>
        </p:txBody>
      </p:sp>
      <p:cxnSp>
        <p:nvCxnSpPr>
          <p:cNvPr id="10" name="Straight Connector 9">
            <a:extLst>
              <a:ext uri="{FF2B5EF4-FFF2-40B4-BE49-F238E27FC236}">
                <a16:creationId xmlns:a16="http://schemas.microsoft.com/office/drawing/2014/main" id="{2F2A609F-6131-5F52-C922-7C649D3C41CC}"/>
              </a:ext>
            </a:extLst>
          </p:cNvPr>
          <p:cNvCxnSpPr>
            <a:cxnSpLocks/>
          </p:cNvCxnSpPr>
          <p:nvPr/>
        </p:nvCxnSpPr>
        <p:spPr>
          <a:xfrm>
            <a:off x="4653128" y="707994"/>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D6F6672-03D1-9C7F-1750-BC79911D909D}"/>
              </a:ext>
            </a:extLst>
          </p:cNvPr>
          <p:cNvGrpSpPr/>
          <p:nvPr/>
        </p:nvGrpSpPr>
        <p:grpSpPr>
          <a:xfrm>
            <a:off x="2933921" y="1454161"/>
            <a:ext cx="1365761" cy="1390686"/>
            <a:chOff x="2816340" y="86544"/>
            <a:chExt cx="1913499" cy="1913500"/>
          </a:xfrm>
        </p:grpSpPr>
        <p:pic>
          <p:nvPicPr>
            <p:cNvPr id="6" name="Picture 5" descr="A yellow circle with black background&#10;&#10;AI-generated content may be incorrect.">
              <a:extLst>
                <a:ext uri="{FF2B5EF4-FFF2-40B4-BE49-F238E27FC236}">
                  <a16:creationId xmlns:a16="http://schemas.microsoft.com/office/drawing/2014/main" id="{6079B1D0-2BBC-C0BE-CB0D-A2AE59E110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9" name="TextBox 8">
              <a:extLst>
                <a:ext uri="{FF2B5EF4-FFF2-40B4-BE49-F238E27FC236}">
                  <a16:creationId xmlns:a16="http://schemas.microsoft.com/office/drawing/2014/main" id="{F9E87464-0494-0398-94F6-113BAE9069AC}"/>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13" name="Picture 12">
            <a:extLst>
              <a:ext uri="{FF2B5EF4-FFF2-40B4-BE49-F238E27FC236}">
                <a16:creationId xmlns:a16="http://schemas.microsoft.com/office/drawing/2014/main" id="{79789CD6-32C7-5CC0-6245-ECF6EB3AA4F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06575" y="707994"/>
            <a:ext cx="1916994" cy="2514600"/>
          </a:xfrm>
          <a:prstGeom prst="rect">
            <a:avLst/>
          </a:prstGeom>
          <a:ln w="3175">
            <a:solidFill>
              <a:schemeClr val="tx1">
                <a:alpha val="25000"/>
              </a:schemeClr>
            </a:solidFill>
          </a:ln>
        </p:spPr>
      </p:pic>
      <p:pic>
        <p:nvPicPr>
          <p:cNvPr id="20" name="Picture 19">
            <a:extLst>
              <a:ext uri="{FF2B5EF4-FFF2-40B4-BE49-F238E27FC236}">
                <a16:creationId xmlns:a16="http://schemas.microsoft.com/office/drawing/2014/main" id="{E558468C-E622-52F4-A942-25FA0EF64DF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74111" y="707994"/>
            <a:ext cx="1916994" cy="2514600"/>
          </a:xfrm>
          <a:prstGeom prst="rect">
            <a:avLst/>
          </a:prstGeom>
          <a:ln w="3175">
            <a:solidFill>
              <a:schemeClr val="tx1">
                <a:alpha val="25000"/>
              </a:schemeClr>
            </a:solidFill>
          </a:ln>
        </p:spPr>
      </p:pic>
      <p:pic>
        <p:nvPicPr>
          <p:cNvPr id="21" name="Picture 20">
            <a:extLst>
              <a:ext uri="{FF2B5EF4-FFF2-40B4-BE49-F238E27FC236}">
                <a16:creationId xmlns:a16="http://schemas.microsoft.com/office/drawing/2014/main" id="{6AEB79D2-4335-DCAB-4EAE-82FEA6EAAF7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258079" y="707994"/>
            <a:ext cx="1916994" cy="2514600"/>
          </a:xfrm>
          <a:prstGeom prst="rect">
            <a:avLst/>
          </a:prstGeom>
          <a:ln w="3175">
            <a:solidFill>
              <a:schemeClr val="tx1">
                <a:alpha val="25000"/>
              </a:schemeClr>
            </a:solidFill>
          </a:ln>
        </p:spPr>
      </p:pic>
      <p:pic>
        <p:nvPicPr>
          <p:cNvPr id="22" name="Picture 21">
            <a:extLst>
              <a:ext uri="{FF2B5EF4-FFF2-40B4-BE49-F238E27FC236}">
                <a16:creationId xmlns:a16="http://schemas.microsoft.com/office/drawing/2014/main" id="{0261D0CF-3A7F-AEDC-FE79-121AC7F1916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006575" y="3429000"/>
            <a:ext cx="1916994" cy="2514600"/>
          </a:xfrm>
          <a:prstGeom prst="rect">
            <a:avLst/>
          </a:prstGeom>
          <a:ln w="3175">
            <a:solidFill>
              <a:schemeClr val="tx1">
                <a:alpha val="25000"/>
              </a:schemeClr>
            </a:solidFill>
          </a:ln>
        </p:spPr>
      </p:pic>
      <p:pic>
        <p:nvPicPr>
          <p:cNvPr id="3" name="Picture 2" descr="A red and white sign&#10;&#10;Description automatically generated with low confidence">
            <a:extLst>
              <a:ext uri="{FF2B5EF4-FFF2-40B4-BE49-F238E27FC236}">
                <a16:creationId xmlns:a16="http://schemas.microsoft.com/office/drawing/2014/main" id="{65493CA8-F0DC-8088-74AC-6DEB62BD5F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50042" y="92611"/>
            <a:ext cx="703206" cy="457200"/>
          </a:xfrm>
          <a:prstGeom prst="rect">
            <a:avLst/>
          </a:prstGeom>
        </p:spPr>
      </p:pic>
      <p:pic>
        <p:nvPicPr>
          <p:cNvPr id="5" name="Picture Placeholder 23">
            <a:extLst>
              <a:ext uri="{FF2B5EF4-FFF2-40B4-BE49-F238E27FC236}">
                <a16:creationId xmlns:a16="http://schemas.microsoft.com/office/drawing/2014/main" id="{816F5361-576F-8FF9-77D8-130F044AEECD}"/>
              </a:ext>
            </a:extLst>
          </p:cNvPr>
          <p:cNvPicPr preferRelativeResize="0">
            <a:picLocks noChangeAspect="1"/>
          </p:cNvPicPr>
          <p:nvPr/>
        </p:nvPicPr>
        <p:blipFill>
          <a:blip r:embed="rId8" cstate="screen">
            <a:extLst>
              <a:ext uri="{28A0092B-C50C-407E-A947-70E740481C1C}">
                <a14:useLocalDpi xmlns:a14="http://schemas.microsoft.com/office/drawing/2010/main"/>
              </a:ext>
            </a:extLst>
          </a:blip>
          <a:srcRect/>
          <a:stretch/>
        </p:blipFill>
        <p:spPr>
          <a:xfrm>
            <a:off x="7174111" y="3429000"/>
            <a:ext cx="3806825" cy="2514600"/>
          </a:xfrm>
          <a:prstGeom prst="rect">
            <a:avLst/>
          </a:prstGeom>
          <a:ln w="3175">
            <a:solidFill>
              <a:schemeClr val="tx1">
                <a:alpha val="25000"/>
              </a:schemeClr>
            </a:solidFill>
          </a:ln>
        </p:spPr>
      </p:pic>
      <p:sp>
        <p:nvSpPr>
          <p:cNvPr id="7" name="TextBox 6">
            <a:extLst>
              <a:ext uri="{FF2B5EF4-FFF2-40B4-BE49-F238E27FC236}">
                <a16:creationId xmlns:a16="http://schemas.microsoft.com/office/drawing/2014/main" id="{E4747328-E742-4298-33B4-7E1D380667C1}"/>
              </a:ext>
            </a:extLst>
          </p:cNvPr>
          <p:cNvSpPr txBox="1"/>
          <p:nvPr/>
        </p:nvSpPr>
        <p:spPr>
          <a:xfrm>
            <a:off x="4901151" y="6050272"/>
            <a:ext cx="1762021" cy="261610"/>
          </a:xfrm>
          <a:prstGeom prst="rect">
            <a:avLst/>
          </a:prstGeom>
          <a:noFill/>
        </p:spPr>
        <p:txBody>
          <a:bodyPr wrap="none" rtlCol="0">
            <a:spAutoFit/>
          </a:bodyPr>
          <a:lstStyle/>
          <a:p>
            <a:r>
              <a:rPr lang="en-US" sz="1100" dirty="0">
                <a:solidFill>
                  <a:srgbClr val="C00000"/>
                </a:solidFill>
              </a:rPr>
              <a:t>Spring 26 Catalog page 38</a:t>
            </a:r>
          </a:p>
        </p:txBody>
      </p:sp>
    </p:spTree>
    <p:extLst>
      <p:ext uri="{BB962C8B-B14F-4D97-AF65-F5344CB8AC3E}">
        <p14:creationId xmlns:p14="http://schemas.microsoft.com/office/powerpoint/2010/main" val="1465157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8C3BB8-B779-436A-3789-8F3A980EB2B4}"/>
              </a:ext>
            </a:extLst>
          </p:cNvPr>
          <p:cNvSpPr>
            <a:spLocks noGrp="1"/>
          </p:cNvSpPr>
          <p:nvPr>
            <p:ph type="body" sz="quarter" idx="10"/>
          </p:nvPr>
        </p:nvSpPr>
        <p:spPr/>
        <p:txBody>
          <a:bodyPr>
            <a:normAutofit fontScale="92500" lnSpcReduction="10000"/>
          </a:bodyPr>
          <a:lstStyle/>
          <a:p>
            <a:r>
              <a:rPr lang="en-US" dirty="0"/>
              <a:t>Spring 2026 New Products and Key Themes</a:t>
            </a:r>
          </a:p>
        </p:txBody>
      </p:sp>
      <p:sp>
        <p:nvSpPr>
          <p:cNvPr id="3" name="Rectangle: Rounded Corners 2">
            <a:extLst>
              <a:ext uri="{FF2B5EF4-FFF2-40B4-BE49-F238E27FC236}">
                <a16:creationId xmlns:a16="http://schemas.microsoft.com/office/drawing/2014/main" id="{247A068F-98B9-B16D-266A-E00C9DCC1682}"/>
              </a:ext>
            </a:extLst>
          </p:cNvPr>
          <p:cNvSpPr/>
          <p:nvPr/>
        </p:nvSpPr>
        <p:spPr>
          <a:xfrm>
            <a:off x="1527542" y="1116418"/>
            <a:ext cx="2126511" cy="1605516"/>
          </a:xfrm>
          <a:prstGeom prst="roundRect">
            <a:avLst/>
          </a:prstGeom>
          <a:solidFill>
            <a:srgbClr val="33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 IMPRINT</a:t>
            </a:r>
          </a:p>
          <a:p>
            <a:pPr algn="ctr"/>
            <a:r>
              <a:rPr lang="en-US" dirty="0"/>
              <a:t>Capstone Value Library</a:t>
            </a:r>
          </a:p>
        </p:txBody>
      </p:sp>
      <p:sp>
        <p:nvSpPr>
          <p:cNvPr id="4" name="Rectangle: Rounded Corners 3">
            <a:extLst>
              <a:ext uri="{FF2B5EF4-FFF2-40B4-BE49-F238E27FC236}">
                <a16:creationId xmlns:a16="http://schemas.microsoft.com/office/drawing/2014/main" id="{6AEE730C-B370-33C2-D82A-42F9A25147CE}"/>
              </a:ext>
            </a:extLst>
          </p:cNvPr>
          <p:cNvSpPr/>
          <p:nvPr/>
        </p:nvSpPr>
        <p:spPr>
          <a:xfrm>
            <a:off x="3831265" y="1116418"/>
            <a:ext cx="2126511" cy="1605516"/>
          </a:xfrm>
          <a:prstGeom prst="round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250</a:t>
            </a:r>
            <a:r>
              <a:rPr lang="en-US" baseline="30000" dirty="0"/>
              <a:t>th</a:t>
            </a:r>
            <a:r>
              <a:rPr lang="en-US" dirty="0"/>
              <a:t> Anniversary </a:t>
            </a:r>
          </a:p>
          <a:p>
            <a:pPr algn="ctr"/>
            <a:r>
              <a:rPr lang="en-US" dirty="0"/>
              <a:t>Declaration of Independence</a:t>
            </a:r>
          </a:p>
        </p:txBody>
      </p:sp>
      <p:sp>
        <p:nvSpPr>
          <p:cNvPr id="5" name="Rectangle: Rounded Corners 4">
            <a:extLst>
              <a:ext uri="{FF2B5EF4-FFF2-40B4-BE49-F238E27FC236}">
                <a16:creationId xmlns:a16="http://schemas.microsoft.com/office/drawing/2014/main" id="{6516CF17-C247-E776-21E4-980864F8BCFE}"/>
              </a:ext>
            </a:extLst>
          </p:cNvPr>
          <p:cNvSpPr/>
          <p:nvPr/>
        </p:nvSpPr>
        <p:spPr>
          <a:xfrm>
            <a:off x="6134986" y="1116418"/>
            <a:ext cx="2126511" cy="1605516"/>
          </a:xfrm>
          <a:prstGeom prst="roundRect">
            <a:avLst/>
          </a:prstGeom>
          <a:solidFill>
            <a:srgbClr val="6600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Navigating Our World in 2026</a:t>
            </a:r>
          </a:p>
        </p:txBody>
      </p:sp>
      <p:sp>
        <p:nvSpPr>
          <p:cNvPr id="6" name="Rectangle: Rounded Corners 5">
            <a:extLst>
              <a:ext uri="{FF2B5EF4-FFF2-40B4-BE49-F238E27FC236}">
                <a16:creationId xmlns:a16="http://schemas.microsoft.com/office/drawing/2014/main" id="{560F2E28-86AF-7BFB-5599-FB48E0376D20}"/>
              </a:ext>
            </a:extLst>
          </p:cNvPr>
          <p:cNvSpPr/>
          <p:nvPr/>
        </p:nvSpPr>
        <p:spPr>
          <a:xfrm>
            <a:off x="8438707" y="1116418"/>
            <a:ext cx="2126511" cy="1605516"/>
          </a:xfrm>
          <a:prstGeom prst="round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Spotlight on Sports</a:t>
            </a:r>
          </a:p>
        </p:txBody>
      </p:sp>
      <p:sp>
        <p:nvSpPr>
          <p:cNvPr id="9" name="Rectangle: Rounded Corners 8">
            <a:extLst>
              <a:ext uri="{FF2B5EF4-FFF2-40B4-BE49-F238E27FC236}">
                <a16:creationId xmlns:a16="http://schemas.microsoft.com/office/drawing/2014/main" id="{67F9AF33-5EF5-5C4F-717A-992684971765}"/>
              </a:ext>
            </a:extLst>
          </p:cNvPr>
          <p:cNvSpPr/>
          <p:nvPr/>
        </p:nvSpPr>
        <p:spPr>
          <a:xfrm>
            <a:off x="6134986" y="2895600"/>
            <a:ext cx="2126511" cy="1605516"/>
          </a:xfrm>
          <a:prstGeom prst="roundRect">
            <a:avLst/>
          </a:prstGeom>
          <a:solidFill>
            <a:srgbClr val="33C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Cute vs Gross</a:t>
            </a:r>
          </a:p>
        </p:txBody>
      </p:sp>
      <p:sp>
        <p:nvSpPr>
          <p:cNvPr id="11" name="Rectangle: Rounded Corners 10">
            <a:extLst>
              <a:ext uri="{FF2B5EF4-FFF2-40B4-BE49-F238E27FC236}">
                <a16:creationId xmlns:a16="http://schemas.microsoft.com/office/drawing/2014/main" id="{D983977D-AC0B-1A91-3D71-C352D2F6349B}"/>
              </a:ext>
            </a:extLst>
          </p:cNvPr>
          <p:cNvSpPr/>
          <p:nvPr/>
        </p:nvSpPr>
        <p:spPr>
          <a:xfrm>
            <a:off x="3831265" y="2895600"/>
            <a:ext cx="2126511" cy="1605516"/>
          </a:xfrm>
          <a:prstGeom prst="roundRect">
            <a:avLst/>
          </a:prstGeom>
          <a:solidFill>
            <a:srgbClr val="6600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Character Education</a:t>
            </a:r>
          </a:p>
        </p:txBody>
      </p:sp>
      <p:sp>
        <p:nvSpPr>
          <p:cNvPr id="12" name="Rectangle: Rounded Corners 11">
            <a:extLst>
              <a:ext uri="{FF2B5EF4-FFF2-40B4-BE49-F238E27FC236}">
                <a16:creationId xmlns:a16="http://schemas.microsoft.com/office/drawing/2014/main" id="{34250840-1A58-85BB-C208-0516EC9918F2}"/>
              </a:ext>
            </a:extLst>
          </p:cNvPr>
          <p:cNvSpPr/>
          <p:nvPr/>
        </p:nvSpPr>
        <p:spPr>
          <a:xfrm>
            <a:off x="6134986" y="4674782"/>
            <a:ext cx="2126511" cy="1605516"/>
          </a:xfrm>
          <a:prstGeom prst="round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Extensions</a:t>
            </a:r>
          </a:p>
        </p:txBody>
      </p:sp>
      <p:sp>
        <p:nvSpPr>
          <p:cNvPr id="13" name="Rectangle: Rounded Corners 12">
            <a:extLst>
              <a:ext uri="{FF2B5EF4-FFF2-40B4-BE49-F238E27FC236}">
                <a16:creationId xmlns:a16="http://schemas.microsoft.com/office/drawing/2014/main" id="{37311167-051A-3927-9C45-F737D01AC440}"/>
              </a:ext>
            </a:extLst>
          </p:cNvPr>
          <p:cNvSpPr/>
          <p:nvPr/>
        </p:nvSpPr>
        <p:spPr>
          <a:xfrm>
            <a:off x="8438707" y="2895600"/>
            <a:ext cx="2126511" cy="1605516"/>
          </a:xfrm>
          <a:prstGeom prst="roundRect">
            <a:avLst/>
          </a:prstGeom>
          <a:solidFill>
            <a:srgbClr val="AAE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Mirrors and Windows</a:t>
            </a:r>
          </a:p>
        </p:txBody>
      </p:sp>
      <p:sp>
        <p:nvSpPr>
          <p:cNvPr id="18" name="Rectangle: Rounded Corners 4">
            <a:extLst>
              <a:ext uri="{FF2B5EF4-FFF2-40B4-BE49-F238E27FC236}">
                <a16:creationId xmlns:a16="http://schemas.microsoft.com/office/drawing/2014/main" id="{B452E9B6-DBC3-4980-DD91-BD01BA603900}"/>
              </a:ext>
            </a:extLst>
          </p:cNvPr>
          <p:cNvSpPr/>
          <p:nvPr/>
        </p:nvSpPr>
        <p:spPr>
          <a:xfrm>
            <a:off x="1527542" y="4674782"/>
            <a:ext cx="2126511" cy="1605516"/>
          </a:xfrm>
          <a:prstGeom prst="roundRect">
            <a:avLst/>
          </a:prstGeom>
          <a:solidFill>
            <a:srgbClr val="6600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Not Your Ordinary Nonfiction</a:t>
            </a:r>
          </a:p>
        </p:txBody>
      </p:sp>
      <p:sp>
        <p:nvSpPr>
          <p:cNvPr id="19" name="Rectangle: Rounded Corners 9">
            <a:extLst>
              <a:ext uri="{FF2B5EF4-FFF2-40B4-BE49-F238E27FC236}">
                <a16:creationId xmlns:a16="http://schemas.microsoft.com/office/drawing/2014/main" id="{6CC7427B-4849-A1F4-2005-DFE959201214}"/>
              </a:ext>
            </a:extLst>
          </p:cNvPr>
          <p:cNvSpPr/>
          <p:nvPr/>
        </p:nvSpPr>
        <p:spPr>
          <a:xfrm>
            <a:off x="8438707" y="4674782"/>
            <a:ext cx="2126511" cy="1605516"/>
          </a:xfrm>
          <a:prstGeom prst="roundRect">
            <a:avLst/>
          </a:prstGeom>
          <a:solidFill>
            <a:srgbClr val="FF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Spanish Conversions</a:t>
            </a:r>
          </a:p>
        </p:txBody>
      </p:sp>
      <p:sp>
        <p:nvSpPr>
          <p:cNvPr id="20" name="Rectangle: Rounded Corners 5">
            <a:extLst>
              <a:ext uri="{FF2B5EF4-FFF2-40B4-BE49-F238E27FC236}">
                <a16:creationId xmlns:a16="http://schemas.microsoft.com/office/drawing/2014/main" id="{0DDCAE43-60E9-D652-8E82-D6F786A8BD54}"/>
              </a:ext>
            </a:extLst>
          </p:cNvPr>
          <p:cNvSpPr/>
          <p:nvPr/>
        </p:nvSpPr>
        <p:spPr>
          <a:xfrm>
            <a:off x="1527542" y="2895600"/>
            <a:ext cx="2126511" cy="1605516"/>
          </a:xfrm>
          <a:prstGeom prst="round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Literacy Supports and Hi-Lo</a:t>
            </a:r>
          </a:p>
        </p:txBody>
      </p:sp>
      <p:sp>
        <p:nvSpPr>
          <p:cNvPr id="21" name="Rectangle: Rounded Corners 12">
            <a:extLst>
              <a:ext uri="{FF2B5EF4-FFF2-40B4-BE49-F238E27FC236}">
                <a16:creationId xmlns:a16="http://schemas.microsoft.com/office/drawing/2014/main" id="{D2E01B39-E8AD-3F33-4FD9-C731C7EA7897}"/>
              </a:ext>
            </a:extLst>
          </p:cNvPr>
          <p:cNvSpPr/>
          <p:nvPr/>
        </p:nvSpPr>
        <p:spPr>
          <a:xfrm>
            <a:off x="3831265" y="4674782"/>
            <a:ext cx="2126511" cy="1605516"/>
          </a:xfrm>
          <a:prstGeom prst="roundRect">
            <a:avLst/>
          </a:prstGeom>
          <a:solidFill>
            <a:srgbClr val="AAE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Kids Being Kids</a:t>
            </a:r>
          </a:p>
        </p:txBody>
      </p:sp>
    </p:spTree>
    <p:extLst>
      <p:ext uri="{BB962C8B-B14F-4D97-AF65-F5344CB8AC3E}">
        <p14:creationId xmlns:p14="http://schemas.microsoft.com/office/powerpoint/2010/main" val="3090491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385A-7E49-4167-78FB-AAF02FF02B9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58FC1D-6DF8-0AAE-93CC-0AC055A4CEBC}"/>
              </a:ext>
            </a:extLst>
          </p:cNvPr>
          <p:cNvSpPr txBox="1"/>
          <p:nvPr/>
        </p:nvSpPr>
        <p:spPr>
          <a:xfrm>
            <a:off x="279816" y="255228"/>
            <a:ext cx="4019855" cy="5524589"/>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Pebble Maker Crafts for Traditions and Celebrations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K - 3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1 – 2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8’’ x 8’’</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24</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$22.49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Projects involve simple steps and require little to no adult assistance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Perfect introductions to procedural texts with straightforward step-by-step instructions that are accompanied by clear photographs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A fun way to introduce kids to holidays and festivals celebrated by people from different religious and cultural backgrounds</a:t>
            </a:r>
          </a:p>
        </p:txBody>
      </p:sp>
      <p:cxnSp>
        <p:nvCxnSpPr>
          <p:cNvPr id="10" name="Straight Connector 9">
            <a:extLst>
              <a:ext uri="{FF2B5EF4-FFF2-40B4-BE49-F238E27FC236}">
                <a16:creationId xmlns:a16="http://schemas.microsoft.com/office/drawing/2014/main" id="{737F4946-959B-96EC-35EA-A81A25E4A87A}"/>
              </a:ext>
            </a:extLst>
          </p:cNvPr>
          <p:cNvCxnSpPr>
            <a:cxnSpLocks/>
          </p:cNvCxnSpPr>
          <p:nvPr/>
        </p:nvCxnSpPr>
        <p:spPr>
          <a:xfrm>
            <a:off x="4811390" y="707994"/>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30645C9-8119-57C5-9DFF-2FB23284A91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772386" y="716042"/>
            <a:ext cx="2286000" cy="2286000"/>
          </a:xfrm>
          <a:prstGeom prst="rect">
            <a:avLst/>
          </a:prstGeom>
          <a:ln w="3175">
            <a:solidFill>
              <a:schemeClr val="tx1">
                <a:alpha val="25000"/>
              </a:schemeClr>
            </a:solidFill>
          </a:ln>
        </p:spPr>
      </p:pic>
      <p:grpSp>
        <p:nvGrpSpPr>
          <p:cNvPr id="6" name="Group 5">
            <a:extLst>
              <a:ext uri="{FF2B5EF4-FFF2-40B4-BE49-F238E27FC236}">
                <a16:creationId xmlns:a16="http://schemas.microsoft.com/office/drawing/2014/main" id="{B29BDCE6-F52E-5FCA-958C-69A501E0465A}"/>
              </a:ext>
            </a:extLst>
          </p:cNvPr>
          <p:cNvGrpSpPr/>
          <p:nvPr/>
        </p:nvGrpSpPr>
        <p:grpSpPr>
          <a:xfrm>
            <a:off x="2872597" y="1997710"/>
            <a:ext cx="1365761" cy="1390686"/>
            <a:chOff x="2816340" y="86544"/>
            <a:chExt cx="1913499" cy="1913500"/>
          </a:xfrm>
        </p:grpSpPr>
        <p:pic>
          <p:nvPicPr>
            <p:cNvPr id="11" name="Picture 10" descr="A yellow circle with black background&#10;&#10;AI-generated content may be incorrect.">
              <a:extLst>
                <a:ext uri="{FF2B5EF4-FFF2-40B4-BE49-F238E27FC236}">
                  <a16:creationId xmlns:a16="http://schemas.microsoft.com/office/drawing/2014/main" id="{D4DD94ED-E5CC-E34D-9F48-AF47612598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12" name="TextBox 11">
              <a:extLst>
                <a:ext uri="{FF2B5EF4-FFF2-40B4-BE49-F238E27FC236}">
                  <a16:creationId xmlns:a16="http://schemas.microsoft.com/office/drawing/2014/main" id="{91935DD6-C1CE-D42D-A96B-01992D6893A4}"/>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3" name="Picture 2">
            <a:extLst>
              <a:ext uri="{FF2B5EF4-FFF2-40B4-BE49-F238E27FC236}">
                <a16:creationId xmlns:a16="http://schemas.microsoft.com/office/drawing/2014/main" id="{C7406674-D661-4EA4-BDB2-4BE9DF1FECB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80611" y="704107"/>
            <a:ext cx="2286000" cy="2286000"/>
          </a:xfrm>
          <a:prstGeom prst="rect">
            <a:avLst/>
          </a:prstGeom>
          <a:ln w="3175">
            <a:solidFill>
              <a:schemeClr val="tx1">
                <a:alpha val="25000"/>
              </a:schemeClr>
            </a:solidFill>
          </a:ln>
        </p:spPr>
      </p:pic>
      <p:pic>
        <p:nvPicPr>
          <p:cNvPr id="4" name="Picture 3">
            <a:extLst>
              <a:ext uri="{FF2B5EF4-FFF2-40B4-BE49-F238E27FC236}">
                <a16:creationId xmlns:a16="http://schemas.microsoft.com/office/drawing/2014/main" id="{C66F2BAA-D549-8EC4-1369-5D947D03A7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63753" y="3149301"/>
            <a:ext cx="2286000" cy="2286000"/>
          </a:xfrm>
          <a:prstGeom prst="rect">
            <a:avLst/>
          </a:prstGeom>
          <a:ln w="3175">
            <a:solidFill>
              <a:schemeClr val="tx1">
                <a:alpha val="25000"/>
              </a:schemeClr>
            </a:solidFill>
          </a:ln>
        </p:spPr>
      </p:pic>
      <p:pic>
        <p:nvPicPr>
          <p:cNvPr id="5" name="Picture 4">
            <a:extLst>
              <a:ext uri="{FF2B5EF4-FFF2-40B4-BE49-F238E27FC236}">
                <a16:creationId xmlns:a16="http://schemas.microsoft.com/office/drawing/2014/main" id="{B0676C72-19AE-8797-3CA6-BAB7558D393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988836" y="707994"/>
            <a:ext cx="2286000" cy="2286000"/>
          </a:xfrm>
          <a:prstGeom prst="rect">
            <a:avLst/>
          </a:prstGeom>
          <a:ln w="3175">
            <a:solidFill>
              <a:schemeClr val="tx1">
                <a:alpha val="25000"/>
              </a:schemeClr>
            </a:solidFill>
          </a:ln>
        </p:spPr>
      </p:pic>
      <p:pic>
        <p:nvPicPr>
          <p:cNvPr id="7" name="Picture 6" descr="A pink logo with white text&#10;&#10;Description automatically generated">
            <a:extLst>
              <a:ext uri="{FF2B5EF4-FFF2-40B4-BE49-F238E27FC236}">
                <a16:creationId xmlns:a16="http://schemas.microsoft.com/office/drawing/2014/main" id="{FE5E5879-62C3-A1EF-2C57-2D9346E733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09759" y="151031"/>
            <a:ext cx="783771" cy="457200"/>
          </a:xfrm>
          <a:prstGeom prst="rect">
            <a:avLst/>
          </a:prstGeom>
        </p:spPr>
      </p:pic>
      <p:sp>
        <p:nvSpPr>
          <p:cNvPr id="8" name="TextBox 7">
            <a:extLst>
              <a:ext uri="{FF2B5EF4-FFF2-40B4-BE49-F238E27FC236}">
                <a16:creationId xmlns:a16="http://schemas.microsoft.com/office/drawing/2014/main" id="{BC4FC30F-D9F5-3BA1-9CD9-8014A7E9B255}"/>
              </a:ext>
            </a:extLst>
          </p:cNvPr>
          <p:cNvSpPr txBox="1"/>
          <p:nvPr/>
        </p:nvSpPr>
        <p:spPr>
          <a:xfrm>
            <a:off x="4905479" y="6019201"/>
            <a:ext cx="1762021" cy="261610"/>
          </a:xfrm>
          <a:prstGeom prst="rect">
            <a:avLst/>
          </a:prstGeom>
          <a:noFill/>
        </p:spPr>
        <p:txBody>
          <a:bodyPr wrap="none" rtlCol="0">
            <a:spAutoFit/>
          </a:bodyPr>
          <a:lstStyle/>
          <a:p>
            <a:r>
              <a:rPr lang="en-US" sz="1100" dirty="0">
                <a:solidFill>
                  <a:srgbClr val="C00000"/>
                </a:solidFill>
              </a:rPr>
              <a:t>Spring 26 Catalog page 36</a:t>
            </a:r>
          </a:p>
        </p:txBody>
      </p:sp>
      <p:pic>
        <p:nvPicPr>
          <p:cNvPr id="9" name="Picture Placeholder 23">
            <a:extLst>
              <a:ext uri="{FF2B5EF4-FFF2-40B4-BE49-F238E27FC236}">
                <a16:creationId xmlns:a16="http://schemas.microsoft.com/office/drawing/2014/main" id="{8F25D52A-9E80-3C43-0BF6-D6B5A793C966}"/>
              </a:ext>
            </a:extLst>
          </p:cNvPr>
          <p:cNvPicPr preferRelativeResize="0">
            <a:picLocks noChangeAspect="1"/>
          </p:cNvPicPr>
          <p:nvPr/>
        </p:nvPicPr>
        <p:blipFill>
          <a:blip r:embed="rId8" cstate="screen">
            <a:extLst>
              <a:ext uri="{28A0092B-C50C-407E-A947-70E740481C1C}">
                <a14:useLocalDpi xmlns:a14="http://schemas.microsoft.com/office/drawing/2010/main"/>
              </a:ext>
            </a:extLst>
          </a:blip>
          <a:srcRect/>
          <a:stretch/>
        </p:blipFill>
        <p:spPr>
          <a:xfrm>
            <a:off x="8523611" y="4847828"/>
            <a:ext cx="3393282" cy="1737360"/>
          </a:xfrm>
          <a:prstGeom prst="rect">
            <a:avLst/>
          </a:prstGeom>
          <a:ln w="3175">
            <a:solidFill>
              <a:schemeClr val="tx1">
                <a:alpha val="25000"/>
              </a:schemeClr>
            </a:solidFill>
          </a:ln>
        </p:spPr>
      </p:pic>
      <p:pic>
        <p:nvPicPr>
          <p:cNvPr id="13" name="Picture Placeholder 23">
            <a:extLst>
              <a:ext uri="{FF2B5EF4-FFF2-40B4-BE49-F238E27FC236}">
                <a16:creationId xmlns:a16="http://schemas.microsoft.com/office/drawing/2014/main" id="{A70FAADF-7F41-D97E-5B1C-38B4E857C321}"/>
              </a:ext>
            </a:extLst>
          </p:cNvPr>
          <p:cNvPicPr preferRelativeResize="0">
            <a:picLocks noChangeAspect="1"/>
          </p:cNvPicPr>
          <p:nvPr/>
        </p:nvPicPr>
        <p:blipFill>
          <a:blip r:embed="rId9" cstate="screen">
            <a:extLst>
              <a:ext uri="{28A0092B-C50C-407E-A947-70E740481C1C}">
                <a14:useLocalDpi xmlns:a14="http://schemas.microsoft.com/office/drawing/2010/main"/>
              </a:ext>
            </a:extLst>
          </a:blip>
          <a:srcRect/>
          <a:stretch/>
        </p:blipFill>
        <p:spPr>
          <a:xfrm>
            <a:off x="7402115" y="3098206"/>
            <a:ext cx="3393281" cy="1737360"/>
          </a:xfrm>
          <a:prstGeom prst="rect">
            <a:avLst/>
          </a:prstGeom>
          <a:ln w="3175">
            <a:solidFill>
              <a:schemeClr val="tx1">
                <a:alpha val="25000"/>
              </a:schemeClr>
            </a:solidFill>
          </a:ln>
        </p:spPr>
      </p:pic>
    </p:spTree>
    <p:extLst>
      <p:ext uri="{BB962C8B-B14F-4D97-AF65-F5344CB8AC3E}">
        <p14:creationId xmlns:p14="http://schemas.microsoft.com/office/powerpoint/2010/main" val="3596794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2904-74A6-1768-9D11-CF5D85CBD0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0F6EA5-CDD2-2C5F-1E91-9243E3C49224}"/>
              </a:ext>
            </a:extLst>
          </p:cNvPr>
          <p:cNvSpPr txBox="1"/>
          <p:nvPr/>
        </p:nvSpPr>
        <p:spPr>
          <a:xfrm>
            <a:off x="279816" y="255228"/>
            <a:ext cx="4019866" cy="4924425"/>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AI and Your World</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$23.49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High-interest, detailed look at artificial intelligence and how it impacts daily life around the world</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Helps young readers see the potential and pitfalls of digital tools in addressing real-world issues and problems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Provides critical thinking tools for kids to evaluate digital content and solutions</a:t>
            </a:r>
          </a:p>
        </p:txBody>
      </p:sp>
      <p:cxnSp>
        <p:nvCxnSpPr>
          <p:cNvPr id="10" name="Straight Connector 9">
            <a:extLst>
              <a:ext uri="{FF2B5EF4-FFF2-40B4-BE49-F238E27FC236}">
                <a16:creationId xmlns:a16="http://schemas.microsoft.com/office/drawing/2014/main" id="{DC52FD97-8678-A0CC-7E65-2201C4A7C853}"/>
              </a:ext>
            </a:extLst>
          </p:cNvPr>
          <p:cNvCxnSpPr>
            <a:cxnSpLocks/>
          </p:cNvCxnSpPr>
          <p:nvPr/>
        </p:nvCxnSpPr>
        <p:spPr>
          <a:xfrm>
            <a:off x="4600375"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B712263-124A-4BCB-8AB8-F4E268C2A4F8}"/>
              </a:ext>
            </a:extLst>
          </p:cNvPr>
          <p:cNvGrpSpPr/>
          <p:nvPr/>
        </p:nvGrpSpPr>
        <p:grpSpPr>
          <a:xfrm>
            <a:off x="2916337" y="1333635"/>
            <a:ext cx="1365761" cy="1390686"/>
            <a:chOff x="2816340" y="86544"/>
            <a:chExt cx="1913499" cy="1913500"/>
          </a:xfrm>
        </p:grpSpPr>
        <p:pic>
          <p:nvPicPr>
            <p:cNvPr id="5" name="Picture 4" descr="A yellow circle with black background&#10;&#10;AI-generated content may be incorrect.">
              <a:extLst>
                <a:ext uri="{FF2B5EF4-FFF2-40B4-BE49-F238E27FC236}">
                  <a16:creationId xmlns:a16="http://schemas.microsoft.com/office/drawing/2014/main" id="{777D646C-A371-35EE-A005-7B35A89907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7" name="TextBox 6">
              <a:extLst>
                <a:ext uri="{FF2B5EF4-FFF2-40B4-BE49-F238E27FC236}">
                  <a16:creationId xmlns:a16="http://schemas.microsoft.com/office/drawing/2014/main" id="{B00A2710-3131-BCB1-F6BF-AEE89AD32A1C}"/>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8" name="Picture 7">
            <a:extLst>
              <a:ext uri="{FF2B5EF4-FFF2-40B4-BE49-F238E27FC236}">
                <a16:creationId xmlns:a16="http://schemas.microsoft.com/office/drawing/2014/main" id="{F87D769B-7214-71AD-BC5F-C50885D08B0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67788" y="735378"/>
            <a:ext cx="1916995" cy="2514600"/>
          </a:xfrm>
          <a:prstGeom prst="rect">
            <a:avLst/>
          </a:prstGeom>
          <a:ln w="3175">
            <a:solidFill>
              <a:schemeClr val="tx1">
                <a:alpha val="25000"/>
              </a:schemeClr>
            </a:solidFill>
          </a:ln>
        </p:spPr>
      </p:pic>
      <p:pic>
        <p:nvPicPr>
          <p:cNvPr id="9" name="Picture 8">
            <a:extLst>
              <a:ext uri="{FF2B5EF4-FFF2-40B4-BE49-F238E27FC236}">
                <a16:creationId xmlns:a16="http://schemas.microsoft.com/office/drawing/2014/main" id="{12EA35DC-A7CD-AD38-6E30-E4627553DC3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52193" y="3379312"/>
            <a:ext cx="3806826" cy="2514600"/>
          </a:xfrm>
          <a:prstGeom prst="rect">
            <a:avLst/>
          </a:prstGeom>
          <a:ln w="3175">
            <a:solidFill>
              <a:schemeClr val="tx1">
                <a:alpha val="25000"/>
              </a:schemeClr>
            </a:solidFill>
          </a:ln>
        </p:spPr>
      </p:pic>
      <p:pic>
        <p:nvPicPr>
          <p:cNvPr id="11" name="Picture 10">
            <a:extLst>
              <a:ext uri="{FF2B5EF4-FFF2-40B4-BE49-F238E27FC236}">
                <a16:creationId xmlns:a16="http://schemas.microsoft.com/office/drawing/2014/main" id="{2ABC3948-E8EB-4527-7789-2C8DF1C156E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255623" y="740067"/>
            <a:ext cx="1916995" cy="2514600"/>
          </a:xfrm>
          <a:prstGeom prst="rect">
            <a:avLst/>
          </a:prstGeom>
          <a:ln w="3175">
            <a:solidFill>
              <a:schemeClr val="tx1">
                <a:alpha val="25000"/>
              </a:schemeClr>
            </a:solidFill>
          </a:ln>
        </p:spPr>
      </p:pic>
      <p:pic>
        <p:nvPicPr>
          <p:cNvPr id="12" name="Picture 11">
            <a:extLst>
              <a:ext uri="{FF2B5EF4-FFF2-40B4-BE49-F238E27FC236}">
                <a16:creationId xmlns:a16="http://schemas.microsoft.com/office/drawing/2014/main" id="{D8B197FF-D0E6-B09E-1551-0F9FBEF8FB3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508074" y="727945"/>
            <a:ext cx="1916995" cy="2514600"/>
          </a:xfrm>
          <a:prstGeom prst="rect">
            <a:avLst/>
          </a:prstGeom>
          <a:ln w="3175">
            <a:solidFill>
              <a:schemeClr val="tx1">
                <a:alpha val="25000"/>
              </a:schemeClr>
            </a:solidFill>
          </a:ln>
        </p:spPr>
      </p:pic>
      <p:pic>
        <p:nvPicPr>
          <p:cNvPr id="14" name="Picture 13">
            <a:extLst>
              <a:ext uri="{FF2B5EF4-FFF2-40B4-BE49-F238E27FC236}">
                <a16:creationId xmlns:a16="http://schemas.microsoft.com/office/drawing/2014/main" id="{D44C4DB2-7E6B-4FB3-55A6-C80E7B8409F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967787" y="3379312"/>
            <a:ext cx="1916995" cy="2514600"/>
          </a:xfrm>
          <a:prstGeom prst="rect">
            <a:avLst/>
          </a:prstGeom>
          <a:ln w="3175">
            <a:solidFill>
              <a:schemeClr val="tx1">
                <a:alpha val="25000"/>
              </a:schemeClr>
            </a:solidFill>
          </a:ln>
        </p:spPr>
      </p:pic>
      <p:pic>
        <p:nvPicPr>
          <p:cNvPr id="4" name="Picture 3" descr="Logo&#10;&#10;Description automatically generated with medium confidence">
            <a:extLst>
              <a:ext uri="{FF2B5EF4-FFF2-40B4-BE49-F238E27FC236}">
                <a16:creationId xmlns:a16="http://schemas.microsoft.com/office/drawing/2014/main" id="{E200EB32-77C7-B0FB-F09A-CAD56DCAD3C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63742" y="171639"/>
            <a:ext cx="1242203" cy="457200"/>
          </a:xfrm>
          <a:prstGeom prst="rect">
            <a:avLst/>
          </a:prstGeom>
        </p:spPr>
      </p:pic>
      <p:sp>
        <p:nvSpPr>
          <p:cNvPr id="6" name="TextBox 5">
            <a:extLst>
              <a:ext uri="{FF2B5EF4-FFF2-40B4-BE49-F238E27FC236}">
                <a16:creationId xmlns:a16="http://schemas.microsoft.com/office/drawing/2014/main" id="{32EEE005-7F82-5152-A173-4FCAAE582F00}"/>
              </a:ext>
            </a:extLst>
          </p:cNvPr>
          <p:cNvSpPr txBox="1"/>
          <p:nvPr/>
        </p:nvSpPr>
        <p:spPr>
          <a:xfrm>
            <a:off x="4901069" y="6034680"/>
            <a:ext cx="1762021" cy="261610"/>
          </a:xfrm>
          <a:prstGeom prst="rect">
            <a:avLst/>
          </a:prstGeom>
          <a:noFill/>
        </p:spPr>
        <p:txBody>
          <a:bodyPr wrap="none" rtlCol="0">
            <a:spAutoFit/>
          </a:bodyPr>
          <a:lstStyle/>
          <a:p>
            <a:r>
              <a:rPr lang="en-US" sz="1100" dirty="0">
                <a:solidFill>
                  <a:srgbClr val="C00000"/>
                </a:solidFill>
              </a:rPr>
              <a:t>Spring 26 Catalog page 52</a:t>
            </a:r>
          </a:p>
        </p:txBody>
      </p:sp>
    </p:spTree>
    <p:extLst>
      <p:ext uri="{BB962C8B-B14F-4D97-AF65-F5344CB8AC3E}">
        <p14:creationId xmlns:p14="http://schemas.microsoft.com/office/powerpoint/2010/main" val="2364239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DD757-9063-EC03-E8C0-2880089B2C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3F3239C-8128-2610-0D56-4ED282B3C2FE}"/>
              </a:ext>
            </a:extLst>
          </p:cNvPr>
          <p:cNvSpPr txBox="1"/>
          <p:nvPr/>
        </p:nvSpPr>
        <p:spPr>
          <a:xfrm>
            <a:off x="279815" y="255228"/>
            <a:ext cx="4300076" cy="4708981"/>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Tween Era</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3 - 6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3 - 5</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5 1/4’’ x 7 1/2’’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72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$19.49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Embodies the lighthearted, realistic fiction genre currently trending among middle grade readers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Covers relevant and timely topics including body image, social media, peer pressure, friendships, relationships, puberty, and more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A variety of identities in standalone texts showcases diverse stories and experiences</a:t>
            </a:r>
          </a:p>
        </p:txBody>
      </p:sp>
      <p:cxnSp>
        <p:nvCxnSpPr>
          <p:cNvPr id="10" name="Straight Connector 9">
            <a:extLst>
              <a:ext uri="{FF2B5EF4-FFF2-40B4-BE49-F238E27FC236}">
                <a16:creationId xmlns:a16="http://schemas.microsoft.com/office/drawing/2014/main" id="{C76BF1AF-1ABF-3F5D-DB38-870AF4106902}"/>
              </a:ext>
            </a:extLst>
          </p:cNvPr>
          <p:cNvCxnSpPr>
            <a:cxnSpLocks/>
          </p:cNvCxnSpPr>
          <p:nvPr/>
        </p:nvCxnSpPr>
        <p:spPr>
          <a:xfrm>
            <a:off x="5163082" y="707994"/>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43DE418-B31B-586F-8677-E9052FB1D7DB}"/>
              </a:ext>
            </a:extLst>
          </p:cNvPr>
          <p:cNvGrpSpPr/>
          <p:nvPr/>
        </p:nvGrpSpPr>
        <p:grpSpPr>
          <a:xfrm>
            <a:off x="3100975" y="1334275"/>
            <a:ext cx="1365761" cy="1390686"/>
            <a:chOff x="2816340" y="86544"/>
            <a:chExt cx="1913499" cy="1913500"/>
          </a:xfrm>
        </p:grpSpPr>
        <p:pic>
          <p:nvPicPr>
            <p:cNvPr id="11" name="Picture 10" descr="A yellow circle with black background&#10;&#10;AI-generated content may be incorrect.">
              <a:extLst>
                <a:ext uri="{FF2B5EF4-FFF2-40B4-BE49-F238E27FC236}">
                  <a16:creationId xmlns:a16="http://schemas.microsoft.com/office/drawing/2014/main" id="{82DBAF38-35B7-E098-1063-1CD410800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12" name="TextBox 11">
              <a:extLst>
                <a:ext uri="{FF2B5EF4-FFF2-40B4-BE49-F238E27FC236}">
                  <a16:creationId xmlns:a16="http://schemas.microsoft.com/office/drawing/2014/main" id="{DBBF1F25-EB1E-1692-FD2C-761C49A69084}"/>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3" name="Picture 2">
            <a:extLst>
              <a:ext uri="{FF2B5EF4-FFF2-40B4-BE49-F238E27FC236}">
                <a16:creationId xmlns:a16="http://schemas.microsoft.com/office/drawing/2014/main" id="{7130A6BD-626D-797E-294B-F210BF680FB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44741" y="768267"/>
            <a:ext cx="1760220" cy="2514600"/>
          </a:xfrm>
          <a:prstGeom prst="rect">
            <a:avLst/>
          </a:prstGeom>
          <a:ln w="3175">
            <a:solidFill>
              <a:schemeClr val="tx1">
                <a:alpha val="25000"/>
              </a:schemeClr>
            </a:solidFill>
          </a:ln>
        </p:spPr>
      </p:pic>
      <p:pic>
        <p:nvPicPr>
          <p:cNvPr id="4" name="Picture 3">
            <a:extLst>
              <a:ext uri="{FF2B5EF4-FFF2-40B4-BE49-F238E27FC236}">
                <a16:creationId xmlns:a16="http://schemas.microsoft.com/office/drawing/2014/main" id="{F387DF4C-DEA1-579B-94C5-2E83C0D5651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67947" y="3429000"/>
            <a:ext cx="1760220" cy="2514600"/>
          </a:xfrm>
          <a:prstGeom prst="rect">
            <a:avLst/>
          </a:prstGeom>
          <a:ln w="3175">
            <a:solidFill>
              <a:schemeClr val="tx1">
                <a:alpha val="25000"/>
              </a:schemeClr>
            </a:solidFill>
          </a:ln>
        </p:spPr>
      </p:pic>
      <p:pic>
        <p:nvPicPr>
          <p:cNvPr id="5" name="Picture 4">
            <a:extLst>
              <a:ext uri="{FF2B5EF4-FFF2-40B4-BE49-F238E27FC236}">
                <a16:creationId xmlns:a16="http://schemas.microsoft.com/office/drawing/2014/main" id="{03ED59D1-6E08-7F16-2F6D-96E010BC9AC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467947" y="776431"/>
            <a:ext cx="1760220" cy="2514600"/>
          </a:xfrm>
          <a:prstGeom prst="rect">
            <a:avLst/>
          </a:prstGeom>
          <a:ln w="3175">
            <a:solidFill>
              <a:schemeClr val="tx1">
                <a:alpha val="25000"/>
              </a:schemeClr>
            </a:solidFill>
          </a:ln>
        </p:spPr>
      </p:pic>
      <p:pic>
        <p:nvPicPr>
          <p:cNvPr id="14" name="Picture 13">
            <a:extLst>
              <a:ext uri="{FF2B5EF4-FFF2-40B4-BE49-F238E27FC236}">
                <a16:creationId xmlns:a16="http://schemas.microsoft.com/office/drawing/2014/main" id="{2E33744E-8CEB-0B20-8E50-47C094B5544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513958" y="768267"/>
            <a:ext cx="1760220" cy="2514600"/>
          </a:xfrm>
          <a:prstGeom prst="rect">
            <a:avLst/>
          </a:prstGeom>
          <a:ln w="3175">
            <a:solidFill>
              <a:schemeClr val="tx1">
                <a:alpha val="25000"/>
              </a:schemeClr>
            </a:solidFill>
          </a:ln>
        </p:spPr>
      </p:pic>
      <p:sp>
        <p:nvSpPr>
          <p:cNvPr id="7" name="TextBox 6">
            <a:extLst>
              <a:ext uri="{FF2B5EF4-FFF2-40B4-BE49-F238E27FC236}">
                <a16:creationId xmlns:a16="http://schemas.microsoft.com/office/drawing/2014/main" id="{3F9DCAA0-AD77-3FF1-844D-BF66DEF514DE}"/>
              </a:ext>
            </a:extLst>
          </p:cNvPr>
          <p:cNvSpPr txBox="1"/>
          <p:nvPr/>
        </p:nvSpPr>
        <p:spPr>
          <a:xfrm>
            <a:off x="5385245" y="6060736"/>
            <a:ext cx="1762021" cy="261610"/>
          </a:xfrm>
          <a:prstGeom prst="rect">
            <a:avLst/>
          </a:prstGeom>
          <a:noFill/>
        </p:spPr>
        <p:txBody>
          <a:bodyPr wrap="none" rtlCol="0">
            <a:spAutoFit/>
          </a:bodyPr>
          <a:lstStyle/>
          <a:p>
            <a:r>
              <a:rPr lang="en-US" sz="1100" dirty="0">
                <a:solidFill>
                  <a:srgbClr val="C00000"/>
                </a:solidFill>
              </a:rPr>
              <a:t>Spring 26 Catalog page 63</a:t>
            </a:r>
          </a:p>
        </p:txBody>
      </p:sp>
      <p:pic>
        <p:nvPicPr>
          <p:cNvPr id="8" name="Picture Placeholder 23">
            <a:extLst>
              <a:ext uri="{FF2B5EF4-FFF2-40B4-BE49-F238E27FC236}">
                <a16:creationId xmlns:a16="http://schemas.microsoft.com/office/drawing/2014/main" id="{83DAF069-F0A6-3844-265A-47852B1D7B6A}"/>
              </a:ext>
            </a:extLst>
          </p:cNvPr>
          <p:cNvPicPr preferRelativeResize="0">
            <a:picLocks noChangeAspect="1"/>
          </p:cNvPicPr>
          <p:nvPr/>
        </p:nvPicPr>
        <p:blipFill>
          <a:blip r:embed="rId7" cstate="screen">
            <a:extLst>
              <a:ext uri="{28A0092B-C50C-407E-A947-70E740481C1C}">
                <a14:useLocalDpi xmlns:a14="http://schemas.microsoft.com/office/drawing/2010/main"/>
              </a:ext>
            </a:extLst>
          </a:blip>
          <a:srcRect/>
          <a:stretch/>
        </p:blipFill>
        <p:spPr>
          <a:xfrm>
            <a:off x="7533031" y="3429000"/>
            <a:ext cx="3520441" cy="2514600"/>
          </a:xfrm>
          <a:prstGeom prst="rect">
            <a:avLst/>
          </a:prstGeom>
          <a:ln w="3175">
            <a:solidFill>
              <a:schemeClr val="tx1">
                <a:alpha val="25000"/>
              </a:schemeClr>
            </a:solidFill>
          </a:ln>
        </p:spPr>
      </p:pic>
      <p:pic>
        <p:nvPicPr>
          <p:cNvPr id="9" name="Picture 8">
            <a:extLst>
              <a:ext uri="{FF2B5EF4-FFF2-40B4-BE49-F238E27FC236}">
                <a16:creationId xmlns:a16="http://schemas.microsoft.com/office/drawing/2014/main" id="{83A1A828-BD5A-0044-10F9-3EBF373C66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93252" y="150935"/>
            <a:ext cx="1632857" cy="457200"/>
          </a:xfrm>
          <a:prstGeom prst="rect">
            <a:avLst/>
          </a:prstGeom>
        </p:spPr>
      </p:pic>
    </p:spTree>
    <p:extLst>
      <p:ext uri="{BB962C8B-B14F-4D97-AF65-F5344CB8AC3E}">
        <p14:creationId xmlns:p14="http://schemas.microsoft.com/office/powerpoint/2010/main" val="1967619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4B328-2A0F-2FBE-44FE-4B987B5BFAD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C4D4C46-4911-27CE-A076-F422411695CD}"/>
              </a:ext>
            </a:extLst>
          </p:cNvPr>
          <p:cNvSpPr>
            <a:spLocks noGrp="1"/>
          </p:cNvSpPr>
          <p:nvPr>
            <p:ph type="body" sz="quarter" idx="10"/>
          </p:nvPr>
        </p:nvSpPr>
        <p:spPr>
          <a:xfrm>
            <a:off x="1320186" y="2654300"/>
            <a:ext cx="10265677" cy="1549400"/>
          </a:xfrm>
        </p:spPr>
        <p:txBody>
          <a:bodyPr>
            <a:normAutofit/>
          </a:bodyPr>
          <a:lstStyle/>
          <a:p>
            <a:r>
              <a:rPr lang="en-US" sz="5400" spc="0" dirty="0">
                <a:cs typeface="Times New Roman" panose="02020603050405020304" pitchFamily="18" charset="0"/>
              </a:rPr>
              <a:t>Spotlight on Sports</a:t>
            </a:r>
          </a:p>
        </p:txBody>
      </p:sp>
    </p:spTree>
    <p:extLst>
      <p:ext uri="{BB962C8B-B14F-4D97-AF65-F5344CB8AC3E}">
        <p14:creationId xmlns:p14="http://schemas.microsoft.com/office/powerpoint/2010/main" val="3564372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DC20-EAD2-219B-CD8C-396A023715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19821BC-D6EA-5F7C-3FCE-102C190CE8C1}"/>
              </a:ext>
            </a:extLst>
          </p:cNvPr>
          <p:cNvSpPr txBox="1"/>
          <p:nvPr/>
        </p:nvSpPr>
        <p:spPr>
          <a:xfrm>
            <a:off x="279815" y="248749"/>
            <a:ext cx="3784186" cy="4909036"/>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EXTENDED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Time to Play Soccer!</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PreK – 2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PreK – 2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10'' x 8 1/2’’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Engaging storytelling conveys both individual achievements and the importance of teamwork during early sports experiences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Promotes key social and emotional themes of perseverance, fairness, cooperation, and more through sports participation</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Created in partnership with </a:t>
            </a:r>
            <a:r>
              <a:rPr lang="en-US" sz="1400" i="1" dirty="0">
                <a:latin typeface="Aptos" panose="020B0004020202020204" pitchFamily="34" charset="0"/>
                <a:cs typeface="Times New Roman" panose="02020603050405020304" pitchFamily="18" charset="0"/>
              </a:rPr>
              <a:t>Sports Illustrated Kids</a:t>
            </a:r>
            <a:endParaRPr lang="en-US" sz="1400" dirty="0">
              <a:latin typeface="Aptos" panose="020B0004020202020204" pitchFamily="34" charset="0"/>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DAC88375-3F28-2463-8C0B-DE8C8D735EE3}"/>
              </a:ext>
            </a:extLst>
          </p:cNvPr>
          <p:cNvCxnSpPr>
            <a:cxnSpLocks/>
          </p:cNvCxnSpPr>
          <p:nvPr/>
        </p:nvCxnSpPr>
        <p:spPr>
          <a:xfrm>
            <a:off x="5018889" y="631720"/>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7B59057-348F-8ECE-7F25-69DF6C41DFF0}"/>
              </a:ext>
            </a:extLst>
          </p:cNvPr>
          <p:cNvGrpSpPr/>
          <p:nvPr/>
        </p:nvGrpSpPr>
        <p:grpSpPr>
          <a:xfrm>
            <a:off x="3170845" y="1240375"/>
            <a:ext cx="1365761" cy="1390686"/>
            <a:chOff x="2816340" y="86544"/>
            <a:chExt cx="1913499" cy="1913500"/>
          </a:xfrm>
        </p:grpSpPr>
        <p:pic>
          <p:nvPicPr>
            <p:cNvPr id="19" name="Picture 18" descr="A yellow circle with black background&#10;&#10;AI-generated content may be incorrect.">
              <a:extLst>
                <a:ext uri="{FF2B5EF4-FFF2-40B4-BE49-F238E27FC236}">
                  <a16:creationId xmlns:a16="http://schemas.microsoft.com/office/drawing/2014/main" id="{4DE3469A-0F54-4007-373B-7D99C81915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20" name="TextBox 19">
              <a:extLst>
                <a:ext uri="{FF2B5EF4-FFF2-40B4-BE49-F238E27FC236}">
                  <a16:creationId xmlns:a16="http://schemas.microsoft.com/office/drawing/2014/main" id="{245A3375-59A5-6323-D68E-495DD599C824}"/>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22" name="Picture 21">
            <a:extLst>
              <a:ext uri="{FF2B5EF4-FFF2-40B4-BE49-F238E27FC236}">
                <a16:creationId xmlns:a16="http://schemas.microsoft.com/office/drawing/2014/main" id="{F250CC7D-FEB7-08A9-1881-997EF24D53D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83456" y="728739"/>
            <a:ext cx="4284618" cy="3657600"/>
          </a:xfrm>
          <a:prstGeom prst="rect">
            <a:avLst/>
          </a:prstGeom>
          <a:ln w="3175">
            <a:solidFill>
              <a:schemeClr val="tx1">
                <a:alpha val="25000"/>
              </a:schemeClr>
            </a:solidFill>
          </a:ln>
        </p:spPr>
      </p:pic>
      <p:pic>
        <p:nvPicPr>
          <p:cNvPr id="3" name="Picture 2">
            <a:extLst>
              <a:ext uri="{FF2B5EF4-FFF2-40B4-BE49-F238E27FC236}">
                <a16:creationId xmlns:a16="http://schemas.microsoft.com/office/drawing/2014/main" id="{E3F3E244-5443-846D-6B30-1673D912A7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7496" y="164946"/>
            <a:ext cx="2151529" cy="457200"/>
          </a:xfrm>
          <a:prstGeom prst="rect">
            <a:avLst/>
          </a:prstGeom>
        </p:spPr>
      </p:pic>
      <p:sp>
        <p:nvSpPr>
          <p:cNvPr id="4" name="TextBox 3">
            <a:extLst>
              <a:ext uri="{FF2B5EF4-FFF2-40B4-BE49-F238E27FC236}">
                <a16:creationId xmlns:a16="http://schemas.microsoft.com/office/drawing/2014/main" id="{8F0BD2E3-6057-F771-EF51-76F137B959F6}"/>
              </a:ext>
            </a:extLst>
          </p:cNvPr>
          <p:cNvSpPr txBox="1"/>
          <p:nvPr/>
        </p:nvSpPr>
        <p:spPr>
          <a:xfrm>
            <a:off x="409887" y="5413687"/>
            <a:ext cx="1762021" cy="261610"/>
          </a:xfrm>
          <a:prstGeom prst="rect">
            <a:avLst/>
          </a:prstGeom>
          <a:noFill/>
        </p:spPr>
        <p:txBody>
          <a:bodyPr wrap="none" rtlCol="0">
            <a:spAutoFit/>
          </a:bodyPr>
          <a:lstStyle/>
          <a:p>
            <a:r>
              <a:rPr lang="en-US" sz="1100" dirty="0">
                <a:solidFill>
                  <a:srgbClr val="C00000"/>
                </a:solidFill>
              </a:rPr>
              <a:t>Spring 26 Catalog page 17</a:t>
            </a:r>
          </a:p>
        </p:txBody>
      </p:sp>
      <p:pic>
        <p:nvPicPr>
          <p:cNvPr id="5" name="Picture Placeholder 23">
            <a:extLst>
              <a:ext uri="{FF2B5EF4-FFF2-40B4-BE49-F238E27FC236}">
                <a16:creationId xmlns:a16="http://schemas.microsoft.com/office/drawing/2014/main" id="{82BE8D48-BA5F-F8D8-98A4-2EB48B501CCD}"/>
              </a:ext>
            </a:extLst>
          </p:cNvPr>
          <p:cNvPicPr preferRelativeResize="0">
            <a:picLocks noChangeAspect="1"/>
          </p:cNvPicPr>
          <p:nvPr/>
        </p:nvPicPr>
        <p:blipFill>
          <a:blip r:embed="rId5" cstate="screen">
            <a:extLst>
              <a:ext uri="{28A0092B-C50C-407E-A947-70E740481C1C}">
                <a14:useLocalDpi xmlns:a14="http://schemas.microsoft.com/office/drawing/2010/main"/>
              </a:ext>
            </a:extLst>
          </a:blip>
          <a:srcRect/>
          <a:stretch/>
        </p:blipFill>
        <p:spPr>
          <a:xfrm>
            <a:off x="5809590" y="4492932"/>
            <a:ext cx="4855734" cy="2103120"/>
          </a:xfrm>
          <a:prstGeom prst="rect">
            <a:avLst/>
          </a:prstGeom>
          <a:ln w="3175">
            <a:solidFill>
              <a:schemeClr val="tx1">
                <a:alpha val="25000"/>
              </a:schemeClr>
            </a:solidFill>
          </a:ln>
        </p:spPr>
      </p:pic>
    </p:spTree>
    <p:extLst>
      <p:ext uri="{BB962C8B-B14F-4D97-AF65-F5344CB8AC3E}">
        <p14:creationId xmlns:p14="http://schemas.microsoft.com/office/powerpoint/2010/main" val="2079073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2904-74A6-1768-9D11-CF5D85CBD0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0F6EA5-CDD2-2C5F-1E91-9243E3C49224}"/>
              </a:ext>
            </a:extLst>
          </p:cNvPr>
          <p:cNvSpPr txBox="1"/>
          <p:nvPr/>
        </p:nvSpPr>
        <p:spPr>
          <a:xfrm>
            <a:off x="279816" y="255228"/>
            <a:ext cx="4019866" cy="5786199"/>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World Cup Soccer</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$23.49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The popularity of youth soccer continues to grow in the United States with about 2.5 million kids ages 6-12 playing in youth soccer leagues, according to the U.S. Youth Soccer Association</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The 2022 FIFA World Cup men’s final attracted 1.5 billion viewers around the globe, making it the most watched sporting event in FIFA history—and beating viewership for the Super Bowl that year</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Exploring the World Cup's past, present, and future offers readers an international perspective on the world's most popular sport</a:t>
            </a:r>
          </a:p>
        </p:txBody>
      </p:sp>
      <p:cxnSp>
        <p:nvCxnSpPr>
          <p:cNvPr id="10" name="Straight Connector 9">
            <a:extLst>
              <a:ext uri="{FF2B5EF4-FFF2-40B4-BE49-F238E27FC236}">
                <a16:creationId xmlns:a16="http://schemas.microsoft.com/office/drawing/2014/main" id="{DC52FD97-8678-A0CC-7E65-2201C4A7C853}"/>
              </a:ext>
            </a:extLst>
          </p:cNvPr>
          <p:cNvCxnSpPr>
            <a:cxnSpLocks/>
          </p:cNvCxnSpPr>
          <p:nvPr/>
        </p:nvCxnSpPr>
        <p:spPr>
          <a:xfrm>
            <a:off x="4600375"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B712263-124A-4BCB-8AB8-F4E268C2A4F8}"/>
              </a:ext>
            </a:extLst>
          </p:cNvPr>
          <p:cNvGrpSpPr/>
          <p:nvPr/>
        </p:nvGrpSpPr>
        <p:grpSpPr>
          <a:xfrm>
            <a:off x="2916337" y="1322191"/>
            <a:ext cx="1365761" cy="1390686"/>
            <a:chOff x="2816340" y="86544"/>
            <a:chExt cx="1913499" cy="1913500"/>
          </a:xfrm>
        </p:grpSpPr>
        <p:pic>
          <p:nvPicPr>
            <p:cNvPr id="5" name="Picture 4" descr="A yellow circle with black background&#10;&#10;AI-generated content may be incorrect.">
              <a:extLst>
                <a:ext uri="{FF2B5EF4-FFF2-40B4-BE49-F238E27FC236}">
                  <a16:creationId xmlns:a16="http://schemas.microsoft.com/office/drawing/2014/main" id="{777D646C-A371-35EE-A005-7B35A89907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7" name="TextBox 6">
              <a:extLst>
                <a:ext uri="{FF2B5EF4-FFF2-40B4-BE49-F238E27FC236}">
                  <a16:creationId xmlns:a16="http://schemas.microsoft.com/office/drawing/2014/main" id="{B00A2710-3131-BCB1-F6BF-AEE89AD32A1C}"/>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8" name="Picture 7">
            <a:extLst>
              <a:ext uri="{FF2B5EF4-FFF2-40B4-BE49-F238E27FC236}">
                <a16:creationId xmlns:a16="http://schemas.microsoft.com/office/drawing/2014/main" id="{F87D769B-7214-71AD-BC5F-C50885D08B0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55077" y="760234"/>
            <a:ext cx="1916995" cy="2514600"/>
          </a:xfrm>
          <a:prstGeom prst="rect">
            <a:avLst/>
          </a:prstGeom>
          <a:ln w="3175">
            <a:solidFill>
              <a:schemeClr val="tx1">
                <a:alpha val="25000"/>
              </a:schemeClr>
            </a:solidFill>
          </a:ln>
        </p:spPr>
      </p:pic>
      <p:pic>
        <p:nvPicPr>
          <p:cNvPr id="11" name="Picture 10">
            <a:extLst>
              <a:ext uri="{FF2B5EF4-FFF2-40B4-BE49-F238E27FC236}">
                <a16:creationId xmlns:a16="http://schemas.microsoft.com/office/drawing/2014/main" id="{2ABC3948-E8EB-4527-7789-2C8DF1C156E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055077" y="3393646"/>
            <a:ext cx="1916995" cy="2514600"/>
          </a:xfrm>
          <a:prstGeom prst="rect">
            <a:avLst/>
          </a:prstGeom>
          <a:ln w="3175">
            <a:solidFill>
              <a:schemeClr val="tx1">
                <a:alpha val="25000"/>
              </a:schemeClr>
            </a:solidFill>
          </a:ln>
        </p:spPr>
      </p:pic>
      <p:pic>
        <p:nvPicPr>
          <p:cNvPr id="12" name="Picture 11">
            <a:extLst>
              <a:ext uri="{FF2B5EF4-FFF2-40B4-BE49-F238E27FC236}">
                <a16:creationId xmlns:a16="http://schemas.microsoft.com/office/drawing/2014/main" id="{D8B197FF-D0E6-B09E-1551-0F9FBEF8FB3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31249" y="733552"/>
            <a:ext cx="1916995" cy="2514600"/>
          </a:xfrm>
          <a:prstGeom prst="rect">
            <a:avLst/>
          </a:prstGeom>
          <a:ln w="3175">
            <a:solidFill>
              <a:schemeClr val="tx1">
                <a:alpha val="25000"/>
              </a:schemeClr>
            </a:solidFill>
          </a:ln>
        </p:spPr>
      </p:pic>
      <p:pic>
        <p:nvPicPr>
          <p:cNvPr id="14" name="Picture 13">
            <a:extLst>
              <a:ext uri="{FF2B5EF4-FFF2-40B4-BE49-F238E27FC236}">
                <a16:creationId xmlns:a16="http://schemas.microsoft.com/office/drawing/2014/main" id="{D44C4DB2-7E6B-4FB3-55A6-C80E7B8409F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931249" y="3393646"/>
            <a:ext cx="1916995" cy="251460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D7B0027C-404F-73A5-8DB7-358D5A5E25D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178905" y="2646677"/>
            <a:ext cx="2768601" cy="1828800"/>
          </a:xfrm>
          <a:prstGeom prst="rect">
            <a:avLst/>
          </a:prstGeom>
          <a:ln w="3175">
            <a:solidFill>
              <a:schemeClr val="tx1">
                <a:alpha val="25000"/>
              </a:schemeClr>
            </a:solidFill>
          </a:ln>
        </p:spPr>
      </p:pic>
      <p:pic>
        <p:nvPicPr>
          <p:cNvPr id="6" name="Picture 5" descr="Logo&#10;&#10;Description automatically generated with medium confidence">
            <a:extLst>
              <a:ext uri="{FF2B5EF4-FFF2-40B4-BE49-F238E27FC236}">
                <a16:creationId xmlns:a16="http://schemas.microsoft.com/office/drawing/2014/main" id="{BD0B1F5B-5CD9-1401-B65B-7608C810C2B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720711" y="168522"/>
            <a:ext cx="1242203" cy="457200"/>
          </a:xfrm>
          <a:prstGeom prst="rect">
            <a:avLst/>
          </a:prstGeom>
        </p:spPr>
      </p:pic>
      <p:sp>
        <p:nvSpPr>
          <p:cNvPr id="13" name="TextBox 12">
            <a:extLst>
              <a:ext uri="{FF2B5EF4-FFF2-40B4-BE49-F238E27FC236}">
                <a16:creationId xmlns:a16="http://schemas.microsoft.com/office/drawing/2014/main" id="{A2722D74-5B42-2857-A1D6-3FD2503F319A}"/>
              </a:ext>
            </a:extLst>
          </p:cNvPr>
          <p:cNvSpPr txBox="1"/>
          <p:nvPr/>
        </p:nvSpPr>
        <p:spPr>
          <a:xfrm>
            <a:off x="4842706" y="6053741"/>
            <a:ext cx="1762021" cy="430887"/>
          </a:xfrm>
          <a:prstGeom prst="rect">
            <a:avLst/>
          </a:prstGeom>
          <a:noFill/>
        </p:spPr>
        <p:txBody>
          <a:bodyPr wrap="none" rtlCol="0">
            <a:spAutoFit/>
          </a:bodyPr>
          <a:lstStyle/>
          <a:p>
            <a:r>
              <a:rPr lang="en-US" sz="1100" dirty="0">
                <a:solidFill>
                  <a:srgbClr val="C00000"/>
                </a:solidFill>
              </a:rPr>
              <a:t>Spring 26 Catalog page 51</a:t>
            </a:r>
          </a:p>
          <a:p>
            <a:endParaRPr lang="en-US" sz="1100" dirty="0">
              <a:solidFill>
                <a:srgbClr val="C00000"/>
              </a:solidFill>
            </a:endParaRPr>
          </a:p>
        </p:txBody>
      </p:sp>
      <p:pic>
        <p:nvPicPr>
          <p:cNvPr id="17" name="Picture 16" descr="A brochure of a sports team&#10;&#10;AI-generated content may be incorrect.">
            <a:extLst>
              <a:ext uri="{FF2B5EF4-FFF2-40B4-BE49-F238E27FC236}">
                <a16:creationId xmlns:a16="http://schemas.microsoft.com/office/drawing/2014/main" id="{7DB9A73D-8D1C-F804-0620-C46ACC49B96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43584" y="4609510"/>
            <a:ext cx="2768600" cy="1828800"/>
          </a:xfrm>
          <a:prstGeom prst="rect">
            <a:avLst/>
          </a:prstGeom>
        </p:spPr>
      </p:pic>
      <p:pic>
        <p:nvPicPr>
          <p:cNvPr id="19" name="Picture 18" descr="A close-up of a brochure&#10;&#10;AI-generated content may be incorrect.">
            <a:extLst>
              <a:ext uri="{FF2B5EF4-FFF2-40B4-BE49-F238E27FC236}">
                <a16:creationId xmlns:a16="http://schemas.microsoft.com/office/drawing/2014/main" id="{E7D5C613-1557-E5F0-F9A2-9BA5303DAA0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78905" y="683844"/>
            <a:ext cx="2768600" cy="1828800"/>
          </a:xfrm>
          <a:prstGeom prst="rect">
            <a:avLst/>
          </a:prstGeom>
        </p:spPr>
      </p:pic>
    </p:spTree>
    <p:extLst>
      <p:ext uri="{BB962C8B-B14F-4D97-AF65-F5344CB8AC3E}">
        <p14:creationId xmlns:p14="http://schemas.microsoft.com/office/powerpoint/2010/main" val="116576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2904-74A6-1768-9D11-CF5D85CBD0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0F6EA5-CDD2-2C5F-1E91-9243E3C49224}"/>
              </a:ext>
            </a:extLst>
          </p:cNvPr>
          <p:cNvSpPr txBox="1"/>
          <p:nvPr/>
        </p:nvSpPr>
        <p:spPr>
          <a:xfrm>
            <a:off x="279816" y="312163"/>
            <a:ext cx="4559141" cy="5663089"/>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EXTENDED SERIES</a:t>
            </a:r>
            <a:endParaRPr lang="en-US" sz="1200" b="1" dirty="0">
              <a:latin typeface="Aptos" panose="020B0004020202020204" pitchFamily="34" charset="0"/>
              <a:cs typeface="Times New Roman" panose="02020603050405020304" pitchFamily="18" charset="0"/>
            </a:endParaRPr>
          </a:p>
          <a:p>
            <a:r>
              <a:rPr lang="en-US" sz="2800" b="1" dirty="0">
                <a:latin typeface="Aptos" panose="020B0004020202020204" pitchFamily="34" charset="0"/>
                <a:cs typeface="Times New Roman" panose="02020603050405020304" pitchFamily="18" charset="0"/>
              </a:rPr>
              <a:t>Shohei Ohtani: Baseball Trailblazer</a:t>
            </a:r>
          </a:p>
          <a:p>
            <a:r>
              <a:rPr lang="en-US" dirty="0">
                <a:latin typeface="Aptos" panose="020B0004020202020204" pitchFamily="34" charset="0"/>
                <a:cs typeface="Times New Roman" panose="02020603050405020304" pitchFamily="18" charset="0"/>
              </a:rPr>
              <a:t>Sports Illustrated Kids: Stars of Sports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$23.49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CI and eBooks</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t>Includes all the action-packed highlights from the 2025 Major League Baseball Championship series!</a:t>
            </a:r>
          </a:p>
          <a:p>
            <a:pPr marL="219456" indent="-219456">
              <a:spcAft>
                <a:spcPts val="600"/>
              </a:spcAft>
              <a:buClr>
                <a:schemeClr val="tx2"/>
              </a:buClr>
              <a:buFont typeface="Arial" panose="020B0604020202020204" pitchFamily="34" charset="0"/>
              <a:buChar char="•"/>
            </a:pPr>
            <a:r>
              <a:rPr lang="en-US" sz="1400" dirty="0"/>
              <a:t>In partnership with </a:t>
            </a:r>
            <a:r>
              <a:rPr lang="en-US" sz="1400" i="1" dirty="0"/>
              <a:t>Sports Illustrated Kids</a:t>
            </a:r>
            <a:r>
              <a:rPr lang="en-US" sz="1400" dirty="0"/>
              <a:t>, an elite sports magazine offering a kid-first perspective to 7+ million young sports fans.</a:t>
            </a:r>
          </a:p>
          <a:p>
            <a:pPr marL="219456" indent="-219456">
              <a:spcAft>
                <a:spcPts val="600"/>
              </a:spcAft>
              <a:buClr>
                <a:schemeClr val="tx2"/>
              </a:buClr>
              <a:buFont typeface="Arial" panose="020B0604020202020204" pitchFamily="34" charset="0"/>
              <a:buChar char="•"/>
            </a:pPr>
            <a:r>
              <a:rPr lang="en-US" sz="1400" dirty="0"/>
              <a:t>Full of action and impactful details, these are biographies kids want to read.</a:t>
            </a:r>
          </a:p>
        </p:txBody>
      </p:sp>
      <p:cxnSp>
        <p:nvCxnSpPr>
          <p:cNvPr id="10" name="Straight Connector 9">
            <a:extLst>
              <a:ext uri="{FF2B5EF4-FFF2-40B4-BE49-F238E27FC236}">
                <a16:creationId xmlns:a16="http://schemas.microsoft.com/office/drawing/2014/main" id="{DC52FD97-8678-A0CC-7E65-2201C4A7C853}"/>
              </a:ext>
            </a:extLst>
          </p:cNvPr>
          <p:cNvCxnSpPr>
            <a:cxnSpLocks/>
          </p:cNvCxnSpPr>
          <p:nvPr/>
        </p:nvCxnSpPr>
        <p:spPr>
          <a:xfrm>
            <a:off x="4838957" y="525543"/>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B712263-124A-4BCB-8AB8-F4E268C2A4F8}"/>
              </a:ext>
            </a:extLst>
          </p:cNvPr>
          <p:cNvGrpSpPr/>
          <p:nvPr/>
        </p:nvGrpSpPr>
        <p:grpSpPr>
          <a:xfrm>
            <a:off x="2962473" y="2060519"/>
            <a:ext cx="1365761" cy="910837"/>
            <a:chOff x="2816340" y="86544"/>
            <a:chExt cx="1913499" cy="1913500"/>
          </a:xfrm>
        </p:grpSpPr>
        <p:pic>
          <p:nvPicPr>
            <p:cNvPr id="5" name="Picture 4" descr="A yellow circle with black background&#10;&#10;AI-generated content may be incorrect.">
              <a:extLst>
                <a:ext uri="{FF2B5EF4-FFF2-40B4-BE49-F238E27FC236}">
                  <a16:creationId xmlns:a16="http://schemas.microsoft.com/office/drawing/2014/main" id="{777D646C-A371-35EE-A005-7B35A89907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7" name="TextBox 6">
              <a:extLst>
                <a:ext uri="{FF2B5EF4-FFF2-40B4-BE49-F238E27FC236}">
                  <a16:creationId xmlns:a16="http://schemas.microsoft.com/office/drawing/2014/main" id="{B00A2710-3131-BCB1-F6BF-AEE89AD32A1C}"/>
                </a:ext>
              </a:extLst>
            </p:cNvPr>
            <p:cNvSpPr txBox="1"/>
            <p:nvPr/>
          </p:nvSpPr>
          <p:spPr>
            <a:xfrm>
              <a:off x="2862433" y="497512"/>
              <a:ext cx="1790481" cy="109918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REVISED EDITION!</a:t>
              </a:r>
            </a:p>
          </p:txBody>
        </p:sp>
      </p:grpSp>
      <p:pic>
        <p:nvPicPr>
          <p:cNvPr id="6" name="Picture 5" descr="Logo&#10;&#10;Description automatically generated with medium confidence">
            <a:extLst>
              <a:ext uri="{FF2B5EF4-FFF2-40B4-BE49-F238E27FC236}">
                <a16:creationId xmlns:a16="http://schemas.microsoft.com/office/drawing/2014/main" id="{0A68194D-39B9-28B8-1AB1-BB08408819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696281" cy="624326"/>
          </a:xfrm>
          <a:prstGeom prst="rect">
            <a:avLst/>
          </a:prstGeom>
        </p:spPr>
      </p:pic>
      <p:pic>
        <p:nvPicPr>
          <p:cNvPr id="16" name="Picture 15" descr="A baseball player throwing a ball&#10;&#10;AI-generated content may be incorrect.">
            <a:extLst>
              <a:ext uri="{FF2B5EF4-FFF2-40B4-BE49-F238E27FC236}">
                <a16:creationId xmlns:a16="http://schemas.microsoft.com/office/drawing/2014/main" id="{9EED0C59-654B-882F-436F-C13F5C2C4B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9473" y="922522"/>
            <a:ext cx="3659716" cy="4800600"/>
          </a:xfrm>
          <a:prstGeom prst="rect">
            <a:avLst/>
          </a:prstGeom>
        </p:spPr>
      </p:pic>
      <p:sp>
        <p:nvSpPr>
          <p:cNvPr id="17" name="TextBox 16">
            <a:extLst>
              <a:ext uri="{FF2B5EF4-FFF2-40B4-BE49-F238E27FC236}">
                <a16:creationId xmlns:a16="http://schemas.microsoft.com/office/drawing/2014/main" id="{AD4ECABF-E3D2-C47A-76BE-69D5315EBC8D}"/>
              </a:ext>
            </a:extLst>
          </p:cNvPr>
          <p:cNvSpPr txBox="1"/>
          <p:nvPr/>
        </p:nvSpPr>
        <p:spPr>
          <a:xfrm>
            <a:off x="467001" y="6063511"/>
            <a:ext cx="1762021" cy="261610"/>
          </a:xfrm>
          <a:prstGeom prst="rect">
            <a:avLst/>
          </a:prstGeom>
          <a:noFill/>
        </p:spPr>
        <p:txBody>
          <a:bodyPr wrap="none" rtlCol="0">
            <a:spAutoFit/>
          </a:bodyPr>
          <a:lstStyle/>
          <a:p>
            <a:r>
              <a:rPr lang="en-US" sz="1100" dirty="0">
                <a:solidFill>
                  <a:srgbClr val="C00000"/>
                </a:solidFill>
              </a:rPr>
              <a:t>Spring 26 Catalog page 47</a:t>
            </a:r>
          </a:p>
        </p:txBody>
      </p:sp>
      <p:pic>
        <p:nvPicPr>
          <p:cNvPr id="23" name="Picture 22" descr="A baseball player throwing a baseball&#10;&#10;AI-generated content may be incorrect.">
            <a:extLst>
              <a:ext uri="{FF2B5EF4-FFF2-40B4-BE49-F238E27FC236}">
                <a16:creationId xmlns:a16="http://schemas.microsoft.com/office/drawing/2014/main" id="{57028D94-102C-2B9F-0B0D-8AF843D0AF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99707" y="3322822"/>
            <a:ext cx="3112477" cy="2057400"/>
          </a:xfrm>
          <a:prstGeom prst="rect">
            <a:avLst/>
          </a:prstGeom>
          <a:ln w="3175">
            <a:solidFill>
              <a:schemeClr val="bg1">
                <a:lumMod val="85000"/>
              </a:schemeClr>
            </a:solidFill>
          </a:ln>
        </p:spPr>
      </p:pic>
      <p:pic>
        <p:nvPicPr>
          <p:cNvPr id="25" name="Picture 24" descr="A baseball player in a blue uniform&#10;&#10;AI-generated content may be incorrect.">
            <a:extLst>
              <a:ext uri="{FF2B5EF4-FFF2-40B4-BE49-F238E27FC236}">
                <a16:creationId xmlns:a16="http://schemas.microsoft.com/office/drawing/2014/main" id="{7D3EAFEE-3682-4CC5-36FB-11CA04601E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99704" y="1086307"/>
            <a:ext cx="3093836" cy="2057400"/>
          </a:xfrm>
          <a:prstGeom prst="rect">
            <a:avLst/>
          </a:prstGeom>
          <a:ln w="3175">
            <a:solidFill>
              <a:schemeClr val="bg1">
                <a:lumMod val="85000"/>
              </a:schemeClr>
            </a:solidFill>
          </a:ln>
        </p:spPr>
      </p:pic>
    </p:spTree>
    <p:extLst>
      <p:ext uri="{BB962C8B-B14F-4D97-AF65-F5344CB8AC3E}">
        <p14:creationId xmlns:p14="http://schemas.microsoft.com/office/powerpoint/2010/main" val="4269025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67D5C-F909-AE93-E3C2-E8715C0401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A051B9C-C700-A11F-B821-6254F23BA0A0}"/>
              </a:ext>
            </a:extLst>
          </p:cNvPr>
          <p:cNvSpPr txBox="1"/>
          <p:nvPr/>
        </p:nvSpPr>
        <p:spPr>
          <a:xfrm>
            <a:off x="279816" y="246436"/>
            <a:ext cx="4019866" cy="5155257"/>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Sports Are the Best!</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K - 3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2 - 3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$23.49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Packed with age-appropriate information to help kids gain foundational knowledge about their favorite sports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Promotes critical thinking skills for young readers by helping them to compare different sports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Each book includes a fun quiz to help reinforce learning</a:t>
            </a:r>
          </a:p>
        </p:txBody>
      </p:sp>
      <p:cxnSp>
        <p:nvCxnSpPr>
          <p:cNvPr id="10" name="Straight Connector 9">
            <a:extLst>
              <a:ext uri="{FF2B5EF4-FFF2-40B4-BE49-F238E27FC236}">
                <a16:creationId xmlns:a16="http://schemas.microsoft.com/office/drawing/2014/main" id="{2F2A609F-6131-5F52-C922-7C649D3C41CC}"/>
              </a:ext>
            </a:extLst>
          </p:cNvPr>
          <p:cNvCxnSpPr>
            <a:cxnSpLocks/>
          </p:cNvCxnSpPr>
          <p:nvPr/>
        </p:nvCxnSpPr>
        <p:spPr>
          <a:xfrm>
            <a:off x="4653128" y="707994"/>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D6F6672-03D1-9C7F-1750-BC79911D909D}"/>
              </a:ext>
            </a:extLst>
          </p:cNvPr>
          <p:cNvGrpSpPr/>
          <p:nvPr/>
        </p:nvGrpSpPr>
        <p:grpSpPr>
          <a:xfrm>
            <a:off x="2933921" y="1533294"/>
            <a:ext cx="1365761" cy="1390686"/>
            <a:chOff x="2816340" y="86544"/>
            <a:chExt cx="1913499" cy="1913500"/>
          </a:xfrm>
        </p:grpSpPr>
        <p:pic>
          <p:nvPicPr>
            <p:cNvPr id="6" name="Picture 5" descr="A yellow circle with black background&#10;&#10;AI-generated content may be incorrect.">
              <a:extLst>
                <a:ext uri="{FF2B5EF4-FFF2-40B4-BE49-F238E27FC236}">
                  <a16:creationId xmlns:a16="http://schemas.microsoft.com/office/drawing/2014/main" id="{6079B1D0-2BBC-C0BE-CB0D-A2AE59E110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9" name="TextBox 8">
              <a:extLst>
                <a:ext uri="{FF2B5EF4-FFF2-40B4-BE49-F238E27FC236}">
                  <a16:creationId xmlns:a16="http://schemas.microsoft.com/office/drawing/2014/main" id="{F9E87464-0494-0398-94F6-113BAE9069AC}"/>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13" name="Picture 12">
            <a:extLst>
              <a:ext uri="{FF2B5EF4-FFF2-40B4-BE49-F238E27FC236}">
                <a16:creationId xmlns:a16="http://schemas.microsoft.com/office/drawing/2014/main" id="{79789CD6-32C7-5CC0-6245-ECF6EB3AA4F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13856" y="714228"/>
            <a:ext cx="1916995" cy="2514600"/>
          </a:xfrm>
          <a:prstGeom prst="rect">
            <a:avLst/>
          </a:prstGeom>
          <a:ln w="3175">
            <a:solidFill>
              <a:schemeClr val="tx1">
                <a:alpha val="25000"/>
              </a:schemeClr>
            </a:solidFill>
          </a:ln>
        </p:spPr>
      </p:pic>
      <p:pic>
        <p:nvPicPr>
          <p:cNvPr id="20" name="Picture 19">
            <a:extLst>
              <a:ext uri="{FF2B5EF4-FFF2-40B4-BE49-F238E27FC236}">
                <a16:creationId xmlns:a16="http://schemas.microsoft.com/office/drawing/2014/main" id="{E558468C-E622-52F4-A942-25FA0EF64DF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64207" y="714227"/>
            <a:ext cx="1916995" cy="2514600"/>
          </a:xfrm>
          <a:prstGeom prst="rect">
            <a:avLst/>
          </a:prstGeom>
          <a:ln w="3175">
            <a:solidFill>
              <a:schemeClr val="tx1">
                <a:alpha val="25000"/>
              </a:schemeClr>
            </a:solidFill>
          </a:ln>
        </p:spPr>
      </p:pic>
      <p:pic>
        <p:nvPicPr>
          <p:cNvPr id="21" name="Picture 20">
            <a:extLst>
              <a:ext uri="{FF2B5EF4-FFF2-40B4-BE49-F238E27FC236}">
                <a16:creationId xmlns:a16="http://schemas.microsoft.com/office/drawing/2014/main" id="{6AEB79D2-4335-DCAB-4EAE-82FEA6EAAF7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485907" y="707994"/>
            <a:ext cx="1916995" cy="2514600"/>
          </a:xfrm>
          <a:prstGeom prst="rect">
            <a:avLst/>
          </a:prstGeom>
          <a:ln w="3175">
            <a:solidFill>
              <a:schemeClr val="tx1">
                <a:alpha val="25000"/>
              </a:schemeClr>
            </a:solidFill>
          </a:ln>
        </p:spPr>
      </p:pic>
      <p:pic>
        <p:nvPicPr>
          <p:cNvPr id="22" name="Picture 21">
            <a:extLst>
              <a:ext uri="{FF2B5EF4-FFF2-40B4-BE49-F238E27FC236}">
                <a16:creationId xmlns:a16="http://schemas.microsoft.com/office/drawing/2014/main" id="{0261D0CF-3A7F-AEDC-FE79-121AC7F1916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878181" y="3357274"/>
            <a:ext cx="1916995" cy="2514600"/>
          </a:xfrm>
          <a:prstGeom prst="rect">
            <a:avLst/>
          </a:prstGeom>
          <a:ln w="3175">
            <a:solidFill>
              <a:schemeClr val="tx1">
                <a:alpha val="25000"/>
              </a:schemeClr>
            </a:solidFill>
          </a:ln>
        </p:spPr>
      </p:pic>
      <p:pic>
        <p:nvPicPr>
          <p:cNvPr id="3" name="Picture 2" descr="A red and white sign&#10;&#10;Description automatically generated with low confidence">
            <a:extLst>
              <a:ext uri="{FF2B5EF4-FFF2-40B4-BE49-F238E27FC236}">
                <a16:creationId xmlns:a16="http://schemas.microsoft.com/office/drawing/2014/main" id="{0D1B4B76-8B3B-5CA8-8FF5-0CDF8620BA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82631" y="111082"/>
            <a:ext cx="923546" cy="600457"/>
          </a:xfrm>
          <a:prstGeom prst="rect">
            <a:avLst/>
          </a:prstGeom>
        </p:spPr>
      </p:pic>
      <p:sp>
        <p:nvSpPr>
          <p:cNvPr id="5" name="TextBox 4">
            <a:extLst>
              <a:ext uri="{FF2B5EF4-FFF2-40B4-BE49-F238E27FC236}">
                <a16:creationId xmlns:a16="http://schemas.microsoft.com/office/drawing/2014/main" id="{3D9E0A3C-E585-63B7-FA65-2CF37FF20C51}"/>
              </a:ext>
            </a:extLst>
          </p:cNvPr>
          <p:cNvSpPr txBox="1"/>
          <p:nvPr/>
        </p:nvSpPr>
        <p:spPr>
          <a:xfrm>
            <a:off x="4724846" y="6040943"/>
            <a:ext cx="1762021" cy="261610"/>
          </a:xfrm>
          <a:prstGeom prst="rect">
            <a:avLst/>
          </a:prstGeom>
          <a:noFill/>
        </p:spPr>
        <p:txBody>
          <a:bodyPr wrap="none" rtlCol="0">
            <a:spAutoFit/>
          </a:bodyPr>
          <a:lstStyle/>
          <a:p>
            <a:r>
              <a:rPr lang="en-US" sz="1100" dirty="0">
                <a:solidFill>
                  <a:srgbClr val="C00000"/>
                </a:solidFill>
              </a:rPr>
              <a:t>Spring 26 Catalog page 36</a:t>
            </a:r>
          </a:p>
        </p:txBody>
      </p:sp>
      <p:pic>
        <p:nvPicPr>
          <p:cNvPr id="7" name="Picture Placeholder 23">
            <a:extLst>
              <a:ext uri="{FF2B5EF4-FFF2-40B4-BE49-F238E27FC236}">
                <a16:creationId xmlns:a16="http://schemas.microsoft.com/office/drawing/2014/main" id="{C587C2C2-70A0-17F7-1DF7-552AD8C39C98}"/>
              </a:ext>
            </a:extLst>
          </p:cNvPr>
          <p:cNvPicPr preferRelativeResize="0">
            <a:picLocks noChangeAspect="1"/>
          </p:cNvPicPr>
          <p:nvPr/>
        </p:nvPicPr>
        <p:blipFill>
          <a:blip r:embed="rId8" cstate="screen">
            <a:extLst>
              <a:ext uri="{28A0092B-C50C-407E-A947-70E740481C1C}">
                <a14:useLocalDpi xmlns:a14="http://schemas.microsoft.com/office/drawing/2010/main"/>
              </a:ext>
            </a:extLst>
          </a:blip>
          <a:srcRect/>
          <a:stretch/>
        </p:blipFill>
        <p:spPr>
          <a:xfrm>
            <a:off x="7164207" y="3380777"/>
            <a:ext cx="3806824" cy="2514600"/>
          </a:xfrm>
          <a:prstGeom prst="rect">
            <a:avLst/>
          </a:prstGeom>
          <a:ln w="3175">
            <a:solidFill>
              <a:schemeClr val="tx1">
                <a:alpha val="25000"/>
              </a:schemeClr>
            </a:solidFill>
          </a:ln>
        </p:spPr>
      </p:pic>
    </p:spTree>
    <p:extLst>
      <p:ext uri="{BB962C8B-B14F-4D97-AF65-F5344CB8AC3E}">
        <p14:creationId xmlns:p14="http://schemas.microsoft.com/office/powerpoint/2010/main" val="1821846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2904-74A6-1768-9D11-CF5D85CBD0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0F6EA5-CDD2-2C5F-1E91-9243E3C49224}"/>
              </a:ext>
            </a:extLst>
          </p:cNvPr>
          <p:cNvSpPr txBox="1"/>
          <p:nvPr/>
        </p:nvSpPr>
        <p:spPr>
          <a:xfrm>
            <a:off x="279816" y="251124"/>
            <a:ext cx="3878942" cy="5355312"/>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Snowboarding Blast</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4 - 6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2 - 3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$23.49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Snowboarding is increasingly popular among young athletes, with Snowsports Industries America reporting that approximately one-third of snowboarders in the United States are ages 17 and under</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Hi-lo text written to support and engage striving and reluctant readers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Text features support Science of Reading principles of comprehension and vocabulary development</a:t>
            </a:r>
          </a:p>
        </p:txBody>
      </p:sp>
      <p:cxnSp>
        <p:nvCxnSpPr>
          <p:cNvPr id="10" name="Straight Connector 9">
            <a:extLst>
              <a:ext uri="{FF2B5EF4-FFF2-40B4-BE49-F238E27FC236}">
                <a16:creationId xmlns:a16="http://schemas.microsoft.com/office/drawing/2014/main" id="{DC52FD97-8678-A0CC-7E65-2201C4A7C853}"/>
              </a:ext>
            </a:extLst>
          </p:cNvPr>
          <p:cNvCxnSpPr>
            <a:cxnSpLocks/>
          </p:cNvCxnSpPr>
          <p:nvPr/>
        </p:nvCxnSpPr>
        <p:spPr>
          <a:xfrm>
            <a:off x="4653129"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B712263-124A-4BCB-8AB8-F4E268C2A4F8}"/>
              </a:ext>
            </a:extLst>
          </p:cNvPr>
          <p:cNvGrpSpPr/>
          <p:nvPr/>
        </p:nvGrpSpPr>
        <p:grpSpPr>
          <a:xfrm>
            <a:off x="2801789" y="1225188"/>
            <a:ext cx="1365761" cy="1390686"/>
            <a:chOff x="2816340" y="86544"/>
            <a:chExt cx="1913499" cy="1913500"/>
          </a:xfrm>
        </p:grpSpPr>
        <p:pic>
          <p:nvPicPr>
            <p:cNvPr id="5" name="Picture 4" descr="A yellow circle with black background&#10;&#10;AI-generated content may be incorrect.">
              <a:extLst>
                <a:ext uri="{FF2B5EF4-FFF2-40B4-BE49-F238E27FC236}">
                  <a16:creationId xmlns:a16="http://schemas.microsoft.com/office/drawing/2014/main" id="{777D646C-A371-35EE-A005-7B35A89907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7" name="TextBox 6">
              <a:extLst>
                <a:ext uri="{FF2B5EF4-FFF2-40B4-BE49-F238E27FC236}">
                  <a16:creationId xmlns:a16="http://schemas.microsoft.com/office/drawing/2014/main" id="{B00A2710-3131-BCB1-F6BF-AEE89AD32A1C}"/>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9" name="Picture 8">
            <a:extLst>
              <a:ext uri="{FF2B5EF4-FFF2-40B4-BE49-F238E27FC236}">
                <a16:creationId xmlns:a16="http://schemas.microsoft.com/office/drawing/2014/main" id="{50FA5A5C-7C5E-7067-0C05-692E9E3342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47266" y="748857"/>
            <a:ext cx="1916994" cy="251460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814A693B-C81D-00D8-35AA-3BC3944613B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357312" y="748857"/>
            <a:ext cx="1916994" cy="251460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8C234BB0-AFD5-5558-36A3-5CBB41D3C2C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96813" y="3421080"/>
            <a:ext cx="1916994" cy="2514600"/>
          </a:xfrm>
          <a:prstGeom prst="rect">
            <a:avLst/>
          </a:prstGeom>
          <a:ln w="3175">
            <a:solidFill>
              <a:schemeClr val="tx1">
                <a:alpha val="25000"/>
              </a:schemeClr>
            </a:solidFill>
          </a:ln>
        </p:spPr>
      </p:pic>
      <p:pic>
        <p:nvPicPr>
          <p:cNvPr id="6" name="Picture 5" descr="A picture containing symbol, logo, graphics, font&#10;&#10;Description automatically generated">
            <a:extLst>
              <a:ext uri="{FF2B5EF4-FFF2-40B4-BE49-F238E27FC236}">
                <a16:creationId xmlns:a16="http://schemas.microsoft.com/office/drawing/2014/main" id="{07025FC5-199C-CC3D-5632-B2B36F00CC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98879" y="50929"/>
            <a:ext cx="1080595" cy="720763"/>
          </a:xfrm>
          <a:prstGeom prst="rect">
            <a:avLst/>
          </a:prstGeom>
        </p:spPr>
      </p:pic>
      <p:pic>
        <p:nvPicPr>
          <p:cNvPr id="8" name="Picture 7" descr="Logo&#10;&#10;Description automatically generated">
            <a:extLst>
              <a:ext uri="{FF2B5EF4-FFF2-40B4-BE49-F238E27FC236}">
                <a16:creationId xmlns:a16="http://schemas.microsoft.com/office/drawing/2014/main" id="{A84F67AD-43B0-5E2B-780E-EB4018BC88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95857" y="247197"/>
            <a:ext cx="1543052" cy="274320"/>
          </a:xfrm>
          <a:prstGeom prst="rect">
            <a:avLst/>
          </a:prstGeom>
        </p:spPr>
      </p:pic>
      <p:sp>
        <p:nvSpPr>
          <p:cNvPr id="11" name="TextBox 10">
            <a:extLst>
              <a:ext uri="{FF2B5EF4-FFF2-40B4-BE49-F238E27FC236}">
                <a16:creationId xmlns:a16="http://schemas.microsoft.com/office/drawing/2014/main" id="{0696C6DB-F7A1-AD0E-308F-4BE123280C09}"/>
              </a:ext>
            </a:extLst>
          </p:cNvPr>
          <p:cNvSpPr txBox="1"/>
          <p:nvPr/>
        </p:nvSpPr>
        <p:spPr>
          <a:xfrm>
            <a:off x="4877140" y="6060736"/>
            <a:ext cx="1762021" cy="261610"/>
          </a:xfrm>
          <a:prstGeom prst="rect">
            <a:avLst/>
          </a:prstGeom>
          <a:noFill/>
        </p:spPr>
        <p:txBody>
          <a:bodyPr wrap="none" rtlCol="0">
            <a:spAutoFit/>
          </a:bodyPr>
          <a:lstStyle/>
          <a:p>
            <a:r>
              <a:rPr lang="en-US" sz="1100" dirty="0">
                <a:solidFill>
                  <a:srgbClr val="C00000"/>
                </a:solidFill>
              </a:rPr>
              <a:t>Spring 26 Catalog page 58</a:t>
            </a:r>
          </a:p>
        </p:txBody>
      </p:sp>
      <p:pic>
        <p:nvPicPr>
          <p:cNvPr id="14" name="Picture 13" descr="A person on a snowboard jumping over a mountain&#10;&#10;AI-generated content may be incorrect.">
            <a:extLst>
              <a:ext uri="{FF2B5EF4-FFF2-40B4-BE49-F238E27FC236}">
                <a16:creationId xmlns:a16="http://schemas.microsoft.com/office/drawing/2014/main" id="{20DEF410-4271-B526-DAC2-ECFD362E443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87693" y="3462503"/>
            <a:ext cx="3806825" cy="2514600"/>
          </a:xfrm>
          <a:prstGeom prst="rect">
            <a:avLst/>
          </a:prstGeom>
        </p:spPr>
      </p:pic>
      <p:pic>
        <p:nvPicPr>
          <p:cNvPr id="4" name="Picture 3">
            <a:extLst>
              <a:ext uri="{FF2B5EF4-FFF2-40B4-BE49-F238E27FC236}">
                <a16:creationId xmlns:a16="http://schemas.microsoft.com/office/drawing/2014/main" id="{43F8979E-1CFD-61DA-DE5E-F22D911AE30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996813" y="748859"/>
            <a:ext cx="1916994" cy="2514600"/>
          </a:xfrm>
          <a:prstGeom prst="rect">
            <a:avLst/>
          </a:prstGeom>
          <a:ln w="3175">
            <a:solidFill>
              <a:schemeClr val="tx1">
                <a:alpha val="25000"/>
              </a:schemeClr>
            </a:solidFill>
          </a:ln>
        </p:spPr>
      </p:pic>
    </p:spTree>
    <p:extLst>
      <p:ext uri="{BB962C8B-B14F-4D97-AF65-F5344CB8AC3E}">
        <p14:creationId xmlns:p14="http://schemas.microsoft.com/office/powerpoint/2010/main" val="1070031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8B58-2B55-B754-D783-7D095B74254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9CF198-8827-BA6A-C020-B23FC891486D}"/>
              </a:ext>
            </a:extLst>
          </p:cNvPr>
          <p:cNvSpPr txBox="1"/>
          <p:nvPr/>
        </p:nvSpPr>
        <p:spPr>
          <a:xfrm>
            <a:off x="279816" y="253148"/>
            <a:ext cx="4329178" cy="6294031"/>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Sports Illustrated Kids: Would You Rather?</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K – 2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K – 2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6’’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$16.99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$7.99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300" dirty="0">
                <a:latin typeface="Aptos" panose="020B0004020202020204" pitchFamily="34" charset="0"/>
                <a:cs typeface="Times New Roman" panose="02020603050405020304" pitchFamily="18" charset="0"/>
              </a:rPr>
              <a:t>Brain Candy Books promise to meet kids where they are—with topics kids love learning and talking about, and high-appeal formats to keep readers coming back for more</a:t>
            </a:r>
          </a:p>
          <a:p>
            <a:pPr marL="219456" indent="-219456">
              <a:spcAft>
                <a:spcPts val="600"/>
              </a:spcAft>
              <a:buClr>
                <a:schemeClr val="tx2"/>
              </a:buClr>
              <a:buFont typeface="Arial" panose="020B0604020202020204" pitchFamily="34" charset="0"/>
              <a:buChar char="•"/>
            </a:pPr>
            <a:r>
              <a:rPr lang="en-US" sz="1300" dirty="0">
                <a:latin typeface="Aptos" panose="020B0004020202020204" pitchFamily="34" charset="0"/>
                <a:cs typeface="Times New Roman" panose="02020603050405020304" pitchFamily="18" charset="0"/>
              </a:rPr>
              <a:t>Published in partnership with </a:t>
            </a:r>
            <a:r>
              <a:rPr lang="en-US" sz="1300" i="1" dirty="0">
                <a:latin typeface="Aptos" panose="020B0004020202020204" pitchFamily="34" charset="0"/>
                <a:cs typeface="Times New Roman" panose="02020603050405020304" pitchFamily="18" charset="0"/>
              </a:rPr>
              <a:t>Sports Illustrated Kids</a:t>
            </a:r>
            <a:r>
              <a:rPr lang="en-US" sz="1300" dirty="0">
                <a:latin typeface="Aptos" panose="020B0004020202020204" pitchFamily="34" charset="0"/>
                <a:cs typeface="Times New Roman" panose="02020603050405020304" pitchFamily="18" charset="0"/>
              </a:rPr>
              <a:t>, an elite sports magazine offering a kid-first perspective to 7+ million young sports fans</a:t>
            </a:r>
          </a:p>
          <a:p>
            <a:pPr marL="219456" indent="-219456">
              <a:spcAft>
                <a:spcPts val="600"/>
              </a:spcAft>
              <a:buClr>
                <a:schemeClr val="tx2"/>
              </a:buClr>
              <a:buFont typeface="Arial" panose="020B0604020202020204" pitchFamily="34" charset="0"/>
              <a:buChar char="•"/>
            </a:pPr>
            <a:r>
              <a:rPr lang="en-US" sz="1300" dirty="0">
                <a:latin typeface="Aptos" panose="020B0004020202020204" pitchFamily="34" charset="0"/>
                <a:cs typeface="Times New Roman" panose="02020603050405020304" pitchFamily="18" charset="0"/>
              </a:rPr>
              <a:t>Kid-favorite "would you rather?" format prompts kids with pro sports-related scenarios that will have them reading for the pure fun of it</a:t>
            </a:r>
          </a:p>
          <a:p>
            <a:pPr marL="219456" indent="-219456">
              <a:spcAft>
                <a:spcPts val="600"/>
              </a:spcAft>
              <a:buClr>
                <a:schemeClr val="tx2"/>
              </a:buClr>
              <a:buFont typeface="Arial" panose="020B0604020202020204" pitchFamily="34" charset="0"/>
              <a:buChar char="•"/>
            </a:pPr>
            <a:r>
              <a:rPr lang="en-US" sz="1300" dirty="0">
                <a:latin typeface="Aptos" panose="020B0004020202020204" pitchFamily="34" charset="0"/>
                <a:cs typeface="Times New Roman" panose="02020603050405020304" pitchFamily="18" charset="0"/>
              </a:rPr>
              <a:t>Special feature boxes add details that kids may not have considered while making their original choice, flexing kids' critical thinking skills</a:t>
            </a:r>
          </a:p>
        </p:txBody>
      </p:sp>
      <p:grpSp>
        <p:nvGrpSpPr>
          <p:cNvPr id="7" name="Group 6">
            <a:extLst>
              <a:ext uri="{FF2B5EF4-FFF2-40B4-BE49-F238E27FC236}">
                <a16:creationId xmlns:a16="http://schemas.microsoft.com/office/drawing/2014/main" id="{D3B872A9-81E8-C176-7AF8-AE70ED0E2772}"/>
              </a:ext>
            </a:extLst>
          </p:cNvPr>
          <p:cNvGrpSpPr/>
          <p:nvPr/>
        </p:nvGrpSpPr>
        <p:grpSpPr>
          <a:xfrm>
            <a:off x="3177916" y="1669045"/>
            <a:ext cx="1365761" cy="1390686"/>
            <a:chOff x="2816340" y="86544"/>
            <a:chExt cx="1913499" cy="1913500"/>
          </a:xfrm>
        </p:grpSpPr>
        <p:pic>
          <p:nvPicPr>
            <p:cNvPr id="8" name="Picture 7" descr="A yellow circle with black background&#10;&#10;AI-generated content may be incorrect.">
              <a:extLst>
                <a:ext uri="{FF2B5EF4-FFF2-40B4-BE49-F238E27FC236}">
                  <a16:creationId xmlns:a16="http://schemas.microsoft.com/office/drawing/2014/main" id="{8104D0B3-666A-7E0C-8D90-FC633D5433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9" name="TextBox 8">
              <a:extLst>
                <a:ext uri="{FF2B5EF4-FFF2-40B4-BE49-F238E27FC236}">
                  <a16:creationId xmlns:a16="http://schemas.microsoft.com/office/drawing/2014/main" id="{D41F96ED-4613-A630-9C59-88DB84F780F3}"/>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cxnSp>
        <p:nvCxnSpPr>
          <p:cNvPr id="3" name="Straight Connector 2">
            <a:extLst>
              <a:ext uri="{FF2B5EF4-FFF2-40B4-BE49-F238E27FC236}">
                <a16:creationId xmlns:a16="http://schemas.microsoft.com/office/drawing/2014/main" id="{BEA848E8-C866-FD9D-3394-83B94781040E}"/>
              </a:ext>
            </a:extLst>
          </p:cNvPr>
          <p:cNvCxnSpPr>
            <a:cxnSpLocks/>
          </p:cNvCxnSpPr>
          <p:nvPr/>
        </p:nvCxnSpPr>
        <p:spPr>
          <a:xfrm>
            <a:off x="4919689" y="751955"/>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B8ED3EC-576F-BA07-9AD3-F71E02AF681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46242" y="830071"/>
            <a:ext cx="1641476" cy="2514600"/>
          </a:xfrm>
          <a:prstGeom prst="rect">
            <a:avLst/>
          </a:prstGeom>
          <a:ln w="3175">
            <a:solidFill>
              <a:schemeClr val="tx1">
                <a:alpha val="25000"/>
              </a:schemeClr>
            </a:solidFill>
          </a:ln>
        </p:spPr>
      </p:pic>
      <p:pic>
        <p:nvPicPr>
          <p:cNvPr id="6" name="Picture 5">
            <a:extLst>
              <a:ext uri="{FF2B5EF4-FFF2-40B4-BE49-F238E27FC236}">
                <a16:creationId xmlns:a16="http://schemas.microsoft.com/office/drawing/2014/main" id="{142DC317-F5E8-F7BF-7B73-F566D569FA3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21086" y="830071"/>
            <a:ext cx="1641475" cy="2514600"/>
          </a:xfrm>
          <a:prstGeom prst="rect">
            <a:avLst/>
          </a:prstGeom>
          <a:ln w="3175">
            <a:solidFill>
              <a:schemeClr val="tx1">
                <a:alpha val="25000"/>
              </a:schemeClr>
            </a:solidFill>
          </a:ln>
        </p:spPr>
      </p:pic>
      <p:pic>
        <p:nvPicPr>
          <p:cNvPr id="10" name="Picture 9">
            <a:extLst>
              <a:ext uri="{FF2B5EF4-FFF2-40B4-BE49-F238E27FC236}">
                <a16:creationId xmlns:a16="http://schemas.microsoft.com/office/drawing/2014/main" id="{06B78E36-366A-B06D-75D1-7DF49AAA86D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646614" y="830071"/>
            <a:ext cx="1641475" cy="2514600"/>
          </a:xfrm>
          <a:prstGeom prst="rect">
            <a:avLst/>
          </a:prstGeom>
          <a:ln w="3175">
            <a:solidFill>
              <a:schemeClr val="tx1">
                <a:alpha val="25000"/>
              </a:schemeClr>
            </a:solidFill>
          </a:ln>
        </p:spPr>
      </p:pic>
      <p:pic>
        <p:nvPicPr>
          <p:cNvPr id="11" name="Picture 10">
            <a:extLst>
              <a:ext uri="{FF2B5EF4-FFF2-40B4-BE49-F238E27FC236}">
                <a16:creationId xmlns:a16="http://schemas.microsoft.com/office/drawing/2014/main" id="{F1A0E81C-743E-E833-8346-3CB3012CDF3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72142" y="813916"/>
            <a:ext cx="1641475" cy="2514600"/>
          </a:xfrm>
          <a:prstGeom prst="rect">
            <a:avLst/>
          </a:prstGeom>
          <a:ln w="3175">
            <a:solidFill>
              <a:schemeClr val="tx1">
                <a:alpha val="25000"/>
              </a:schemeClr>
            </a:solidFill>
          </a:ln>
        </p:spPr>
      </p:pic>
      <p:pic>
        <p:nvPicPr>
          <p:cNvPr id="12" name="Picture 11">
            <a:extLst>
              <a:ext uri="{FF2B5EF4-FFF2-40B4-BE49-F238E27FC236}">
                <a16:creationId xmlns:a16="http://schemas.microsoft.com/office/drawing/2014/main" id="{2BD0C16D-3033-CDE1-5EE4-644FB35F43A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344317" y="3549234"/>
            <a:ext cx="3153538" cy="2441448"/>
          </a:xfrm>
          <a:prstGeom prst="rect">
            <a:avLst/>
          </a:prstGeom>
          <a:ln w="3175">
            <a:solidFill>
              <a:schemeClr val="tx1">
                <a:alpha val="25000"/>
              </a:schemeClr>
            </a:solidFill>
          </a:ln>
        </p:spPr>
      </p:pic>
      <p:pic>
        <p:nvPicPr>
          <p:cNvPr id="14" name="Picture 13" descr="A purple and white logo with a pink brain and candy&#10;&#10;AI-generated content may be incorrect.">
            <a:extLst>
              <a:ext uri="{FF2B5EF4-FFF2-40B4-BE49-F238E27FC236}">
                <a16:creationId xmlns:a16="http://schemas.microsoft.com/office/drawing/2014/main" id="{3BF0A1F2-87A1-369C-6F12-52C14EE832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31057" y="117274"/>
            <a:ext cx="561822" cy="594360"/>
          </a:xfrm>
          <a:prstGeom prst="rect">
            <a:avLst/>
          </a:prstGeom>
        </p:spPr>
      </p:pic>
      <p:sp>
        <p:nvSpPr>
          <p:cNvPr id="13" name="TextBox 12">
            <a:extLst>
              <a:ext uri="{FF2B5EF4-FFF2-40B4-BE49-F238E27FC236}">
                <a16:creationId xmlns:a16="http://schemas.microsoft.com/office/drawing/2014/main" id="{9F261AB5-3598-2985-CEFA-B6FCA6FBFA1F}"/>
              </a:ext>
            </a:extLst>
          </p:cNvPr>
          <p:cNvSpPr txBox="1"/>
          <p:nvPr/>
        </p:nvSpPr>
        <p:spPr>
          <a:xfrm>
            <a:off x="5230385" y="6111690"/>
            <a:ext cx="1762021" cy="261610"/>
          </a:xfrm>
          <a:prstGeom prst="rect">
            <a:avLst/>
          </a:prstGeom>
          <a:noFill/>
        </p:spPr>
        <p:txBody>
          <a:bodyPr wrap="none" rtlCol="0">
            <a:spAutoFit/>
          </a:bodyPr>
          <a:lstStyle/>
          <a:p>
            <a:r>
              <a:rPr lang="en-US" sz="1100" dirty="0">
                <a:solidFill>
                  <a:srgbClr val="C00000"/>
                </a:solidFill>
              </a:rPr>
              <a:t>Spring 26 Catalog page 43</a:t>
            </a:r>
          </a:p>
        </p:txBody>
      </p:sp>
      <p:pic>
        <p:nvPicPr>
          <p:cNvPr id="15" name="Picture Placeholder 23">
            <a:extLst>
              <a:ext uri="{FF2B5EF4-FFF2-40B4-BE49-F238E27FC236}">
                <a16:creationId xmlns:a16="http://schemas.microsoft.com/office/drawing/2014/main" id="{CB0CFE77-B9A6-A800-602E-0C6B9BA8EF0D}"/>
              </a:ext>
            </a:extLst>
          </p:cNvPr>
          <p:cNvPicPr preferRelativeResize="0">
            <a:picLocks noChangeAspect="1"/>
          </p:cNvPicPr>
          <p:nvPr/>
        </p:nvPicPr>
        <p:blipFill>
          <a:blip r:embed="rId9" cstate="screen">
            <a:extLst>
              <a:ext uri="{28A0092B-C50C-407E-A947-70E740481C1C}">
                <a14:useLocalDpi xmlns:a14="http://schemas.microsoft.com/office/drawing/2010/main"/>
              </a:ext>
            </a:extLst>
          </a:blip>
          <a:srcRect/>
          <a:stretch/>
        </p:blipFill>
        <p:spPr>
          <a:xfrm>
            <a:off x="8711321" y="3549235"/>
            <a:ext cx="3153537" cy="2441448"/>
          </a:xfrm>
          <a:prstGeom prst="rect">
            <a:avLst/>
          </a:prstGeom>
          <a:ln w="3175">
            <a:solidFill>
              <a:schemeClr val="tx1">
                <a:alpha val="25000"/>
              </a:schemeClr>
            </a:solidFill>
          </a:ln>
        </p:spPr>
      </p:pic>
    </p:spTree>
    <p:extLst>
      <p:ext uri="{BB962C8B-B14F-4D97-AF65-F5344CB8AC3E}">
        <p14:creationId xmlns:p14="http://schemas.microsoft.com/office/powerpoint/2010/main" val="598670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3207D-6589-54D3-AFDD-517F8E85E34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FCD04CE-0252-6B7B-CCA1-31212E5DB03D}"/>
              </a:ext>
            </a:extLst>
          </p:cNvPr>
          <p:cNvSpPr>
            <a:spLocks noGrp="1"/>
          </p:cNvSpPr>
          <p:nvPr>
            <p:ph type="body" sz="quarter" idx="10"/>
          </p:nvPr>
        </p:nvSpPr>
        <p:spPr>
          <a:xfrm>
            <a:off x="1320186" y="2654300"/>
            <a:ext cx="10265677" cy="1549400"/>
          </a:xfrm>
        </p:spPr>
        <p:txBody>
          <a:bodyPr>
            <a:normAutofit fontScale="92500" lnSpcReduction="10000"/>
          </a:bodyPr>
          <a:lstStyle/>
          <a:p>
            <a:r>
              <a:rPr lang="en-US" sz="5400" spc="0" dirty="0">
                <a:cs typeface="Times New Roman" panose="02020603050405020304" pitchFamily="18" charset="0"/>
              </a:rPr>
              <a:t>Introducing -</a:t>
            </a:r>
          </a:p>
          <a:p>
            <a:r>
              <a:rPr lang="en-US" sz="5400" spc="0" dirty="0">
                <a:cs typeface="Times New Roman" panose="02020603050405020304" pitchFamily="18" charset="0"/>
              </a:rPr>
              <a:t>Capstone Value Library</a:t>
            </a:r>
          </a:p>
        </p:txBody>
      </p:sp>
    </p:spTree>
    <p:extLst>
      <p:ext uri="{BB962C8B-B14F-4D97-AF65-F5344CB8AC3E}">
        <p14:creationId xmlns:p14="http://schemas.microsoft.com/office/powerpoint/2010/main" val="4198961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2904-74A6-1768-9D11-CF5D85CBD0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0F6EA5-CDD2-2C5F-1E91-9243E3C49224}"/>
              </a:ext>
            </a:extLst>
          </p:cNvPr>
          <p:cNvSpPr txBox="1"/>
          <p:nvPr/>
        </p:nvSpPr>
        <p:spPr>
          <a:xfrm>
            <a:off x="279816" y="255228"/>
            <a:ext cx="4019866" cy="5847755"/>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Sports Illustrated Kids: You Make the Call!</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$23.49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Created in partnership with </a:t>
            </a:r>
            <a:r>
              <a:rPr lang="en-US" sz="1400" i="1" dirty="0">
                <a:latin typeface="Aptos" panose="020B0004020202020204" pitchFamily="34" charset="0"/>
                <a:cs typeface="Times New Roman" panose="02020603050405020304" pitchFamily="18" charset="0"/>
              </a:rPr>
              <a:t>Sports Illustrated Kids</a:t>
            </a:r>
            <a:r>
              <a:rPr lang="en-US" sz="1400" dirty="0">
                <a:latin typeface="Aptos" panose="020B0004020202020204" pitchFamily="34" charset="0"/>
                <a:cs typeface="Times New Roman" panose="02020603050405020304" pitchFamily="18" charset="0"/>
              </a:rPr>
              <a:t>, an elite sports magazine offering a kid-first perspective to 7+ million young sports fans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Kids flex their critical thinking skills by analyzing controversial game-changing calls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Text provides insight into the role of officials and referees and their importance in pro sports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Dynamic photos showcase the action behind popular plays and help readers debate and discuss the outcome</a:t>
            </a:r>
          </a:p>
        </p:txBody>
      </p:sp>
      <p:cxnSp>
        <p:nvCxnSpPr>
          <p:cNvPr id="10" name="Straight Connector 9">
            <a:extLst>
              <a:ext uri="{FF2B5EF4-FFF2-40B4-BE49-F238E27FC236}">
                <a16:creationId xmlns:a16="http://schemas.microsoft.com/office/drawing/2014/main" id="{DC52FD97-8678-A0CC-7E65-2201C4A7C853}"/>
              </a:ext>
            </a:extLst>
          </p:cNvPr>
          <p:cNvCxnSpPr>
            <a:cxnSpLocks/>
          </p:cNvCxnSpPr>
          <p:nvPr/>
        </p:nvCxnSpPr>
        <p:spPr>
          <a:xfrm>
            <a:off x="4600375"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B712263-124A-4BCB-8AB8-F4E268C2A4F8}"/>
              </a:ext>
            </a:extLst>
          </p:cNvPr>
          <p:cNvGrpSpPr/>
          <p:nvPr/>
        </p:nvGrpSpPr>
        <p:grpSpPr>
          <a:xfrm>
            <a:off x="2916337" y="1636240"/>
            <a:ext cx="1365761" cy="1390686"/>
            <a:chOff x="2816340" y="86544"/>
            <a:chExt cx="1913499" cy="1913500"/>
          </a:xfrm>
        </p:grpSpPr>
        <p:pic>
          <p:nvPicPr>
            <p:cNvPr id="5" name="Picture 4" descr="A yellow circle with black background&#10;&#10;AI-generated content may be incorrect.">
              <a:extLst>
                <a:ext uri="{FF2B5EF4-FFF2-40B4-BE49-F238E27FC236}">
                  <a16:creationId xmlns:a16="http://schemas.microsoft.com/office/drawing/2014/main" id="{777D646C-A371-35EE-A005-7B35A89907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7" name="TextBox 6">
              <a:extLst>
                <a:ext uri="{FF2B5EF4-FFF2-40B4-BE49-F238E27FC236}">
                  <a16:creationId xmlns:a16="http://schemas.microsoft.com/office/drawing/2014/main" id="{B00A2710-3131-BCB1-F6BF-AEE89AD32A1C}"/>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8" name="Picture 7">
            <a:extLst>
              <a:ext uri="{FF2B5EF4-FFF2-40B4-BE49-F238E27FC236}">
                <a16:creationId xmlns:a16="http://schemas.microsoft.com/office/drawing/2014/main" id="{F87D769B-7214-71AD-BC5F-C50885D08B0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40434" y="767381"/>
            <a:ext cx="1742722" cy="2286000"/>
          </a:xfrm>
          <a:prstGeom prst="rect">
            <a:avLst/>
          </a:prstGeom>
          <a:ln w="3175">
            <a:solidFill>
              <a:schemeClr val="tx1">
                <a:alpha val="25000"/>
              </a:schemeClr>
            </a:solidFill>
          </a:ln>
        </p:spPr>
      </p:pic>
      <p:pic>
        <p:nvPicPr>
          <p:cNvPr id="11" name="Picture 10">
            <a:extLst>
              <a:ext uri="{FF2B5EF4-FFF2-40B4-BE49-F238E27FC236}">
                <a16:creationId xmlns:a16="http://schemas.microsoft.com/office/drawing/2014/main" id="{2ABC3948-E8EB-4527-7789-2C8DF1C156E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623214" y="767381"/>
            <a:ext cx="1742722" cy="2286000"/>
          </a:xfrm>
          <a:prstGeom prst="rect">
            <a:avLst/>
          </a:prstGeom>
          <a:ln w="3175">
            <a:solidFill>
              <a:schemeClr val="tx1">
                <a:alpha val="25000"/>
              </a:schemeClr>
            </a:solidFill>
          </a:ln>
        </p:spPr>
      </p:pic>
      <p:pic>
        <p:nvPicPr>
          <p:cNvPr id="12" name="Picture 11">
            <a:extLst>
              <a:ext uri="{FF2B5EF4-FFF2-40B4-BE49-F238E27FC236}">
                <a16:creationId xmlns:a16="http://schemas.microsoft.com/office/drawing/2014/main" id="{D8B197FF-D0E6-B09E-1551-0F9FBEF8FB3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88774" y="767381"/>
            <a:ext cx="1742722" cy="2286000"/>
          </a:xfrm>
          <a:prstGeom prst="rect">
            <a:avLst/>
          </a:prstGeom>
          <a:ln w="3175">
            <a:solidFill>
              <a:schemeClr val="tx1">
                <a:alpha val="25000"/>
              </a:schemeClr>
            </a:solidFill>
          </a:ln>
        </p:spPr>
      </p:pic>
      <p:pic>
        <p:nvPicPr>
          <p:cNvPr id="14" name="Picture 13">
            <a:extLst>
              <a:ext uri="{FF2B5EF4-FFF2-40B4-BE49-F238E27FC236}">
                <a16:creationId xmlns:a16="http://schemas.microsoft.com/office/drawing/2014/main" id="{D44C4DB2-7E6B-4FB3-55A6-C80E7B8409F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505994" y="767381"/>
            <a:ext cx="1742722" cy="2286000"/>
          </a:xfrm>
          <a:prstGeom prst="rect">
            <a:avLst/>
          </a:prstGeom>
          <a:ln w="3175">
            <a:solidFill>
              <a:schemeClr val="tx1">
                <a:alpha val="25000"/>
              </a:schemeClr>
            </a:solidFill>
          </a:ln>
        </p:spPr>
      </p:pic>
      <p:pic>
        <p:nvPicPr>
          <p:cNvPr id="6" name="Picture 5" descr="Logo&#10;&#10;Description automatically generated with medium confidence">
            <a:extLst>
              <a:ext uri="{FF2B5EF4-FFF2-40B4-BE49-F238E27FC236}">
                <a16:creationId xmlns:a16="http://schemas.microsoft.com/office/drawing/2014/main" id="{1F316633-1D55-20E8-7ECD-DD949BFDE0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51017" y="168522"/>
            <a:ext cx="1242203" cy="457200"/>
          </a:xfrm>
          <a:prstGeom prst="rect">
            <a:avLst/>
          </a:prstGeom>
        </p:spPr>
      </p:pic>
      <p:sp>
        <p:nvSpPr>
          <p:cNvPr id="13" name="TextBox 12">
            <a:extLst>
              <a:ext uri="{FF2B5EF4-FFF2-40B4-BE49-F238E27FC236}">
                <a16:creationId xmlns:a16="http://schemas.microsoft.com/office/drawing/2014/main" id="{98AF4068-39E0-49A3-41E8-B4E540DF6EE9}"/>
              </a:ext>
            </a:extLst>
          </p:cNvPr>
          <p:cNvSpPr txBox="1"/>
          <p:nvPr/>
        </p:nvSpPr>
        <p:spPr>
          <a:xfrm>
            <a:off x="4740434" y="5994799"/>
            <a:ext cx="1762021" cy="261610"/>
          </a:xfrm>
          <a:prstGeom prst="rect">
            <a:avLst/>
          </a:prstGeom>
          <a:noFill/>
        </p:spPr>
        <p:txBody>
          <a:bodyPr wrap="none" rtlCol="0">
            <a:spAutoFit/>
          </a:bodyPr>
          <a:lstStyle/>
          <a:p>
            <a:r>
              <a:rPr lang="en-US" sz="1100" dirty="0">
                <a:solidFill>
                  <a:srgbClr val="C00000"/>
                </a:solidFill>
              </a:rPr>
              <a:t>Spring 26 Catalog page 51</a:t>
            </a:r>
          </a:p>
        </p:txBody>
      </p:sp>
      <p:pic>
        <p:nvPicPr>
          <p:cNvPr id="17" name="Picture 16" descr="A poster with text and a megaphone&#10;&#10;AI-generated content may be incorrect.">
            <a:extLst>
              <a:ext uri="{FF2B5EF4-FFF2-40B4-BE49-F238E27FC236}">
                <a16:creationId xmlns:a16="http://schemas.microsoft.com/office/drawing/2014/main" id="{91914194-9DD6-0BDC-62A8-05091B58AF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03370" y="3270951"/>
            <a:ext cx="1895293" cy="2514600"/>
          </a:xfrm>
          <a:prstGeom prst="rect">
            <a:avLst/>
          </a:prstGeom>
          <a:ln w="3175">
            <a:solidFill>
              <a:schemeClr val="tx1"/>
            </a:solidFill>
          </a:ln>
        </p:spPr>
      </p:pic>
      <p:pic>
        <p:nvPicPr>
          <p:cNvPr id="19" name="Picture 18" descr="A brochure with a basketball player&#10;&#10;AI-generated content may be incorrect.">
            <a:extLst>
              <a:ext uri="{FF2B5EF4-FFF2-40B4-BE49-F238E27FC236}">
                <a16:creationId xmlns:a16="http://schemas.microsoft.com/office/drawing/2014/main" id="{E80DC436-9F8A-9676-3935-2B83133EED7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95851" y="3265257"/>
            <a:ext cx="3806825" cy="2514600"/>
          </a:xfrm>
          <a:prstGeom prst="rect">
            <a:avLst/>
          </a:prstGeom>
          <a:ln w="3175">
            <a:solidFill>
              <a:schemeClr val="tx1"/>
            </a:solidFill>
          </a:ln>
        </p:spPr>
      </p:pic>
    </p:spTree>
    <p:extLst>
      <p:ext uri="{BB962C8B-B14F-4D97-AF65-F5344CB8AC3E}">
        <p14:creationId xmlns:p14="http://schemas.microsoft.com/office/powerpoint/2010/main" val="3239481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6E1B8-3594-5EF8-CF8D-B5F3D6D7376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4B54FF3-4DA6-5429-C649-815930229BD4}"/>
              </a:ext>
            </a:extLst>
          </p:cNvPr>
          <p:cNvSpPr>
            <a:spLocks noGrp="1"/>
          </p:cNvSpPr>
          <p:nvPr>
            <p:ph type="body" sz="quarter" idx="10"/>
          </p:nvPr>
        </p:nvSpPr>
        <p:spPr>
          <a:xfrm>
            <a:off x="1320186" y="2654300"/>
            <a:ext cx="10265677" cy="1549400"/>
          </a:xfrm>
        </p:spPr>
        <p:txBody>
          <a:bodyPr>
            <a:normAutofit/>
          </a:bodyPr>
          <a:lstStyle/>
          <a:p>
            <a:r>
              <a:rPr lang="en-US" sz="5400" spc="0" dirty="0">
                <a:cs typeface="Times New Roman" panose="02020603050405020304" pitchFamily="18" charset="0"/>
              </a:rPr>
              <a:t>Literary Supports and Hi-Lo</a:t>
            </a:r>
          </a:p>
        </p:txBody>
      </p:sp>
    </p:spTree>
    <p:extLst>
      <p:ext uri="{BB962C8B-B14F-4D97-AF65-F5344CB8AC3E}">
        <p14:creationId xmlns:p14="http://schemas.microsoft.com/office/powerpoint/2010/main" val="4231390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98879-0B58-2629-517D-F4B7FBB141A2}"/>
            </a:ext>
          </a:extLst>
        </p:cNvPr>
        <p:cNvGrpSpPr/>
        <p:nvPr/>
      </p:nvGrpSpPr>
      <p:grpSpPr>
        <a:xfrm>
          <a:off x="0" y="0"/>
          <a:ext cx="0" cy="0"/>
          <a:chOff x="0" y="0"/>
          <a:chExt cx="0" cy="0"/>
        </a:xfrm>
      </p:grpSpPr>
      <p:pic>
        <p:nvPicPr>
          <p:cNvPr id="4" name="Picture Placeholder 21">
            <a:extLst>
              <a:ext uri="{FF2B5EF4-FFF2-40B4-BE49-F238E27FC236}">
                <a16:creationId xmlns:a16="http://schemas.microsoft.com/office/drawing/2014/main" id="{53EEDA05-7E76-400E-A033-E67DB7F903CD}"/>
              </a:ext>
            </a:extLst>
          </p:cNvPr>
          <p:cNvPicPr>
            <a:picLocks noGrp="1" noChangeAspect="1"/>
          </p:cNvPicPr>
          <p:nvPr>
            <p:ph type="pic" idx="4294967295"/>
          </p:nvPr>
        </p:nvPicPr>
        <p:blipFill>
          <a:blip r:embed="rId2" cstate="screen">
            <a:extLst>
              <a:ext uri="{28A0092B-C50C-407E-A947-70E740481C1C}">
                <a14:useLocalDpi xmlns:a14="http://schemas.microsoft.com/office/drawing/2010/main"/>
              </a:ext>
            </a:extLst>
          </a:blip>
          <a:srcRect/>
          <a:stretch/>
        </p:blipFill>
        <p:spPr>
          <a:xfrm>
            <a:off x="4967609" y="703911"/>
            <a:ext cx="3967056" cy="5029200"/>
          </a:xfrm>
          <a:ln w="3175">
            <a:solidFill>
              <a:schemeClr val="tx1">
                <a:alpha val="25000"/>
              </a:schemeClr>
            </a:solidFill>
          </a:ln>
        </p:spPr>
      </p:pic>
      <p:pic>
        <p:nvPicPr>
          <p:cNvPr id="5" name="Picture Placeholder 23">
            <a:extLst>
              <a:ext uri="{FF2B5EF4-FFF2-40B4-BE49-F238E27FC236}">
                <a16:creationId xmlns:a16="http://schemas.microsoft.com/office/drawing/2014/main" id="{7E9EB8D9-466E-1C1E-802C-CED4EE1A615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150866" y="4507643"/>
            <a:ext cx="2861818" cy="1828800"/>
          </a:xfrm>
          <a:prstGeom prst="rect">
            <a:avLst/>
          </a:prstGeom>
          <a:ln w="3175">
            <a:solidFill>
              <a:schemeClr val="tx1">
                <a:alpha val="25000"/>
              </a:schemeClr>
            </a:solidFill>
          </a:ln>
        </p:spPr>
      </p:pic>
      <p:pic>
        <p:nvPicPr>
          <p:cNvPr id="6" name="Picture Placeholder 23">
            <a:extLst>
              <a:ext uri="{FF2B5EF4-FFF2-40B4-BE49-F238E27FC236}">
                <a16:creationId xmlns:a16="http://schemas.microsoft.com/office/drawing/2014/main" id="{215A78C5-EB48-78F9-AE1D-CE915E827F9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150866" y="2601062"/>
            <a:ext cx="2861818" cy="1828800"/>
          </a:xfrm>
          <a:prstGeom prst="rect">
            <a:avLst/>
          </a:prstGeom>
          <a:ln w="3175">
            <a:solidFill>
              <a:schemeClr val="tx1">
                <a:alpha val="25000"/>
              </a:schemeClr>
            </a:solidFill>
          </a:ln>
        </p:spPr>
      </p:pic>
      <p:pic>
        <p:nvPicPr>
          <p:cNvPr id="7" name="Picture Placeholder 23">
            <a:extLst>
              <a:ext uri="{FF2B5EF4-FFF2-40B4-BE49-F238E27FC236}">
                <a16:creationId xmlns:a16="http://schemas.microsoft.com/office/drawing/2014/main" id="{F4DF3691-49D6-4ABD-6AA4-D8109D04B6A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150866" y="694481"/>
            <a:ext cx="2861818" cy="1828800"/>
          </a:xfrm>
          <a:prstGeom prst="rect">
            <a:avLst/>
          </a:prstGeom>
          <a:ln w="3175">
            <a:solidFill>
              <a:schemeClr val="tx1">
                <a:alpha val="25000"/>
              </a:schemeClr>
            </a:solidFill>
          </a:ln>
        </p:spPr>
      </p:pic>
      <p:sp>
        <p:nvSpPr>
          <p:cNvPr id="2" name="TextBox 1">
            <a:extLst>
              <a:ext uri="{FF2B5EF4-FFF2-40B4-BE49-F238E27FC236}">
                <a16:creationId xmlns:a16="http://schemas.microsoft.com/office/drawing/2014/main" id="{D09530F6-5BC7-2E87-527D-7F038E031733}"/>
              </a:ext>
            </a:extLst>
          </p:cNvPr>
          <p:cNvSpPr txBox="1"/>
          <p:nvPr/>
        </p:nvSpPr>
        <p:spPr>
          <a:xfrm>
            <a:off x="279814" y="252492"/>
            <a:ext cx="3954804" cy="5401479"/>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TITLE</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How to Teach Your Monster the ABCs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PreK – 1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K – 2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8’’ x 10''</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Provides a Science of Reading tie-in to classroom and home reading</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Promotes early reading skills in a humorous and light-hearted picture book format</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Award-winning children's book author Christianne Jones uses humor and charm to delight children and grown-ups alike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Perfect for fans of the Do Not Take Your Dragon series</a:t>
            </a:r>
          </a:p>
        </p:txBody>
      </p:sp>
      <p:grpSp>
        <p:nvGrpSpPr>
          <p:cNvPr id="26" name="Group 25">
            <a:extLst>
              <a:ext uri="{FF2B5EF4-FFF2-40B4-BE49-F238E27FC236}">
                <a16:creationId xmlns:a16="http://schemas.microsoft.com/office/drawing/2014/main" id="{B6838BF5-EF3D-EECC-2028-44190DB5288A}"/>
              </a:ext>
            </a:extLst>
          </p:cNvPr>
          <p:cNvGrpSpPr/>
          <p:nvPr/>
        </p:nvGrpSpPr>
        <p:grpSpPr>
          <a:xfrm>
            <a:off x="2923761" y="1554887"/>
            <a:ext cx="1365761" cy="1390686"/>
            <a:chOff x="2816340" y="86544"/>
            <a:chExt cx="1913499" cy="1913500"/>
          </a:xfrm>
        </p:grpSpPr>
        <p:pic>
          <p:nvPicPr>
            <p:cNvPr id="27" name="Picture 26" descr="A yellow circle with black background&#10;&#10;AI-generated content may be incorrect.">
              <a:extLst>
                <a:ext uri="{FF2B5EF4-FFF2-40B4-BE49-F238E27FC236}">
                  <a16:creationId xmlns:a16="http://schemas.microsoft.com/office/drawing/2014/main" id="{5B6D2825-F6B2-D582-A960-76C28353B9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28" name="TextBox 27">
              <a:extLst>
                <a:ext uri="{FF2B5EF4-FFF2-40B4-BE49-F238E27FC236}">
                  <a16:creationId xmlns:a16="http://schemas.microsoft.com/office/drawing/2014/main" id="{506932D0-DF5F-91E7-957D-D5B3E2680B36}"/>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cxnSp>
        <p:nvCxnSpPr>
          <p:cNvPr id="9" name="Straight Connector 8">
            <a:extLst>
              <a:ext uri="{FF2B5EF4-FFF2-40B4-BE49-F238E27FC236}">
                <a16:creationId xmlns:a16="http://schemas.microsoft.com/office/drawing/2014/main" id="{A76C22AA-C334-DFDC-B6CC-CF49854AB66C}"/>
              </a:ext>
            </a:extLst>
          </p:cNvPr>
          <p:cNvCxnSpPr>
            <a:cxnSpLocks/>
          </p:cNvCxnSpPr>
          <p:nvPr/>
        </p:nvCxnSpPr>
        <p:spPr>
          <a:xfrm>
            <a:off x="4653128" y="69448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88408AE-9004-6333-349B-FB226852EA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70273" y="159500"/>
            <a:ext cx="2151529" cy="457200"/>
          </a:xfrm>
          <a:prstGeom prst="rect">
            <a:avLst/>
          </a:prstGeom>
        </p:spPr>
      </p:pic>
      <p:sp>
        <p:nvSpPr>
          <p:cNvPr id="8" name="TextBox 7">
            <a:extLst>
              <a:ext uri="{FF2B5EF4-FFF2-40B4-BE49-F238E27FC236}">
                <a16:creationId xmlns:a16="http://schemas.microsoft.com/office/drawing/2014/main" id="{336639F7-4C51-8B48-D814-48A5D9C6FBA1}"/>
              </a:ext>
            </a:extLst>
          </p:cNvPr>
          <p:cNvSpPr txBox="1"/>
          <p:nvPr/>
        </p:nvSpPr>
        <p:spPr>
          <a:xfrm>
            <a:off x="4869330" y="5892479"/>
            <a:ext cx="1762021" cy="261610"/>
          </a:xfrm>
          <a:prstGeom prst="rect">
            <a:avLst/>
          </a:prstGeom>
          <a:noFill/>
        </p:spPr>
        <p:txBody>
          <a:bodyPr wrap="none" rtlCol="0">
            <a:spAutoFit/>
          </a:bodyPr>
          <a:lstStyle/>
          <a:p>
            <a:r>
              <a:rPr lang="en-US" sz="1100" dirty="0">
                <a:solidFill>
                  <a:srgbClr val="C00000"/>
                </a:solidFill>
              </a:rPr>
              <a:t>Spring 26 Catalog page 11</a:t>
            </a:r>
          </a:p>
        </p:txBody>
      </p:sp>
    </p:spTree>
    <p:extLst>
      <p:ext uri="{BB962C8B-B14F-4D97-AF65-F5344CB8AC3E}">
        <p14:creationId xmlns:p14="http://schemas.microsoft.com/office/powerpoint/2010/main" val="1591404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2904-74A6-1768-9D11-CF5D85CBD0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0F6EA5-CDD2-2C5F-1E91-9243E3C49224}"/>
              </a:ext>
            </a:extLst>
          </p:cNvPr>
          <p:cNvSpPr txBox="1"/>
          <p:nvPr/>
        </p:nvSpPr>
        <p:spPr>
          <a:xfrm>
            <a:off x="279816" y="251124"/>
            <a:ext cx="3878942" cy="5355312"/>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Mythical Matchups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4 - 6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2 - 3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$23.49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solidFill>
                  <a:schemeClr val="tx1">
                    <a:lumMod val="75000"/>
                    <a:lumOff val="25000"/>
                  </a:schemeClr>
                </a:solidFill>
                <a:latin typeface="Aptos" panose="020B0004020202020204" pitchFamily="34" charset="0"/>
                <a:cs typeface="Times New Roman" panose="02020603050405020304" pitchFamily="18" charset="0"/>
              </a:rPr>
              <a:t>The engaging combination of the popular versus concept and mythical creatures will thrill and engaging striving and reluctant readers</a:t>
            </a:r>
          </a:p>
          <a:p>
            <a:pPr marL="219456" indent="-219456">
              <a:spcAft>
                <a:spcPts val="600"/>
              </a:spcAft>
              <a:buClr>
                <a:schemeClr val="tx2"/>
              </a:buClr>
              <a:buFont typeface="Arial" panose="020B0604020202020204" pitchFamily="34" charset="0"/>
              <a:buChar char="•"/>
            </a:pPr>
            <a:r>
              <a:rPr lang="en-US" sz="1400" dirty="0">
                <a:solidFill>
                  <a:schemeClr val="tx1">
                    <a:lumMod val="75000"/>
                    <a:lumOff val="25000"/>
                  </a:schemeClr>
                </a:solidFill>
                <a:latin typeface="Aptos" panose="020B0004020202020204" pitchFamily="34" charset="0"/>
                <a:cs typeface="Times New Roman" panose="02020603050405020304" pitchFamily="18" charset="0"/>
              </a:rPr>
              <a:t>Versus format promotes attention to detail and critical thinking as readers track and compare features of each creature</a:t>
            </a:r>
          </a:p>
          <a:p>
            <a:pPr marL="219456" indent="-219456">
              <a:spcAft>
                <a:spcPts val="600"/>
              </a:spcAft>
              <a:buClr>
                <a:schemeClr val="tx2"/>
              </a:buClr>
              <a:buFont typeface="Arial" panose="020B0604020202020204" pitchFamily="34" charset="0"/>
              <a:buChar char="•"/>
            </a:pPr>
            <a:r>
              <a:rPr lang="en-US" sz="1400" dirty="0">
                <a:solidFill>
                  <a:schemeClr val="tx1">
                    <a:lumMod val="75000"/>
                    <a:lumOff val="25000"/>
                  </a:schemeClr>
                </a:solidFill>
                <a:latin typeface="Aptos" panose="020B0004020202020204" pitchFamily="34" charset="0"/>
                <a:cs typeface="Times New Roman" panose="02020603050405020304" pitchFamily="18" charset="0"/>
              </a:rPr>
              <a:t>Text features support Science of Reading requirements for comprehension and vocabulary</a:t>
            </a:r>
          </a:p>
        </p:txBody>
      </p:sp>
      <p:cxnSp>
        <p:nvCxnSpPr>
          <p:cNvPr id="10" name="Straight Connector 9">
            <a:extLst>
              <a:ext uri="{FF2B5EF4-FFF2-40B4-BE49-F238E27FC236}">
                <a16:creationId xmlns:a16="http://schemas.microsoft.com/office/drawing/2014/main" id="{DC52FD97-8678-A0CC-7E65-2201C4A7C853}"/>
              </a:ext>
            </a:extLst>
          </p:cNvPr>
          <p:cNvCxnSpPr>
            <a:cxnSpLocks/>
          </p:cNvCxnSpPr>
          <p:nvPr/>
        </p:nvCxnSpPr>
        <p:spPr>
          <a:xfrm>
            <a:off x="4653129"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B712263-124A-4BCB-8AB8-F4E268C2A4F8}"/>
              </a:ext>
            </a:extLst>
          </p:cNvPr>
          <p:cNvGrpSpPr/>
          <p:nvPr/>
        </p:nvGrpSpPr>
        <p:grpSpPr>
          <a:xfrm>
            <a:off x="2801789" y="1225188"/>
            <a:ext cx="1365761" cy="1390686"/>
            <a:chOff x="2816340" y="86544"/>
            <a:chExt cx="1913499" cy="1913500"/>
          </a:xfrm>
        </p:grpSpPr>
        <p:pic>
          <p:nvPicPr>
            <p:cNvPr id="5" name="Picture 4" descr="A yellow circle with black background&#10;&#10;AI-generated content may be incorrect.">
              <a:extLst>
                <a:ext uri="{FF2B5EF4-FFF2-40B4-BE49-F238E27FC236}">
                  <a16:creationId xmlns:a16="http://schemas.microsoft.com/office/drawing/2014/main" id="{777D646C-A371-35EE-A005-7B35A89907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7" name="TextBox 6">
              <a:extLst>
                <a:ext uri="{FF2B5EF4-FFF2-40B4-BE49-F238E27FC236}">
                  <a16:creationId xmlns:a16="http://schemas.microsoft.com/office/drawing/2014/main" id="{B00A2710-3131-BCB1-F6BF-AEE89AD32A1C}"/>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4" name="Picture 3">
            <a:extLst>
              <a:ext uri="{FF2B5EF4-FFF2-40B4-BE49-F238E27FC236}">
                <a16:creationId xmlns:a16="http://schemas.microsoft.com/office/drawing/2014/main" id="{43F8979E-1CFD-61DA-DE5E-F22D911AE3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79645" y="707868"/>
            <a:ext cx="1970903" cy="2514600"/>
          </a:xfrm>
          <a:prstGeom prst="rect">
            <a:avLst/>
          </a:prstGeom>
          <a:ln w="3175">
            <a:solidFill>
              <a:schemeClr val="tx1">
                <a:alpha val="25000"/>
              </a:schemeClr>
            </a:solidFill>
          </a:ln>
        </p:spPr>
      </p:pic>
      <p:pic>
        <p:nvPicPr>
          <p:cNvPr id="9" name="Picture 8">
            <a:extLst>
              <a:ext uri="{FF2B5EF4-FFF2-40B4-BE49-F238E27FC236}">
                <a16:creationId xmlns:a16="http://schemas.microsoft.com/office/drawing/2014/main" id="{50FA5A5C-7C5E-7067-0C05-692E9E3342C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516193" y="701731"/>
            <a:ext cx="1970903" cy="251460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8C234BB0-AFD5-5558-36A3-5CBB41D3C2C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043097" y="3429000"/>
            <a:ext cx="1970903" cy="2514600"/>
          </a:xfrm>
          <a:prstGeom prst="rect">
            <a:avLst/>
          </a:prstGeom>
          <a:ln w="3175">
            <a:solidFill>
              <a:schemeClr val="tx1">
                <a:alpha val="25000"/>
              </a:schemeClr>
            </a:solidFill>
          </a:ln>
        </p:spPr>
      </p:pic>
      <p:sp>
        <p:nvSpPr>
          <p:cNvPr id="11" name="TextBox 10">
            <a:extLst>
              <a:ext uri="{FF2B5EF4-FFF2-40B4-BE49-F238E27FC236}">
                <a16:creationId xmlns:a16="http://schemas.microsoft.com/office/drawing/2014/main" id="{A156F410-D49D-BCA5-4974-700798C5C336}"/>
              </a:ext>
            </a:extLst>
          </p:cNvPr>
          <p:cNvSpPr txBox="1"/>
          <p:nvPr/>
        </p:nvSpPr>
        <p:spPr>
          <a:xfrm>
            <a:off x="4898879" y="6048504"/>
            <a:ext cx="1762021" cy="261610"/>
          </a:xfrm>
          <a:prstGeom prst="rect">
            <a:avLst/>
          </a:prstGeom>
          <a:noFill/>
        </p:spPr>
        <p:txBody>
          <a:bodyPr wrap="none" rtlCol="0">
            <a:spAutoFit/>
          </a:bodyPr>
          <a:lstStyle/>
          <a:p>
            <a:r>
              <a:rPr lang="en-US" sz="1100" dirty="0">
                <a:solidFill>
                  <a:srgbClr val="C00000"/>
                </a:solidFill>
              </a:rPr>
              <a:t>Spring 26 Catalog page 57</a:t>
            </a:r>
          </a:p>
        </p:txBody>
      </p:sp>
      <p:pic>
        <p:nvPicPr>
          <p:cNvPr id="12" name="Picture 11" descr="A picture containing symbol, logo, graphics, font&#10;&#10;Description automatically generated">
            <a:extLst>
              <a:ext uri="{FF2B5EF4-FFF2-40B4-BE49-F238E27FC236}">
                <a16:creationId xmlns:a16="http://schemas.microsoft.com/office/drawing/2014/main" id="{795A4661-8742-7239-8FEB-D5C66485D37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98879" y="50929"/>
            <a:ext cx="1080595" cy="720763"/>
          </a:xfrm>
          <a:prstGeom prst="rect">
            <a:avLst/>
          </a:prstGeom>
        </p:spPr>
      </p:pic>
      <p:pic>
        <p:nvPicPr>
          <p:cNvPr id="14" name="Picture 13" descr="Logo&#10;&#10;Description automatically generated">
            <a:extLst>
              <a:ext uri="{FF2B5EF4-FFF2-40B4-BE49-F238E27FC236}">
                <a16:creationId xmlns:a16="http://schemas.microsoft.com/office/drawing/2014/main" id="{4E74D301-2F4D-1A0E-C09F-D044C47BD7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95857" y="247197"/>
            <a:ext cx="1543052" cy="274320"/>
          </a:xfrm>
          <a:prstGeom prst="rect">
            <a:avLst/>
          </a:prstGeom>
        </p:spPr>
      </p:pic>
      <p:pic>
        <p:nvPicPr>
          <p:cNvPr id="16" name="Picture Placeholder 23">
            <a:extLst>
              <a:ext uri="{FF2B5EF4-FFF2-40B4-BE49-F238E27FC236}">
                <a16:creationId xmlns:a16="http://schemas.microsoft.com/office/drawing/2014/main" id="{2B67E789-64C7-C8AE-67E2-088D21792786}"/>
              </a:ext>
            </a:extLst>
          </p:cNvPr>
          <p:cNvPicPr preferRelativeResize="0">
            <a:picLocks noChangeAspect="1"/>
          </p:cNvPicPr>
          <p:nvPr/>
        </p:nvPicPr>
        <p:blipFill>
          <a:blip r:embed="rId8" cstate="screen">
            <a:extLst>
              <a:ext uri="{28A0092B-C50C-407E-A947-70E740481C1C}">
                <a14:useLocalDpi xmlns:a14="http://schemas.microsoft.com/office/drawing/2010/main"/>
              </a:ext>
            </a:extLst>
          </a:blip>
          <a:srcRect/>
          <a:stretch/>
        </p:blipFill>
        <p:spPr>
          <a:xfrm>
            <a:off x="7279645" y="3455774"/>
            <a:ext cx="3806825" cy="251460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814A693B-C81D-00D8-35AA-3BC3944613B5}"/>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043097" y="663231"/>
            <a:ext cx="1970903" cy="2514600"/>
          </a:xfrm>
          <a:prstGeom prst="rect">
            <a:avLst/>
          </a:prstGeom>
          <a:ln w="3175">
            <a:solidFill>
              <a:schemeClr val="tx1">
                <a:alpha val="25000"/>
              </a:schemeClr>
            </a:solidFill>
          </a:ln>
        </p:spPr>
      </p:pic>
    </p:spTree>
    <p:extLst>
      <p:ext uri="{BB962C8B-B14F-4D97-AF65-F5344CB8AC3E}">
        <p14:creationId xmlns:p14="http://schemas.microsoft.com/office/powerpoint/2010/main" val="2521701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2904-74A6-1768-9D11-CF5D85CBD0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0F6EA5-CDD2-2C5F-1E91-9243E3C49224}"/>
              </a:ext>
            </a:extLst>
          </p:cNvPr>
          <p:cNvSpPr txBox="1"/>
          <p:nvPr/>
        </p:nvSpPr>
        <p:spPr>
          <a:xfrm>
            <a:off x="279816" y="251124"/>
            <a:ext cx="3878942" cy="5555367"/>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Worst of the Worst Disasters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4 - 6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2 - 3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$23.49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Accessible text and dynamic photos provide insight into some of the worst environmental and human-made disasters in history</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High-interest topic will engage both striving and at-level readers who are interested in disasters and science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Supports Science of Reading through text features that provide foundational support to aid comprehension of complex topics</a:t>
            </a:r>
          </a:p>
        </p:txBody>
      </p:sp>
      <p:cxnSp>
        <p:nvCxnSpPr>
          <p:cNvPr id="10" name="Straight Connector 9">
            <a:extLst>
              <a:ext uri="{FF2B5EF4-FFF2-40B4-BE49-F238E27FC236}">
                <a16:creationId xmlns:a16="http://schemas.microsoft.com/office/drawing/2014/main" id="{DC52FD97-8678-A0CC-7E65-2201C4A7C853}"/>
              </a:ext>
            </a:extLst>
          </p:cNvPr>
          <p:cNvCxnSpPr>
            <a:cxnSpLocks/>
          </p:cNvCxnSpPr>
          <p:nvPr/>
        </p:nvCxnSpPr>
        <p:spPr>
          <a:xfrm>
            <a:off x="4653129"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B712263-124A-4BCB-8AB8-F4E268C2A4F8}"/>
              </a:ext>
            </a:extLst>
          </p:cNvPr>
          <p:cNvGrpSpPr/>
          <p:nvPr/>
        </p:nvGrpSpPr>
        <p:grpSpPr>
          <a:xfrm>
            <a:off x="2801789" y="1594161"/>
            <a:ext cx="1365761" cy="1390686"/>
            <a:chOff x="2816340" y="86544"/>
            <a:chExt cx="1913499" cy="1913500"/>
          </a:xfrm>
        </p:grpSpPr>
        <p:pic>
          <p:nvPicPr>
            <p:cNvPr id="5" name="Picture 4" descr="A yellow circle with black background&#10;&#10;AI-generated content may be incorrect.">
              <a:extLst>
                <a:ext uri="{FF2B5EF4-FFF2-40B4-BE49-F238E27FC236}">
                  <a16:creationId xmlns:a16="http://schemas.microsoft.com/office/drawing/2014/main" id="{777D646C-A371-35EE-A005-7B35A89907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7" name="TextBox 6">
              <a:extLst>
                <a:ext uri="{FF2B5EF4-FFF2-40B4-BE49-F238E27FC236}">
                  <a16:creationId xmlns:a16="http://schemas.microsoft.com/office/drawing/2014/main" id="{B00A2710-3131-BCB1-F6BF-AEE89AD32A1C}"/>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9" name="Picture 8">
            <a:extLst>
              <a:ext uri="{FF2B5EF4-FFF2-40B4-BE49-F238E27FC236}">
                <a16:creationId xmlns:a16="http://schemas.microsoft.com/office/drawing/2014/main" id="{50FA5A5C-7C5E-7067-0C05-692E9E3342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74111" y="754280"/>
            <a:ext cx="1916995" cy="251460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814A693B-C81D-00D8-35AA-3BC3944613B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357312" y="776829"/>
            <a:ext cx="1916995" cy="251460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8C234BB0-AFD5-5558-36A3-5CBB41D3C2C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073670" y="3363002"/>
            <a:ext cx="1916995" cy="2514600"/>
          </a:xfrm>
          <a:prstGeom prst="rect">
            <a:avLst/>
          </a:prstGeom>
          <a:ln w="3175">
            <a:solidFill>
              <a:schemeClr val="tx1">
                <a:alpha val="25000"/>
              </a:schemeClr>
            </a:solidFill>
          </a:ln>
        </p:spPr>
      </p:pic>
      <p:sp>
        <p:nvSpPr>
          <p:cNvPr id="11" name="TextBox 10">
            <a:extLst>
              <a:ext uri="{FF2B5EF4-FFF2-40B4-BE49-F238E27FC236}">
                <a16:creationId xmlns:a16="http://schemas.microsoft.com/office/drawing/2014/main" id="{0CEF4F0B-89EF-A6C8-704A-046F272F117A}"/>
              </a:ext>
            </a:extLst>
          </p:cNvPr>
          <p:cNvSpPr txBox="1"/>
          <p:nvPr/>
        </p:nvSpPr>
        <p:spPr>
          <a:xfrm>
            <a:off x="4898879" y="6034680"/>
            <a:ext cx="1762021" cy="261610"/>
          </a:xfrm>
          <a:prstGeom prst="rect">
            <a:avLst/>
          </a:prstGeom>
          <a:noFill/>
        </p:spPr>
        <p:txBody>
          <a:bodyPr wrap="none" rtlCol="0">
            <a:spAutoFit/>
          </a:bodyPr>
          <a:lstStyle/>
          <a:p>
            <a:r>
              <a:rPr lang="en-US" sz="1100" dirty="0">
                <a:solidFill>
                  <a:srgbClr val="C00000"/>
                </a:solidFill>
              </a:rPr>
              <a:t>Spring 26 Catalog page 58</a:t>
            </a:r>
          </a:p>
        </p:txBody>
      </p:sp>
      <p:pic>
        <p:nvPicPr>
          <p:cNvPr id="12" name="Picture 11" descr="A picture containing symbol, logo, graphics, font&#10;&#10;Description automatically generated">
            <a:extLst>
              <a:ext uri="{FF2B5EF4-FFF2-40B4-BE49-F238E27FC236}">
                <a16:creationId xmlns:a16="http://schemas.microsoft.com/office/drawing/2014/main" id="{92895AE4-521B-4C2C-51E8-EE3A7549E8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98879" y="50929"/>
            <a:ext cx="1080595" cy="720763"/>
          </a:xfrm>
          <a:prstGeom prst="rect">
            <a:avLst/>
          </a:prstGeom>
        </p:spPr>
      </p:pic>
      <p:pic>
        <p:nvPicPr>
          <p:cNvPr id="14" name="Picture 13" descr="Logo&#10;&#10;Description automatically generated">
            <a:extLst>
              <a:ext uri="{FF2B5EF4-FFF2-40B4-BE49-F238E27FC236}">
                <a16:creationId xmlns:a16="http://schemas.microsoft.com/office/drawing/2014/main" id="{8C7ADA71-E1DF-6F4C-ABAA-8FE0F8D8C3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95857" y="247197"/>
            <a:ext cx="1543052" cy="274320"/>
          </a:xfrm>
          <a:prstGeom prst="rect">
            <a:avLst/>
          </a:prstGeom>
        </p:spPr>
      </p:pic>
      <p:pic>
        <p:nvPicPr>
          <p:cNvPr id="17" name="Picture 16" descr="A close-up of a brochure&#10;&#10;AI-generated content may be incorrect.">
            <a:extLst>
              <a:ext uri="{FF2B5EF4-FFF2-40B4-BE49-F238E27FC236}">
                <a16:creationId xmlns:a16="http://schemas.microsoft.com/office/drawing/2014/main" id="{C99633B1-D10F-5E15-D55A-2369CA8CCEB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4111" y="3363002"/>
            <a:ext cx="3806825" cy="2514600"/>
          </a:xfrm>
          <a:prstGeom prst="rect">
            <a:avLst/>
          </a:prstGeom>
        </p:spPr>
      </p:pic>
      <p:pic>
        <p:nvPicPr>
          <p:cNvPr id="4" name="Picture 3">
            <a:extLst>
              <a:ext uri="{FF2B5EF4-FFF2-40B4-BE49-F238E27FC236}">
                <a16:creationId xmlns:a16="http://schemas.microsoft.com/office/drawing/2014/main" id="{43F8979E-1CFD-61DA-DE5E-F22D911AE30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073670" y="731205"/>
            <a:ext cx="1916995" cy="2514600"/>
          </a:xfrm>
          <a:prstGeom prst="rect">
            <a:avLst/>
          </a:prstGeom>
          <a:ln w="3175">
            <a:solidFill>
              <a:schemeClr val="tx1">
                <a:alpha val="25000"/>
              </a:schemeClr>
            </a:solidFill>
          </a:ln>
        </p:spPr>
      </p:pic>
    </p:spTree>
    <p:extLst>
      <p:ext uri="{BB962C8B-B14F-4D97-AF65-F5344CB8AC3E}">
        <p14:creationId xmlns:p14="http://schemas.microsoft.com/office/powerpoint/2010/main" val="3601297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2904-74A6-1768-9D11-CF5D85CBD0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0F6EA5-CDD2-2C5F-1E91-9243E3C49224}"/>
              </a:ext>
            </a:extLst>
          </p:cNvPr>
          <p:cNvSpPr txBox="1"/>
          <p:nvPr/>
        </p:nvSpPr>
        <p:spPr>
          <a:xfrm>
            <a:off x="279816" y="251124"/>
            <a:ext cx="3878942" cy="5339923"/>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Legendary Warriors Graphics</a:t>
            </a:r>
            <a:endParaRPr lang="en-US" sz="2700" b="1" dirty="0">
              <a:solidFill>
                <a:schemeClr val="tx1">
                  <a:lumMod val="75000"/>
                  <a:lumOff val="25000"/>
                </a:schemeClr>
              </a:solidFill>
              <a:latin typeface="Aptos" panose="020B0004020202020204" pitchFamily="34" charset="0"/>
              <a:cs typeface="Times New Roman" panose="02020603050405020304" pitchFamily="18" charset="0"/>
            </a:endParaRP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4 - 6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2 - 3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48</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$28.49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$9.99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Hi-lo graphic novels tell the stories behind the rise and fall of popular warrior groups in history</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Accessible text and dynamic paneling resonate with striving and at-level readers alike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Builds visual literacy skills along with reading comprehension</a:t>
            </a:r>
          </a:p>
        </p:txBody>
      </p:sp>
      <p:cxnSp>
        <p:nvCxnSpPr>
          <p:cNvPr id="10" name="Straight Connector 9">
            <a:extLst>
              <a:ext uri="{FF2B5EF4-FFF2-40B4-BE49-F238E27FC236}">
                <a16:creationId xmlns:a16="http://schemas.microsoft.com/office/drawing/2014/main" id="{DC52FD97-8678-A0CC-7E65-2201C4A7C853}"/>
              </a:ext>
            </a:extLst>
          </p:cNvPr>
          <p:cNvCxnSpPr>
            <a:cxnSpLocks/>
          </p:cNvCxnSpPr>
          <p:nvPr/>
        </p:nvCxnSpPr>
        <p:spPr>
          <a:xfrm>
            <a:off x="4653129"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B712263-124A-4BCB-8AB8-F4E268C2A4F8}"/>
              </a:ext>
            </a:extLst>
          </p:cNvPr>
          <p:cNvGrpSpPr/>
          <p:nvPr/>
        </p:nvGrpSpPr>
        <p:grpSpPr>
          <a:xfrm>
            <a:off x="2801789" y="1530399"/>
            <a:ext cx="1365761" cy="1390686"/>
            <a:chOff x="2816340" y="86544"/>
            <a:chExt cx="1913499" cy="1913500"/>
          </a:xfrm>
        </p:grpSpPr>
        <p:pic>
          <p:nvPicPr>
            <p:cNvPr id="5" name="Picture 4" descr="A yellow circle with black background&#10;&#10;AI-generated content may be incorrect.">
              <a:extLst>
                <a:ext uri="{FF2B5EF4-FFF2-40B4-BE49-F238E27FC236}">
                  <a16:creationId xmlns:a16="http://schemas.microsoft.com/office/drawing/2014/main" id="{777D646C-A371-35EE-A005-7B35A89907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7" name="TextBox 6">
              <a:extLst>
                <a:ext uri="{FF2B5EF4-FFF2-40B4-BE49-F238E27FC236}">
                  <a16:creationId xmlns:a16="http://schemas.microsoft.com/office/drawing/2014/main" id="{B00A2710-3131-BCB1-F6BF-AEE89AD32A1C}"/>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4" name="Picture 3">
            <a:extLst>
              <a:ext uri="{FF2B5EF4-FFF2-40B4-BE49-F238E27FC236}">
                <a16:creationId xmlns:a16="http://schemas.microsoft.com/office/drawing/2014/main" id="{43F8979E-1CFD-61DA-DE5E-F22D911AE3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85145" y="844390"/>
            <a:ext cx="1916994" cy="2514600"/>
          </a:xfrm>
          <a:prstGeom prst="rect">
            <a:avLst/>
          </a:prstGeom>
          <a:ln w="3175">
            <a:solidFill>
              <a:schemeClr val="tx1">
                <a:alpha val="25000"/>
              </a:schemeClr>
            </a:solidFill>
          </a:ln>
        </p:spPr>
      </p:pic>
      <p:pic>
        <p:nvPicPr>
          <p:cNvPr id="9" name="Picture 8">
            <a:extLst>
              <a:ext uri="{FF2B5EF4-FFF2-40B4-BE49-F238E27FC236}">
                <a16:creationId xmlns:a16="http://schemas.microsoft.com/office/drawing/2014/main" id="{50FA5A5C-7C5E-7067-0C05-692E9E3342C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174112" y="844390"/>
            <a:ext cx="1916994" cy="251460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814A693B-C81D-00D8-35AA-3BC3944613B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390211" y="844390"/>
            <a:ext cx="1916994" cy="251460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8C234BB0-AFD5-5558-36A3-5CBB41D3C2C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993937" y="3499010"/>
            <a:ext cx="1916994" cy="2514600"/>
          </a:xfrm>
          <a:prstGeom prst="rect">
            <a:avLst/>
          </a:prstGeom>
          <a:ln w="3175">
            <a:solidFill>
              <a:schemeClr val="tx1">
                <a:alpha val="25000"/>
              </a:schemeClr>
            </a:solidFill>
          </a:ln>
        </p:spPr>
      </p:pic>
      <p:sp>
        <p:nvSpPr>
          <p:cNvPr id="11" name="TextBox 10">
            <a:extLst>
              <a:ext uri="{FF2B5EF4-FFF2-40B4-BE49-F238E27FC236}">
                <a16:creationId xmlns:a16="http://schemas.microsoft.com/office/drawing/2014/main" id="{79445F68-41CB-6E44-3111-9E534EF57169}"/>
              </a:ext>
            </a:extLst>
          </p:cNvPr>
          <p:cNvSpPr txBox="1"/>
          <p:nvPr/>
        </p:nvSpPr>
        <p:spPr>
          <a:xfrm>
            <a:off x="4898879" y="6059262"/>
            <a:ext cx="1762021" cy="261610"/>
          </a:xfrm>
          <a:prstGeom prst="rect">
            <a:avLst/>
          </a:prstGeom>
          <a:noFill/>
        </p:spPr>
        <p:txBody>
          <a:bodyPr wrap="none" rtlCol="0">
            <a:spAutoFit/>
          </a:bodyPr>
          <a:lstStyle/>
          <a:p>
            <a:r>
              <a:rPr lang="en-US" sz="1100" dirty="0">
                <a:solidFill>
                  <a:srgbClr val="C00000"/>
                </a:solidFill>
              </a:rPr>
              <a:t>Spring 26 Catalog page 59</a:t>
            </a:r>
          </a:p>
        </p:txBody>
      </p:sp>
      <p:pic>
        <p:nvPicPr>
          <p:cNvPr id="14" name="Picture 13" descr="A collage of a person doing martial arts&#10;&#10;AI-generated content may be incorrect.">
            <a:extLst>
              <a:ext uri="{FF2B5EF4-FFF2-40B4-BE49-F238E27FC236}">
                <a16:creationId xmlns:a16="http://schemas.microsoft.com/office/drawing/2014/main" id="{AC77CECE-13C2-5D3B-8E33-198068DDFD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87693" y="3499010"/>
            <a:ext cx="3806825" cy="2514600"/>
          </a:xfrm>
          <a:prstGeom prst="rect">
            <a:avLst/>
          </a:prstGeom>
        </p:spPr>
      </p:pic>
      <p:pic>
        <p:nvPicPr>
          <p:cNvPr id="16" name="Picture 15" descr="A picture containing symbol, logo, graphics, font&#10;&#10;Description automatically generated">
            <a:extLst>
              <a:ext uri="{FF2B5EF4-FFF2-40B4-BE49-F238E27FC236}">
                <a16:creationId xmlns:a16="http://schemas.microsoft.com/office/drawing/2014/main" id="{085B25CA-C68C-BBC4-1352-DB32116712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98879" y="50929"/>
            <a:ext cx="1080595" cy="720763"/>
          </a:xfrm>
          <a:prstGeom prst="rect">
            <a:avLst/>
          </a:prstGeom>
        </p:spPr>
      </p:pic>
      <p:pic>
        <p:nvPicPr>
          <p:cNvPr id="19" name="Picture 18" descr="A black and yellow logo&#10;&#10;AI-generated content may be incorrect.">
            <a:extLst>
              <a:ext uri="{FF2B5EF4-FFF2-40B4-BE49-F238E27FC236}">
                <a16:creationId xmlns:a16="http://schemas.microsoft.com/office/drawing/2014/main" id="{FADD5560-D7CD-56A1-FB6B-73F44C08AC3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46435" y="200900"/>
            <a:ext cx="1204546" cy="457200"/>
          </a:xfrm>
          <a:prstGeom prst="rect">
            <a:avLst/>
          </a:prstGeom>
        </p:spPr>
      </p:pic>
    </p:spTree>
    <p:extLst>
      <p:ext uri="{BB962C8B-B14F-4D97-AF65-F5344CB8AC3E}">
        <p14:creationId xmlns:p14="http://schemas.microsoft.com/office/powerpoint/2010/main" val="3777018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DD757-9063-EC03-E8C0-2880089B2C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3F3239C-8128-2610-0D56-4ED282B3C2FE}"/>
              </a:ext>
            </a:extLst>
          </p:cNvPr>
          <p:cNvSpPr txBox="1"/>
          <p:nvPr/>
        </p:nvSpPr>
        <p:spPr>
          <a:xfrm>
            <a:off x="279815" y="255228"/>
            <a:ext cx="4361623" cy="5570756"/>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Junior Spies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4 - 6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2 - 2</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5 1/4’’ x 7 1/2’’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40</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$18.99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$7.99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Written with second-grade phonics skills in mind, books in the Spark Stories brand are grounded in the Science of Reading and offer support to striving and reluctant readers through features such as nonfiction background knowledge and important words to know</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Kid protagonists solve problems, work together, stand up for what is right, and think critically about information around them</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Action-packed, age-appropriate, humorous storylines encourage reading for fun</a:t>
            </a:r>
          </a:p>
        </p:txBody>
      </p:sp>
      <p:cxnSp>
        <p:nvCxnSpPr>
          <p:cNvPr id="10" name="Straight Connector 9">
            <a:extLst>
              <a:ext uri="{FF2B5EF4-FFF2-40B4-BE49-F238E27FC236}">
                <a16:creationId xmlns:a16="http://schemas.microsoft.com/office/drawing/2014/main" id="{C76BF1AF-1ABF-3F5D-DB38-870AF4106902}"/>
              </a:ext>
            </a:extLst>
          </p:cNvPr>
          <p:cNvCxnSpPr>
            <a:cxnSpLocks/>
          </p:cNvCxnSpPr>
          <p:nvPr/>
        </p:nvCxnSpPr>
        <p:spPr>
          <a:xfrm>
            <a:off x="5163082" y="707994"/>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43DE418-B31B-586F-8677-E9052FB1D7DB}"/>
              </a:ext>
            </a:extLst>
          </p:cNvPr>
          <p:cNvGrpSpPr/>
          <p:nvPr/>
        </p:nvGrpSpPr>
        <p:grpSpPr>
          <a:xfrm>
            <a:off x="2933921" y="1166580"/>
            <a:ext cx="1365761" cy="1390686"/>
            <a:chOff x="2816340" y="86544"/>
            <a:chExt cx="1913499" cy="1913500"/>
          </a:xfrm>
        </p:grpSpPr>
        <p:pic>
          <p:nvPicPr>
            <p:cNvPr id="11" name="Picture 10" descr="A yellow circle with black background&#10;&#10;AI-generated content may be incorrect.">
              <a:extLst>
                <a:ext uri="{FF2B5EF4-FFF2-40B4-BE49-F238E27FC236}">
                  <a16:creationId xmlns:a16="http://schemas.microsoft.com/office/drawing/2014/main" id="{82DBAF38-35B7-E098-1063-1CD410800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12" name="TextBox 11">
              <a:extLst>
                <a:ext uri="{FF2B5EF4-FFF2-40B4-BE49-F238E27FC236}">
                  <a16:creationId xmlns:a16="http://schemas.microsoft.com/office/drawing/2014/main" id="{DBBF1F25-EB1E-1692-FD2C-761C49A69084}"/>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4" name="Picture 3">
            <a:extLst>
              <a:ext uri="{FF2B5EF4-FFF2-40B4-BE49-F238E27FC236}">
                <a16:creationId xmlns:a16="http://schemas.microsoft.com/office/drawing/2014/main" id="{F387DF4C-DEA1-579B-94C5-2E83C0D5651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84727" y="3429000"/>
            <a:ext cx="1718309" cy="2514600"/>
          </a:xfrm>
          <a:prstGeom prst="rect">
            <a:avLst/>
          </a:prstGeom>
          <a:ln w="3175">
            <a:solidFill>
              <a:schemeClr val="tx1">
                <a:alpha val="25000"/>
              </a:schemeClr>
            </a:solidFill>
          </a:ln>
        </p:spPr>
      </p:pic>
      <p:pic>
        <p:nvPicPr>
          <p:cNvPr id="5" name="Picture 4">
            <a:extLst>
              <a:ext uri="{FF2B5EF4-FFF2-40B4-BE49-F238E27FC236}">
                <a16:creationId xmlns:a16="http://schemas.microsoft.com/office/drawing/2014/main" id="{03ED59D1-6E08-7F16-2F6D-96E010BC9AC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98936" y="707989"/>
            <a:ext cx="1718309" cy="2514600"/>
          </a:xfrm>
          <a:prstGeom prst="rect">
            <a:avLst/>
          </a:prstGeom>
          <a:ln w="3175">
            <a:solidFill>
              <a:schemeClr val="tx1">
                <a:alpha val="25000"/>
              </a:schemeClr>
            </a:solidFill>
          </a:ln>
        </p:spPr>
      </p:pic>
      <p:pic>
        <p:nvPicPr>
          <p:cNvPr id="14" name="Picture 13">
            <a:extLst>
              <a:ext uri="{FF2B5EF4-FFF2-40B4-BE49-F238E27FC236}">
                <a16:creationId xmlns:a16="http://schemas.microsoft.com/office/drawing/2014/main" id="{2E33744E-8CEB-0B20-8E50-47C094B5544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669817" y="707990"/>
            <a:ext cx="1718309" cy="2514600"/>
          </a:xfrm>
          <a:prstGeom prst="rect">
            <a:avLst/>
          </a:prstGeom>
          <a:ln w="3175">
            <a:solidFill>
              <a:schemeClr val="tx1">
                <a:alpha val="25000"/>
              </a:schemeClr>
            </a:solidFill>
          </a:ln>
        </p:spPr>
      </p:pic>
      <p:sp>
        <p:nvSpPr>
          <p:cNvPr id="7" name="TextBox 6">
            <a:extLst>
              <a:ext uri="{FF2B5EF4-FFF2-40B4-BE49-F238E27FC236}">
                <a16:creationId xmlns:a16="http://schemas.microsoft.com/office/drawing/2014/main" id="{51802F86-3188-6CDD-D7F7-03F9E963BC21}"/>
              </a:ext>
            </a:extLst>
          </p:cNvPr>
          <p:cNvSpPr txBox="1"/>
          <p:nvPr/>
        </p:nvSpPr>
        <p:spPr>
          <a:xfrm>
            <a:off x="5549999" y="6150012"/>
            <a:ext cx="1762021" cy="261610"/>
          </a:xfrm>
          <a:prstGeom prst="rect">
            <a:avLst/>
          </a:prstGeom>
          <a:noFill/>
        </p:spPr>
        <p:txBody>
          <a:bodyPr wrap="none" rtlCol="0">
            <a:spAutoFit/>
          </a:bodyPr>
          <a:lstStyle/>
          <a:p>
            <a:r>
              <a:rPr lang="en-US" sz="1100" dirty="0">
                <a:solidFill>
                  <a:srgbClr val="C00000"/>
                </a:solidFill>
              </a:rPr>
              <a:t>Spring 26 Catalog page 60</a:t>
            </a:r>
          </a:p>
        </p:txBody>
      </p:sp>
      <p:pic>
        <p:nvPicPr>
          <p:cNvPr id="8" name="Picture Placeholder 23">
            <a:extLst>
              <a:ext uri="{FF2B5EF4-FFF2-40B4-BE49-F238E27FC236}">
                <a16:creationId xmlns:a16="http://schemas.microsoft.com/office/drawing/2014/main" id="{3AA30957-8B88-3A70-40B7-7A5AD37804A3}"/>
              </a:ext>
            </a:extLst>
          </p:cNvPr>
          <p:cNvPicPr preferRelativeResize="0">
            <a:picLocks noChangeAspect="1"/>
          </p:cNvPicPr>
          <p:nvPr/>
        </p:nvPicPr>
        <p:blipFill>
          <a:blip r:embed="rId6" cstate="screen">
            <a:extLst>
              <a:ext uri="{28A0092B-C50C-407E-A947-70E740481C1C}">
                <a14:useLocalDpi xmlns:a14="http://schemas.microsoft.com/office/drawing/2010/main"/>
              </a:ext>
            </a:extLst>
          </a:blip>
          <a:srcRect/>
          <a:stretch/>
        </p:blipFill>
        <p:spPr>
          <a:xfrm>
            <a:off x="7719890" y="3437068"/>
            <a:ext cx="3394710" cy="2514600"/>
          </a:xfrm>
          <a:prstGeom prst="rect">
            <a:avLst/>
          </a:prstGeom>
          <a:ln w="3175">
            <a:solidFill>
              <a:schemeClr val="tx1">
                <a:alpha val="25000"/>
              </a:schemeClr>
            </a:solidFill>
          </a:ln>
        </p:spPr>
      </p:pic>
      <p:pic>
        <p:nvPicPr>
          <p:cNvPr id="15" name="Picture 14" descr="A picture containing symbol, logo, graphics, font&#10;&#10;Description automatically generated">
            <a:extLst>
              <a:ext uri="{FF2B5EF4-FFF2-40B4-BE49-F238E27FC236}">
                <a16:creationId xmlns:a16="http://schemas.microsoft.com/office/drawing/2014/main" id="{1B37BF0F-5937-B2C0-E7A4-151A34DC54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29889" y="23975"/>
            <a:ext cx="1080595" cy="720763"/>
          </a:xfrm>
          <a:prstGeom prst="rect">
            <a:avLst/>
          </a:prstGeom>
        </p:spPr>
      </p:pic>
      <p:pic>
        <p:nvPicPr>
          <p:cNvPr id="3" name="Picture 2">
            <a:extLst>
              <a:ext uri="{FF2B5EF4-FFF2-40B4-BE49-F238E27FC236}">
                <a16:creationId xmlns:a16="http://schemas.microsoft.com/office/drawing/2014/main" id="{7130A6BD-626D-797E-294B-F210BF680FB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684728" y="707988"/>
            <a:ext cx="1718309" cy="2514600"/>
          </a:xfrm>
          <a:prstGeom prst="rect">
            <a:avLst/>
          </a:prstGeom>
          <a:ln w="3175">
            <a:solidFill>
              <a:schemeClr val="tx1">
                <a:alpha val="25000"/>
              </a:schemeClr>
            </a:solidFill>
          </a:ln>
        </p:spPr>
      </p:pic>
      <p:pic>
        <p:nvPicPr>
          <p:cNvPr id="19" name="Picture 18" descr="A black and yellow sign&#10;&#10;AI-generated content may be incorrect.">
            <a:extLst>
              <a:ext uri="{FF2B5EF4-FFF2-40B4-BE49-F238E27FC236}">
                <a16:creationId xmlns:a16="http://schemas.microsoft.com/office/drawing/2014/main" id="{716B5777-BEF1-8C7F-DE03-A07D606842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83734" y="178019"/>
            <a:ext cx="1185863" cy="457200"/>
          </a:xfrm>
          <a:prstGeom prst="rect">
            <a:avLst/>
          </a:prstGeom>
        </p:spPr>
      </p:pic>
    </p:spTree>
    <p:extLst>
      <p:ext uri="{BB962C8B-B14F-4D97-AF65-F5344CB8AC3E}">
        <p14:creationId xmlns:p14="http://schemas.microsoft.com/office/powerpoint/2010/main" val="3291269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01186-F6FE-81F0-204D-DB013F52F73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83230A6-D544-C780-E401-CC80A23B06A5}"/>
              </a:ext>
            </a:extLst>
          </p:cNvPr>
          <p:cNvSpPr>
            <a:spLocks noGrp="1"/>
          </p:cNvSpPr>
          <p:nvPr>
            <p:ph type="body" sz="quarter" idx="10"/>
          </p:nvPr>
        </p:nvSpPr>
        <p:spPr>
          <a:xfrm>
            <a:off x="1320186" y="2654300"/>
            <a:ext cx="10265677" cy="1549400"/>
          </a:xfrm>
        </p:spPr>
        <p:txBody>
          <a:bodyPr>
            <a:normAutofit/>
          </a:bodyPr>
          <a:lstStyle/>
          <a:p>
            <a:r>
              <a:rPr lang="en-US" sz="5400" spc="0" dirty="0">
                <a:cs typeface="Times New Roman" panose="02020603050405020304" pitchFamily="18" charset="0"/>
              </a:rPr>
              <a:t>Character Education</a:t>
            </a:r>
          </a:p>
        </p:txBody>
      </p:sp>
    </p:spTree>
    <p:extLst>
      <p:ext uri="{BB962C8B-B14F-4D97-AF65-F5344CB8AC3E}">
        <p14:creationId xmlns:p14="http://schemas.microsoft.com/office/powerpoint/2010/main" val="1652818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815A1-6D8C-7DF5-183D-A8BEFE4B3A3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7B4C288-5E54-214A-1417-541C76BAC425}"/>
              </a:ext>
            </a:extLst>
          </p:cNvPr>
          <p:cNvSpPr txBox="1"/>
          <p:nvPr/>
        </p:nvSpPr>
        <p:spPr>
          <a:xfrm>
            <a:off x="279814" y="252492"/>
            <a:ext cx="3875621" cy="4693593"/>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TITLE</a:t>
            </a:r>
            <a:endParaRPr lang="en-US" sz="2700" b="1" dirty="0">
              <a:solidFill>
                <a:schemeClr val="tx2"/>
              </a:solidFill>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Just Like Rabbit</a:t>
            </a:r>
          </a:p>
          <a:p>
            <a:endParaRPr lang="en-US" sz="1500" dirty="0">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PreK – 3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PreK – 3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10’’ x 10''</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Created by best-selling author/illustrator Katy Hudson (</a:t>
            </a:r>
            <a:r>
              <a:rPr lang="en-US" sz="1400" i="1" dirty="0">
                <a:latin typeface="Aptos" panose="020B0004020202020204" pitchFamily="34" charset="0"/>
                <a:cs typeface="Times New Roman" panose="02020603050405020304" pitchFamily="18" charset="0"/>
              </a:rPr>
              <a:t>Too Many Carrots</a:t>
            </a:r>
            <a:r>
              <a:rPr lang="en-US" sz="1400" dirty="0">
                <a:latin typeface="Aptos" panose="020B0004020202020204" pitchFamily="34" charset="0"/>
                <a:cs typeface="Times New Roman" panose="02020603050405020304" pitchFamily="18" charset="0"/>
              </a:rPr>
              <a:t> and </a:t>
            </a:r>
            <a:r>
              <a:rPr lang="en-US" sz="1400" i="1" dirty="0">
                <a:latin typeface="Aptos" panose="020B0004020202020204" pitchFamily="34" charset="0"/>
                <a:cs typeface="Times New Roman" panose="02020603050405020304" pitchFamily="18" charset="0"/>
              </a:rPr>
              <a:t>A Loud Winter's Nap</a:t>
            </a:r>
            <a:r>
              <a:rPr lang="en-US" sz="1400" dirty="0">
                <a:latin typeface="Aptos" panose="020B0004020202020204" pitchFamily="34" charset="0"/>
                <a:cs typeface="Times New Roman" panose="02020603050405020304" pitchFamily="18" charset="0"/>
              </a:rPr>
              <a:t>)</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Introduces readers to the differences between arrogance and confidence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Story's themes align with SEL core competencies of self-awareness and relationship skills</a:t>
            </a:r>
          </a:p>
        </p:txBody>
      </p:sp>
      <p:pic>
        <p:nvPicPr>
          <p:cNvPr id="3" name="Picture Placeholder 21">
            <a:extLst>
              <a:ext uri="{FF2B5EF4-FFF2-40B4-BE49-F238E27FC236}">
                <a16:creationId xmlns:a16="http://schemas.microsoft.com/office/drawing/2014/main" id="{69510671-834B-08CA-7C89-05EA70694C0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672489" y="694481"/>
            <a:ext cx="3657600" cy="3657600"/>
          </a:xfrm>
          <a:prstGeom prst="rect">
            <a:avLst/>
          </a:prstGeom>
          <a:ln w="3175">
            <a:solidFill>
              <a:schemeClr val="tx1">
                <a:alpha val="25000"/>
              </a:schemeClr>
            </a:solidFill>
          </a:ln>
        </p:spPr>
      </p:pic>
      <p:pic>
        <p:nvPicPr>
          <p:cNvPr id="5" name="Picture Placeholder 23">
            <a:extLst>
              <a:ext uri="{FF2B5EF4-FFF2-40B4-BE49-F238E27FC236}">
                <a16:creationId xmlns:a16="http://schemas.microsoft.com/office/drawing/2014/main" id="{EBC4DE76-F3FE-C50B-D681-B2F159C8699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472996" y="1209751"/>
            <a:ext cx="3589021" cy="1828800"/>
          </a:xfrm>
          <a:prstGeom prst="rect">
            <a:avLst/>
          </a:prstGeom>
          <a:ln w="3175">
            <a:solidFill>
              <a:schemeClr val="tx1">
                <a:alpha val="25000"/>
              </a:schemeClr>
            </a:solidFill>
          </a:ln>
        </p:spPr>
      </p:pic>
      <p:grpSp>
        <p:nvGrpSpPr>
          <p:cNvPr id="23" name="Group 22">
            <a:extLst>
              <a:ext uri="{FF2B5EF4-FFF2-40B4-BE49-F238E27FC236}">
                <a16:creationId xmlns:a16="http://schemas.microsoft.com/office/drawing/2014/main" id="{B28755A5-3B85-DA87-DD9B-25511650FD43}"/>
              </a:ext>
            </a:extLst>
          </p:cNvPr>
          <p:cNvGrpSpPr/>
          <p:nvPr/>
        </p:nvGrpSpPr>
        <p:grpSpPr>
          <a:xfrm>
            <a:off x="2923761" y="1209751"/>
            <a:ext cx="1365761" cy="1390686"/>
            <a:chOff x="2816340" y="86544"/>
            <a:chExt cx="1913499" cy="1913500"/>
          </a:xfrm>
        </p:grpSpPr>
        <p:pic>
          <p:nvPicPr>
            <p:cNvPr id="24" name="Picture 23" descr="A yellow circle with black background&#10;&#10;AI-generated content may be incorrect.">
              <a:extLst>
                <a:ext uri="{FF2B5EF4-FFF2-40B4-BE49-F238E27FC236}">
                  <a16:creationId xmlns:a16="http://schemas.microsoft.com/office/drawing/2014/main" id="{3AE4E75E-BA8B-55AA-2157-26E624F4B95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25" name="TextBox 24">
              <a:extLst>
                <a:ext uri="{FF2B5EF4-FFF2-40B4-BE49-F238E27FC236}">
                  <a16:creationId xmlns:a16="http://schemas.microsoft.com/office/drawing/2014/main" id="{3E9E0978-CCF1-9887-2B0E-E9292E0030F9}"/>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cxnSp>
        <p:nvCxnSpPr>
          <p:cNvPr id="29" name="Straight Connector 28">
            <a:extLst>
              <a:ext uri="{FF2B5EF4-FFF2-40B4-BE49-F238E27FC236}">
                <a16:creationId xmlns:a16="http://schemas.microsoft.com/office/drawing/2014/main" id="{B8180967-8BAB-D053-D27E-2DAA9AAE8F2F}"/>
              </a:ext>
            </a:extLst>
          </p:cNvPr>
          <p:cNvCxnSpPr>
            <a:cxnSpLocks/>
          </p:cNvCxnSpPr>
          <p:nvPr/>
        </p:nvCxnSpPr>
        <p:spPr>
          <a:xfrm>
            <a:off x="4481005" y="69448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DCB6B9E-B990-0667-2175-B855D04D13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13338" y="144982"/>
            <a:ext cx="2151529" cy="457200"/>
          </a:xfrm>
          <a:prstGeom prst="rect">
            <a:avLst/>
          </a:prstGeom>
        </p:spPr>
      </p:pic>
      <p:sp>
        <p:nvSpPr>
          <p:cNvPr id="8" name="TextBox 7">
            <a:extLst>
              <a:ext uri="{FF2B5EF4-FFF2-40B4-BE49-F238E27FC236}">
                <a16:creationId xmlns:a16="http://schemas.microsoft.com/office/drawing/2014/main" id="{2AB29439-7E57-B973-AF99-F265BF959E0F}"/>
              </a:ext>
            </a:extLst>
          </p:cNvPr>
          <p:cNvSpPr txBox="1"/>
          <p:nvPr/>
        </p:nvSpPr>
        <p:spPr>
          <a:xfrm>
            <a:off x="8472996" y="6027430"/>
            <a:ext cx="1762021" cy="261610"/>
          </a:xfrm>
          <a:prstGeom prst="rect">
            <a:avLst/>
          </a:prstGeom>
          <a:noFill/>
        </p:spPr>
        <p:txBody>
          <a:bodyPr wrap="none" rtlCol="0">
            <a:spAutoFit/>
          </a:bodyPr>
          <a:lstStyle/>
          <a:p>
            <a:r>
              <a:rPr lang="en-US" sz="1100" dirty="0">
                <a:solidFill>
                  <a:srgbClr val="C00000"/>
                </a:solidFill>
              </a:rPr>
              <a:t>Spring 26 Catalog page 13</a:t>
            </a:r>
          </a:p>
        </p:txBody>
      </p:sp>
      <p:pic>
        <p:nvPicPr>
          <p:cNvPr id="11" name="Picture 10" descr="A collage of cartoon characters&#10;&#10;AI-generated content may be incorrect.">
            <a:extLst>
              <a:ext uri="{FF2B5EF4-FFF2-40B4-BE49-F238E27FC236}">
                <a16:creationId xmlns:a16="http://schemas.microsoft.com/office/drawing/2014/main" id="{4C65B5C4-9D1F-6F8F-3A90-5D0AD0CC61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72996" y="3429000"/>
            <a:ext cx="3589021" cy="1828800"/>
          </a:xfrm>
          <a:prstGeom prst="rect">
            <a:avLst/>
          </a:prstGeom>
          <a:ln w="3175">
            <a:solidFill>
              <a:schemeClr val="bg1">
                <a:lumMod val="85000"/>
              </a:schemeClr>
            </a:solidFill>
          </a:ln>
        </p:spPr>
      </p:pic>
      <p:pic>
        <p:nvPicPr>
          <p:cNvPr id="16" name="Picture Placeholder 23">
            <a:extLst>
              <a:ext uri="{FF2B5EF4-FFF2-40B4-BE49-F238E27FC236}">
                <a16:creationId xmlns:a16="http://schemas.microsoft.com/office/drawing/2014/main" id="{72F6943E-4752-E261-0147-45354B67A62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643456" y="4564032"/>
            <a:ext cx="3589021" cy="1828800"/>
          </a:xfrm>
          <a:prstGeom prst="rect">
            <a:avLst/>
          </a:prstGeom>
          <a:ln w="3175">
            <a:solidFill>
              <a:schemeClr val="tx1">
                <a:alpha val="25000"/>
              </a:schemeClr>
            </a:solidFill>
          </a:ln>
        </p:spPr>
      </p:pic>
    </p:spTree>
    <p:extLst>
      <p:ext uri="{BB962C8B-B14F-4D97-AF65-F5344CB8AC3E}">
        <p14:creationId xmlns:p14="http://schemas.microsoft.com/office/powerpoint/2010/main" val="4087464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26CDE-C73D-492E-80D2-DDCF0A28CB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665E04B-2889-0E83-87DF-E95FBC7FA5A2}"/>
              </a:ext>
            </a:extLst>
          </p:cNvPr>
          <p:cNvSpPr txBox="1"/>
          <p:nvPr/>
        </p:nvSpPr>
        <p:spPr>
          <a:xfrm>
            <a:off x="279814" y="252492"/>
            <a:ext cx="3954804" cy="5539978"/>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EXTENDED TITLE</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Batman Is Brave, and So Are You!</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PreK – 3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PreK – 3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10’’ x 8 1/2'''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Features fan-favorite Batman, who stars in the current series </a:t>
            </a:r>
            <a:r>
              <a:rPr lang="en-US" sz="1400" i="1" dirty="0">
                <a:latin typeface="Aptos" panose="020B0004020202020204" pitchFamily="34" charset="0"/>
                <a:cs typeface="Times New Roman" panose="02020603050405020304" pitchFamily="18" charset="0"/>
              </a:rPr>
              <a:t>Batman: Caped Crusader</a:t>
            </a:r>
            <a:r>
              <a:rPr lang="en-US" sz="1400" dirty="0">
                <a:latin typeface="Aptos" panose="020B0004020202020204" pitchFamily="34" charset="0"/>
                <a:cs typeface="Times New Roman" panose="02020603050405020304" pitchFamily="18" charset="0"/>
              </a:rPr>
              <a:t> and the upcoming film </a:t>
            </a:r>
            <a:r>
              <a:rPr lang="en-US" sz="1400" i="1" dirty="0">
                <a:latin typeface="Aptos" panose="020B0004020202020204" pitchFamily="34" charset="0"/>
                <a:cs typeface="Times New Roman" panose="02020603050405020304" pitchFamily="18" charset="0"/>
              </a:rPr>
              <a:t>The Batman Part II</a:t>
            </a:r>
            <a:r>
              <a:rPr lang="en-US" sz="1400" dirty="0">
                <a:latin typeface="Aptos" panose="020B0004020202020204" pitchFamily="34" charset="0"/>
                <a:cs typeface="Times New Roman" panose="02020603050405020304" pitchFamily="18" charset="0"/>
              </a:rPr>
              <a:t> (2027 planned theatrical release)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Celebrates being brave, resiliency, and conquering common childhood fears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Includes the back matter extra “Batman’s Tips for Being Brave,” which describes specific actions children can take when they are feeling afraid</a:t>
            </a:r>
          </a:p>
        </p:txBody>
      </p:sp>
      <p:grpSp>
        <p:nvGrpSpPr>
          <p:cNvPr id="21" name="Group 20">
            <a:extLst>
              <a:ext uri="{FF2B5EF4-FFF2-40B4-BE49-F238E27FC236}">
                <a16:creationId xmlns:a16="http://schemas.microsoft.com/office/drawing/2014/main" id="{C254448C-E4CC-C051-84B5-95710A38F0EE}"/>
              </a:ext>
            </a:extLst>
          </p:cNvPr>
          <p:cNvGrpSpPr/>
          <p:nvPr/>
        </p:nvGrpSpPr>
        <p:grpSpPr>
          <a:xfrm>
            <a:off x="2923761" y="1489798"/>
            <a:ext cx="1365761" cy="1390686"/>
            <a:chOff x="2816340" y="86544"/>
            <a:chExt cx="1913499" cy="1913500"/>
          </a:xfrm>
        </p:grpSpPr>
        <p:pic>
          <p:nvPicPr>
            <p:cNvPr id="22" name="Picture 21" descr="A yellow circle with black background&#10;&#10;AI-generated content may be incorrect.">
              <a:extLst>
                <a:ext uri="{FF2B5EF4-FFF2-40B4-BE49-F238E27FC236}">
                  <a16:creationId xmlns:a16="http://schemas.microsoft.com/office/drawing/2014/main" id="{68372736-10D6-8667-79E0-004CDE3E15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23" name="TextBox 22">
              <a:extLst>
                <a:ext uri="{FF2B5EF4-FFF2-40B4-BE49-F238E27FC236}">
                  <a16:creationId xmlns:a16="http://schemas.microsoft.com/office/drawing/2014/main" id="{7F3698EA-189F-7C43-FE08-3509441D24C7}"/>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cxnSp>
        <p:nvCxnSpPr>
          <p:cNvPr id="24" name="Straight Connector 23">
            <a:extLst>
              <a:ext uri="{FF2B5EF4-FFF2-40B4-BE49-F238E27FC236}">
                <a16:creationId xmlns:a16="http://schemas.microsoft.com/office/drawing/2014/main" id="{7E86C519-60A6-D7E1-645A-565A0529E0EE}"/>
              </a:ext>
            </a:extLst>
          </p:cNvPr>
          <p:cNvCxnSpPr>
            <a:cxnSpLocks/>
          </p:cNvCxnSpPr>
          <p:nvPr/>
        </p:nvCxnSpPr>
        <p:spPr>
          <a:xfrm>
            <a:off x="4653128" y="69448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1505EA4-285D-0FD3-9819-81F0750FBC5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214609" y="4346703"/>
            <a:ext cx="4830649" cy="2092256"/>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B9394440-379B-87FD-4922-293CBADBED5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05176" y="609297"/>
            <a:ext cx="4284618" cy="3657600"/>
          </a:xfrm>
          <a:prstGeom prst="rect">
            <a:avLst/>
          </a:prstGeom>
          <a:ln w="3175">
            <a:solidFill>
              <a:schemeClr val="tx1">
                <a:alpha val="25000"/>
              </a:schemeClr>
            </a:solidFill>
          </a:ln>
        </p:spPr>
      </p:pic>
      <p:pic>
        <p:nvPicPr>
          <p:cNvPr id="3" name="Picture 2">
            <a:extLst>
              <a:ext uri="{FF2B5EF4-FFF2-40B4-BE49-F238E27FC236}">
                <a16:creationId xmlns:a16="http://schemas.microsoft.com/office/drawing/2014/main" id="{178B7D2F-B5BD-EDEA-5EF6-A11E278EBC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69783" y="154786"/>
            <a:ext cx="2151529" cy="457200"/>
          </a:xfrm>
          <a:prstGeom prst="rect">
            <a:avLst/>
          </a:prstGeom>
        </p:spPr>
      </p:pic>
      <p:sp>
        <p:nvSpPr>
          <p:cNvPr id="4" name="TextBox 3">
            <a:extLst>
              <a:ext uri="{FF2B5EF4-FFF2-40B4-BE49-F238E27FC236}">
                <a16:creationId xmlns:a16="http://schemas.microsoft.com/office/drawing/2014/main" id="{30AC828F-FCFB-DF0D-F5AD-6CE1B329FFBB}"/>
              </a:ext>
            </a:extLst>
          </p:cNvPr>
          <p:cNvSpPr txBox="1"/>
          <p:nvPr/>
        </p:nvSpPr>
        <p:spPr>
          <a:xfrm>
            <a:off x="384065" y="5906620"/>
            <a:ext cx="1762021" cy="261610"/>
          </a:xfrm>
          <a:prstGeom prst="rect">
            <a:avLst/>
          </a:prstGeom>
          <a:noFill/>
        </p:spPr>
        <p:txBody>
          <a:bodyPr wrap="none" rtlCol="0">
            <a:spAutoFit/>
          </a:bodyPr>
          <a:lstStyle/>
          <a:p>
            <a:r>
              <a:rPr lang="en-US" sz="1100" dirty="0">
                <a:solidFill>
                  <a:srgbClr val="C00000"/>
                </a:solidFill>
              </a:rPr>
              <a:t>Spring 26 Catalog page 14</a:t>
            </a:r>
          </a:p>
        </p:txBody>
      </p:sp>
    </p:spTree>
    <p:extLst>
      <p:ext uri="{BB962C8B-B14F-4D97-AF65-F5344CB8AC3E}">
        <p14:creationId xmlns:p14="http://schemas.microsoft.com/office/powerpoint/2010/main" val="3915019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F0B864-1AA9-E174-AEC6-B7BA5D63AE0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956C4F9-8F2C-3744-D99B-8B19E4626CA9}"/>
              </a:ext>
            </a:extLst>
          </p:cNvPr>
          <p:cNvSpPr txBox="1"/>
          <p:nvPr/>
        </p:nvSpPr>
        <p:spPr>
          <a:xfrm>
            <a:off x="0" y="0"/>
            <a:ext cx="12192000" cy="1888435"/>
          </a:xfrm>
          <a:prstGeom prst="rect">
            <a:avLst/>
          </a:prstGeom>
          <a:solidFill>
            <a:srgbClr val="002060"/>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D5C61B42-2A4C-DA75-1A9D-1033C6D86D6C}"/>
              </a:ext>
            </a:extLst>
          </p:cNvPr>
          <p:cNvPicPr>
            <a:picLocks noChangeAspect="1"/>
          </p:cNvPicPr>
          <p:nvPr/>
        </p:nvPicPr>
        <p:blipFill>
          <a:blip r:embed="rId2"/>
          <a:stretch>
            <a:fillRect/>
          </a:stretch>
        </p:blipFill>
        <p:spPr>
          <a:xfrm>
            <a:off x="3867983" y="429630"/>
            <a:ext cx="4456033" cy="1232894"/>
          </a:xfrm>
          <a:prstGeom prst="rect">
            <a:avLst/>
          </a:prstGeom>
        </p:spPr>
      </p:pic>
      <p:sp>
        <p:nvSpPr>
          <p:cNvPr id="5" name="TextBox 4">
            <a:extLst>
              <a:ext uri="{FF2B5EF4-FFF2-40B4-BE49-F238E27FC236}">
                <a16:creationId xmlns:a16="http://schemas.microsoft.com/office/drawing/2014/main" id="{027BA1B6-F925-F65C-60FE-6060139B3563}"/>
              </a:ext>
            </a:extLst>
          </p:cNvPr>
          <p:cNvSpPr txBox="1"/>
          <p:nvPr/>
        </p:nvSpPr>
        <p:spPr>
          <a:xfrm>
            <a:off x="1891747" y="2242152"/>
            <a:ext cx="8408504" cy="3447098"/>
          </a:xfrm>
          <a:prstGeom prst="rect">
            <a:avLst/>
          </a:prstGeom>
          <a:noFill/>
        </p:spPr>
        <p:txBody>
          <a:bodyPr wrap="square" rtlCol="0">
            <a:spAutoFit/>
          </a:bodyPr>
          <a:lstStyle/>
          <a:p>
            <a:pPr algn="ctr"/>
            <a:r>
              <a:rPr lang="en-US" sz="3200" b="1" dirty="0">
                <a:solidFill>
                  <a:srgbClr val="FFD579"/>
                </a:solidFill>
              </a:rPr>
              <a:t>Essential Nonfiction at an Exceptional Value</a:t>
            </a:r>
          </a:p>
          <a:p>
            <a:pPr algn="ctr"/>
            <a:endParaRPr lang="en-US" dirty="0"/>
          </a:p>
          <a:p>
            <a:pPr algn="ctr"/>
            <a:r>
              <a:rPr lang="en-US" sz="2000" dirty="0"/>
              <a:t>Providing a budget-friendly way for educators to refresh their collections</a:t>
            </a:r>
            <a:br>
              <a:rPr lang="en-US" sz="2000" dirty="0"/>
            </a:br>
            <a:r>
              <a:rPr lang="en-US" sz="2000" dirty="0"/>
              <a:t>with straightforward, reliable nonfiction that supports science and</a:t>
            </a:r>
            <a:br>
              <a:rPr lang="en-US" sz="2000" dirty="0"/>
            </a:br>
            <a:r>
              <a:rPr lang="en-US" sz="2000" dirty="0"/>
              <a:t>social studies standards.</a:t>
            </a:r>
          </a:p>
          <a:p>
            <a:endParaRPr lang="en-US" dirty="0">
              <a:solidFill>
                <a:srgbClr val="002060"/>
              </a:solidFill>
            </a:endParaRPr>
          </a:p>
          <a:p>
            <a:r>
              <a:rPr lang="en-US" dirty="0">
                <a:solidFill>
                  <a:srgbClr val="7030A0"/>
                </a:solidFill>
              </a:rPr>
              <a:t>Spring 2026 – </a:t>
            </a:r>
            <a:r>
              <a:rPr lang="en-US" dirty="0"/>
              <a:t>37 titles</a:t>
            </a:r>
          </a:p>
          <a:p>
            <a:r>
              <a:rPr lang="en-US" dirty="0">
                <a:solidFill>
                  <a:srgbClr val="7030A0"/>
                </a:solidFill>
              </a:rPr>
              <a:t>Fall 2026 – </a:t>
            </a:r>
            <a:r>
              <a:rPr lang="en-US" dirty="0"/>
              <a:t>36 titles</a:t>
            </a:r>
          </a:p>
          <a:p>
            <a:endParaRPr lang="en-US" dirty="0"/>
          </a:p>
          <a:p>
            <a:r>
              <a:rPr lang="en-US" dirty="0">
                <a:solidFill>
                  <a:srgbClr val="7030A0"/>
                </a:solidFill>
              </a:rPr>
              <a:t>Specifications: </a:t>
            </a:r>
            <a:r>
              <a:rPr lang="en-US" dirty="0"/>
              <a:t>7 x 9, 24 pages</a:t>
            </a:r>
          </a:p>
          <a:p>
            <a:r>
              <a:rPr lang="en-US" dirty="0">
                <a:solidFill>
                  <a:srgbClr val="7030A0"/>
                </a:solidFill>
              </a:rPr>
              <a:t>Formats: </a:t>
            </a:r>
            <a:r>
              <a:rPr lang="en-US" dirty="0"/>
              <a:t>HC, CI, eBooks</a:t>
            </a:r>
          </a:p>
        </p:txBody>
      </p:sp>
    </p:spTree>
    <p:extLst>
      <p:ext uri="{BB962C8B-B14F-4D97-AF65-F5344CB8AC3E}">
        <p14:creationId xmlns:p14="http://schemas.microsoft.com/office/powerpoint/2010/main" val="23193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EE733-6B41-B82D-0C68-ABB5B118DF3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D5332EE2-0EED-DB59-40F7-9BEAD15DEFCD}"/>
              </a:ext>
            </a:extLst>
          </p:cNvPr>
          <p:cNvSpPr>
            <a:spLocks noGrp="1"/>
          </p:cNvSpPr>
          <p:nvPr>
            <p:ph type="body" sz="quarter" idx="10"/>
          </p:nvPr>
        </p:nvSpPr>
        <p:spPr>
          <a:xfrm>
            <a:off x="1320186" y="2654300"/>
            <a:ext cx="10265677" cy="1549400"/>
          </a:xfrm>
        </p:spPr>
        <p:txBody>
          <a:bodyPr>
            <a:normAutofit/>
          </a:bodyPr>
          <a:lstStyle/>
          <a:p>
            <a:r>
              <a:rPr lang="en-US" sz="5400" spc="0" dirty="0">
                <a:cs typeface="Times New Roman" panose="02020603050405020304" pitchFamily="18" charset="0"/>
              </a:rPr>
              <a:t>Cute vs Gross</a:t>
            </a:r>
          </a:p>
        </p:txBody>
      </p:sp>
    </p:spTree>
    <p:extLst>
      <p:ext uri="{BB962C8B-B14F-4D97-AF65-F5344CB8AC3E}">
        <p14:creationId xmlns:p14="http://schemas.microsoft.com/office/powerpoint/2010/main" val="800952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6D9AB-B478-EC70-9516-C7394BDB2FC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498C076-4188-74EB-225E-1EF5271A04CF}"/>
              </a:ext>
            </a:extLst>
          </p:cNvPr>
          <p:cNvSpPr txBox="1"/>
          <p:nvPr/>
        </p:nvSpPr>
        <p:spPr>
          <a:xfrm>
            <a:off x="279816" y="253148"/>
            <a:ext cx="3875624" cy="5570756"/>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Icky, Sticky Journeys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K – 3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K – 2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8’’ x 10’’</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$ 20.49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$9.99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Gross factor makes these narrative nonfiction books highly compelling for curious kids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Hilarious illustrations and first-person narration are simultaneously entertaining AND informative, providing great opportunities for stealth learning!</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Kids will be excited to share the behind-the-scenes facts they learn about everyday icky, sticky processes that happen around them—and even inside their own bodies</a:t>
            </a:r>
          </a:p>
        </p:txBody>
      </p:sp>
      <p:grpSp>
        <p:nvGrpSpPr>
          <p:cNvPr id="7" name="Group 6">
            <a:extLst>
              <a:ext uri="{FF2B5EF4-FFF2-40B4-BE49-F238E27FC236}">
                <a16:creationId xmlns:a16="http://schemas.microsoft.com/office/drawing/2014/main" id="{B9443738-76D4-8143-7D47-570641509463}"/>
              </a:ext>
            </a:extLst>
          </p:cNvPr>
          <p:cNvGrpSpPr/>
          <p:nvPr/>
        </p:nvGrpSpPr>
        <p:grpSpPr>
          <a:xfrm>
            <a:off x="2933921" y="1321207"/>
            <a:ext cx="1365761" cy="1390686"/>
            <a:chOff x="2816340" y="86544"/>
            <a:chExt cx="1913499" cy="1913500"/>
          </a:xfrm>
        </p:grpSpPr>
        <p:pic>
          <p:nvPicPr>
            <p:cNvPr id="8" name="Picture 7" descr="A yellow circle with black background&#10;&#10;AI-generated content may be incorrect.">
              <a:extLst>
                <a:ext uri="{FF2B5EF4-FFF2-40B4-BE49-F238E27FC236}">
                  <a16:creationId xmlns:a16="http://schemas.microsoft.com/office/drawing/2014/main" id="{C3C92785-10C6-41C3-F950-E7F096F426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9" name="TextBox 8">
              <a:extLst>
                <a:ext uri="{FF2B5EF4-FFF2-40B4-BE49-F238E27FC236}">
                  <a16:creationId xmlns:a16="http://schemas.microsoft.com/office/drawing/2014/main" id="{EA49B0F9-C53C-4C7D-0A0B-C9694BAC26BD}"/>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cxnSp>
        <p:nvCxnSpPr>
          <p:cNvPr id="21" name="Straight Connector 20">
            <a:extLst>
              <a:ext uri="{FF2B5EF4-FFF2-40B4-BE49-F238E27FC236}">
                <a16:creationId xmlns:a16="http://schemas.microsoft.com/office/drawing/2014/main" id="{883A3536-D1EC-2A66-9BFB-207554F76686}"/>
              </a:ext>
            </a:extLst>
          </p:cNvPr>
          <p:cNvCxnSpPr>
            <a:cxnSpLocks/>
          </p:cNvCxnSpPr>
          <p:nvPr/>
        </p:nvCxnSpPr>
        <p:spPr>
          <a:xfrm>
            <a:off x="4653128" y="707994"/>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524B150-5933-9FC9-ECA2-831079D27B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53787" y="3524088"/>
            <a:ext cx="1908237" cy="2423160"/>
          </a:xfrm>
          <a:prstGeom prst="rect">
            <a:avLst/>
          </a:prstGeom>
          <a:ln w="3175">
            <a:solidFill>
              <a:schemeClr val="tx1">
                <a:alpha val="25000"/>
              </a:schemeClr>
            </a:solidFill>
          </a:ln>
        </p:spPr>
      </p:pic>
      <p:pic>
        <p:nvPicPr>
          <p:cNvPr id="5" name="Picture 4">
            <a:extLst>
              <a:ext uri="{FF2B5EF4-FFF2-40B4-BE49-F238E27FC236}">
                <a16:creationId xmlns:a16="http://schemas.microsoft.com/office/drawing/2014/main" id="{1501E42E-97D8-DC02-A735-A6F6E325031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65892" y="962915"/>
            <a:ext cx="1908239" cy="2423160"/>
          </a:xfrm>
          <a:prstGeom prst="rect">
            <a:avLst/>
          </a:prstGeom>
          <a:ln w="3175">
            <a:solidFill>
              <a:schemeClr val="tx1">
                <a:alpha val="25000"/>
              </a:schemeClr>
            </a:solidFill>
          </a:ln>
        </p:spPr>
      </p:pic>
      <p:pic>
        <p:nvPicPr>
          <p:cNvPr id="6" name="Picture 5">
            <a:extLst>
              <a:ext uri="{FF2B5EF4-FFF2-40B4-BE49-F238E27FC236}">
                <a16:creationId xmlns:a16="http://schemas.microsoft.com/office/drawing/2014/main" id="{F1469E7E-C55C-F757-C09B-89ECC166931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877100" y="3524088"/>
            <a:ext cx="1908239" cy="2423160"/>
          </a:xfrm>
          <a:prstGeom prst="rect">
            <a:avLst/>
          </a:prstGeom>
          <a:ln w="3175">
            <a:solidFill>
              <a:schemeClr val="tx1">
                <a:alpha val="25000"/>
              </a:schemeClr>
            </a:solidFill>
          </a:ln>
        </p:spPr>
      </p:pic>
      <p:pic>
        <p:nvPicPr>
          <p:cNvPr id="10" name="Picture 9">
            <a:extLst>
              <a:ext uri="{FF2B5EF4-FFF2-40B4-BE49-F238E27FC236}">
                <a16:creationId xmlns:a16="http://schemas.microsoft.com/office/drawing/2014/main" id="{B64E961E-499A-0668-B68F-92A763AC41E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891394" y="962915"/>
            <a:ext cx="1908237" cy="242316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82870963-7049-F91A-E91D-666129B8B3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62024" y="150380"/>
            <a:ext cx="2102068" cy="457200"/>
          </a:xfrm>
          <a:prstGeom prst="rect">
            <a:avLst/>
          </a:prstGeom>
        </p:spPr>
      </p:pic>
      <p:sp>
        <p:nvSpPr>
          <p:cNvPr id="14" name="TextBox 13">
            <a:extLst>
              <a:ext uri="{FF2B5EF4-FFF2-40B4-BE49-F238E27FC236}">
                <a16:creationId xmlns:a16="http://schemas.microsoft.com/office/drawing/2014/main" id="{8ACCD51D-8BDB-A3C9-6677-19594DD0E015}"/>
              </a:ext>
            </a:extLst>
          </p:cNvPr>
          <p:cNvSpPr txBox="1"/>
          <p:nvPr/>
        </p:nvSpPr>
        <p:spPr>
          <a:xfrm>
            <a:off x="4845787" y="6047159"/>
            <a:ext cx="1762021" cy="261610"/>
          </a:xfrm>
          <a:prstGeom prst="rect">
            <a:avLst/>
          </a:prstGeom>
          <a:noFill/>
        </p:spPr>
        <p:txBody>
          <a:bodyPr wrap="none" rtlCol="0">
            <a:spAutoFit/>
          </a:bodyPr>
          <a:lstStyle/>
          <a:p>
            <a:r>
              <a:rPr lang="en-US" sz="1100" dirty="0">
                <a:solidFill>
                  <a:srgbClr val="C00000"/>
                </a:solidFill>
              </a:rPr>
              <a:t>Spring 26 Catalog page 22</a:t>
            </a:r>
          </a:p>
        </p:txBody>
      </p:sp>
      <p:pic>
        <p:nvPicPr>
          <p:cNvPr id="16" name="Picture 15" descr="A book with cartoon characters&#10;&#10;AI-generated content may be incorrect.">
            <a:extLst>
              <a:ext uri="{FF2B5EF4-FFF2-40B4-BE49-F238E27FC236}">
                <a16:creationId xmlns:a16="http://schemas.microsoft.com/office/drawing/2014/main" id="{691AE952-2069-02E3-A53B-2C31C65B4B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54684" y="665349"/>
            <a:ext cx="2857500" cy="1828800"/>
          </a:xfrm>
          <a:prstGeom prst="rect">
            <a:avLst/>
          </a:prstGeom>
          <a:ln w="3175">
            <a:solidFill>
              <a:schemeClr val="bg1">
                <a:lumMod val="85000"/>
              </a:schemeClr>
            </a:solidFill>
          </a:ln>
        </p:spPr>
      </p:pic>
      <p:pic>
        <p:nvPicPr>
          <p:cNvPr id="18" name="Picture 17" descr="A book about a banana in the mouth&#10;&#10;AI-generated content may be incorrect.">
            <a:extLst>
              <a:ext uri="{FF2B5EF4-FFF2-40B4-BE49-F238E27FC236}">
                <a16:creationId xmlns:a16="http://schemas.microsoft.com/office/drawing/2014/main" id="{845969F6-48B4-AF80-E721-A7309DE397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54684" y="4601572"/>
            <a:ext cx="2857500" cy="1828800"/>
          </a:xfrm>
          <a:prstGeom prst="rect">
            <a:avLst/>
          </a:prstGeom>
          <a:ln w="3175">
            <a:solidFill>
              <a:schemeClr val="bg1">
                <a:lumMod val="85000"/>
              </a:schemeClr>
            </a:solidFill>
          </a:ln>
        </p:spPr>
      </p:pic>
      <p:pic>
        <p:nvPicPr>
          <p:cNvPr id="20" name="Picture 19" descr="A cartoon of a car in a tunnel&#10;&#10;AI-generated content may be incorrect.">
            <a:extLst>
              <a:ext uri="{FF2B5EF4-FFF2-40B4-BE49-F238E27FC236}">
                <a16:creationId xmlns:a16="http://schemas.microsoft.com/office/drawing/2014/main" id="{058BB9D7-B4C2-84BB-B4B7-0A5E1C03F1D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54684" y="2609688"/>
            <a:ext cx="2857500" cy="1828800"/>
          </a:xfrm>
          <a:prstGeom prst="rect">
            <a:avLst/>
          </a:prstGeom>
          <a:ln w="3175">
            <a:solidFill>
              <a:schemeClr val="bg1">
                <a:lumMod val="85000"/>
              </a:schemeClr>
            </a:solidFill>
          </a:ln>
        </p:spPr>
      </p:pic>
    </p:spTree>
    <p:extLst>
      <p:ext uri="{BB962C8B-B14F-4D97-AF65-F5344CB8AC3E}">
        <p14:creationId xmlns:p14="http://schemas.microsoft.com/office/powerpoint/2010/main" val="1808492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01805-AFD2-CBF1-77B8-B93D8A1525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CF52E3-5A40-BBB8-3A89-8FA5B485BC6A}"/>
              </a:ext>
            </a:extLst>
          </p:cNvPr>
          <p:cNvSpPr txBox="1"/>
          <p:nvPr/>
        </p:nvSpPr>
        <p:spPr>
          <a:xfrm>
            <a:off x="279816" y="255228"/>
            <a:ext cx="3615515" cy="4493538"/>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Whose Is That?</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K – 3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K – 3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8’’ x 10’’</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$23.49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$9.99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Interactive, turn-the-page approach will draw in readers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Playful, kid-centric humor will bring on the giggles during shared reading</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Packed with animal facts to inspire all young nature lovers</a:t>
            </a:r>
          </a:p>
        </p:txBody>
      </p:sp>
      <p:cxnSp>
        <p:nvCxnSpPr>
          <p:cNvPr id="10" name="Straight Connector 9">
            <a:extLst>
              <a:ext uri="{FF2B5EF4-FFF2-40B4-BE49-F238E27FC236}">
                <a16:creationId xmlns:a16="http://schemas.microsoft.com/office/drawing/2014/main" id="{86899468-5013-54E4-A26C-1F1BA6FC31D0}"/>
              </a:ext>
            </a:extLst>
          </p:cNvPr>
          <p:cNvCxnSpPr>
            <a:cxnSpLocks/>
          </p:cNvCxnSpPr>
          <p:nvPr/>
        </p:nvCxnSpPr>
        <p:spPr>
          <a:xfrm>
            <a:off x="4416460" y="661850"/>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F17571B-6DDA-C148-84BF-D94C83FFDE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533239" y="874535"/>
            <a:ext cx="1800225" cy="2286000"/>
          </a:xfrm>
          <a:prstGeom prst="rect">
            <a:avLst/>
          </a:prstGeom>
          <a:ln w="3175">
            <a:solidFill>
              <a:schemeClr val="tx1">
                <a:alpha val="25000"/>
              </a:schemeClr>
            </a:solidFill>
          </a:ln>
        </p:spPr>
      </p:pic>
      <p:grpSp>
        <p:nvGrpSpPr>
          <p:cNvPr id="6" name="Group 5">
            <a:extLst>
              <a:ext uri="{FF2B5EF4-FFF2-40B4-BE49-F238E27FC236}">
                <a16:creationId xmlns:a16="http://schemas.microsoft.com/office/drawing/2014/main" id="{53D44562-114D-585C-7246-3B277A26D2A1}"/>
              </a:ext>
            </a:extLst>
          </p:cNvPr>
          <p:cNvGrpSpPr/>
          <p:nvPr/>
        </p:nvGrpSpPr>
        <p:grpSpPr>
          <a:xfrm>
            <a:off x="2725968" y="1111310"/>
            <a:ext cx="1415720" cy="1395221"/>
            <a:chOff x="2816340" y="86544"/>
            <a:chExt cx="1913499" cy="1913500"/>
          </a:xfrm>
        </p:grpSpPr>
        <p:pic>
          <p:nvPicPr>
            <p:cNvPr id="11" name="Picture 10" descr="A yellow circle with black background&#10;&#10;AI-generated content may be incorrect.">
              <a:extLst>
                <a:ext uri="{FF2B5EF4-FFF2-40B4-BE49-F238E27FC236}">
                  <a16:creationId xmlns:a16="http://schemas.microsoft.com/office/drawing/2014/main" id="{DC30E240-377B-6287-AB42-DA6DB0B88B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12" name="TextBox 11">
              <a:extLst>
                <a:ext uri="{FF2B5EF4-FFF2-40B4-BE49-F238E27FC236}">
                  <a16:creationId xmlns:a16="http://schemas.microsoft.com/office/drawing/2014/main" id="{EF6F15FD-F96D-8B88-BF89-48A288B2D76A}"/>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15" name="Picture 14">
            <a:extLst>
              <a:ext uri="{FF2B5EF4-FFF2-40B4-BE49-F238E27FC236}">
                <a16:creationId xmlns:a16="http://schemas.microsoft.com/office/drawing/2014/main" id="{75BBEED9-6CB1-44DB-3293-CD4C11D593E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40964" y="874535"/>
            <a:ext cx="1800224" cy="2286000"/>
          </a:xfrm>
          <a:prstGeom prst="rect">
            <a:avLst/>
          </a:prstGeom>
          <a:ln w="3175">
            <a:solidFill>
              <a:schemeClr val="tx1">
                <a:alpha val="25000"/>
              </a:schemeClr>
            </a:solidFill>
          </a:ln>
        </p:spPr>
      </p:pic>
      <p:pic>
        <p:nvPicPr>
          <p:cNvPr id="18" name="Picture 17">
            <a:extLst>
              <a:ext uri="{FF2B5EF4-FFF2-40B4-BE49-F238E27FC236}">
                <a16:creationId xmlns:a16="http://schemas.microsoft.com/office/drawing/2014/main" id="{6ADC314A-E6FB-5F5C-66AD-C28D562D5C8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348688" y="874535"/>
            <a:ext cx="1800224" cy="2286000"/>
          </a:xfrm>
          <a:prstGeom prst="rect">
            <a:avLst/>
          </a:prstGeom>
          <a:ln w="3175">
            <a:solidFill>
              <a:schemeClr val="tx1">
                <a:alpha val="25000"/>
              </a:schemeClr>
            </a:solidFill>
          </a:ln>
        </p:spPr>
      </p:pic>
      <p:pic>
        <p:nvPicPr>
          <p:cNvPr id="21" name="Picture 20">
            <a:extLst>
              <a:ext uri="{FF2B5EF4-FFF2-40B4-BE49-F238E27FC236}">
                <a16:creationId xmlns:a16="http://schemas.microsoft.com/office/drawing/2014/main" id="{339E8734-3653-28CF-DF81-A3AE3B636C5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255779" y="874535"/>
            <a:ext cx="1800226" cy="2286000"/>
          </a:xfrm>
          <a:prstGeom prst="rect">
            <a:avLst/>
          </a:prstGeom>
          <a:ln w="3175">
            <a:solidFill>
              <a:schemeClr val="tx1">
                <a:alpha val="25000"/>
              </a:schemeClr>
            </a:solidFill>
          </a:ln>
        </p:spPr>
      </p:pic>
      <p:pic>
        <p:nvPicPr>
          <p:cNvPr id="22" name="Picture 21">
            <a:extLst>
              <a:ext uri="{FF2B5EF4-FFF2-40B4-BE49-F238E27FC236}">
                <a16:creationId xmlns:a16="http://schemas.microsoft.com/office/drawing/2014/main" id="{EB501715-877E-B422-991D-F2A16B6823B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610953" y="3459129"/>
            <a:ext cx="3571874" cy="2286000"/>
          </a:xfrm>
          <a:prstGeom prst="rect">
            <a:avLst/>
          </a:prstGeom>
          <a:ln w="3175">
            <a:solidFill>
              <a:schemeClr val="tx1">
                <a:alpha val="25000"/>
              </a:schemeClr>
            </a:solidFill>
          </a:ln>
        </p:spPr>
      </p:pic>
      <p:pic>
        <p:nvPicPr>
          <p:cNvPr id="23" name="Picture 22">
            <a:extLst>
              <a:ext uri="{FF2B5EF4-FFF2-40B4-BE49-F238E27FC236}">
                <a16:creationId xmlns:a16="http://schemas.microsoft.com/office/drawing/2014/main" id="{5F3DBC30-89E8-A718-C727-818B00C630C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362975" y="3459129"/>
            <a:ext cx="3571874" cy="2286000"/>
          </a:xfrm>
          <a:prstGeom prst="rect">
            <a:avLst/>
          </a:prstGeom>
          <a:ln w="3175">
            <a:solidFill>
              <a:schemeClr val="tx1">
                <a:alpha val="25000"/>
              </a:schemeClr>
            </a:solidFill>
          </a:ln>
        </p:spPr>
      </p:pic>
      <p:pic>
        <p:nvPicPr>
          <p:cNvPr id="4" name="Picture 3" descr="A pink and green logo&#10;&#10;AI-generated content may be incorrect.">
            <a:extLst>
              <a:ext uri="{FF2B5EF4-FFF2-40B4-BE49-F238E27FC236}">
                <a16:creationId xmlns:a16="http://schemas.microsoft.com/office/drawing/2014/main" id="{54ECBDEB-2482-A8DB-F853-BA98A85D7D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71932" y="258743"/>
            <a:ext cx="700391" cy="457200"/>
          </a:xfrm>
          <a:prstGeom prst="rect">
            <a:avLst/>
          </a:prstGeom>
        </p:spPr>
      </p:pic>
      <p:sp>
        <p:nvSpPr>
          <p:cNvPr id="3" name="TextBox 2">
            <a:extLst>
              <a:ext uri="{FF2B5EF4-FFF2-40B4-BE49-F238E27FC236}">
                <a16:creationId xmlns:a16="http://schemas.microsoft.com/office/drawing/2014/main" id="{C7317B05-AA9F-6F14-BC68-E0552F67BBC3}"/>
              </a:ext>
            </a:extLst>
          </p:cNvPr>
          <p:cNvSpPr txBox="1"/>
          <p:nvPr/>
        </p:nvSpPr>
        <p:spPr>
          <a:xfrm>
            <a:off x="4533239" y="5912918"/>
            <a:ext cx="1762021" cy="261610"/>
          </a:xfrm>
          <a:prstGeom prst="rect">
            <a:avLst/>
          </a:prstGeom>
          <a:noFill/>
        </p:spPr>
        <p:txBody>
          <a:bodyPr wrap="none" rtlCol="0">
            <a:spAutoFit/>
          </a:bodyPr>
          <a:lstStyle/>
          <a:p>
            <a:r>
              <a:rPr lang="en-US" sz="1100" dirty="0">
                <a:solidFill>
                  <a:srgbClr val="C00000"/>
                </a:solidFill>
              </a:rPr>
              <a:t>Spring 26 Catalog page 34</a:t>
            </a:r>
          </a:p>
        </p:txBody>
      </p:sp>
    </p:spTree>
    <p:extLst>
      <p:ext uri="{BB962C8B-B14F-4D97-AF65-F5344CB8AC3E}">
        <p14:creationId xmlns:p14="http://schemas.microsoft.com/office/powerpoint/2010/main" val="3916673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01805-AFD2-CBF1-77B8-B93D8A1525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CF52E3-5A40-BBB8-3A89-8FA5B485BC6A}"/>
              </a:ext>
            </a:extLst>
          </p:cNvPr>
          <p:cNvSpPr txBox="1"/>
          <p:nvPr/>
        </p:nvSpPr>
        <p:spPr>
          <a:xfrm>
            <a:off x="279816" y="255228"/>
            <a:ext cx="3964959" cy="4909036"/>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Discovery Kids: Cutest of All Time</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K – 3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1 – 2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8’’ x 10’’</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24</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$22.49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$9.99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“Cute Factor” scores encourage readers to engage in simple math</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Books promote debate and discussion between readers—do they agree with each book’s Cutest of All Time (C.O.A.T.)?</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Produced in collaboration with Discovery Kids</a:t>
            </a:r>
          </a:p>
        </p:txBody>
      </p:sp>
      <p:cxnSp>
        <p:nvCxnSpPr>
          <p:cNvPr id="10" name="Straight Connector 9">
            <a:extLst>
              <a:ext uri="{FF2B5EF4-FFF2-40B4-BE49-F238E27FC236}">
                <a16:creationId xmlns:a16="http://schemas.microsoft.com/office/drawing/2014/main" id="{86899468-5013-54E4-A26C-1F1BA6FC31D0}"/>
              </a:ext>
            </a:extLst>
          </p:cNvPr>
          <p:cNvCxnSpPr>
            <a:cxnSpLocks/>
          </p:cNvCxnSpPr>
          <p:nvPr/>
        </p:nvCxnSpPr>
        <p:spPr>
          <a:xfrm>
            <a:off x="4653128" y="707994"/>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53D44562-114D-585C-7246-3B277A26D2A1}"/>
              </a:ext>
            </a:extLst>
          </p:cNvPr>
          <p:cNvGrpSpPr/>
          <p:nvPr/>
        </p:nvGrpSpPr>
        <p:grpSpPr>
          <a:xfrm>
            <a:off x="2805466" y="1316518"/>
            <a:ext cx="1439309" cy="1367460"/>
            <a:chOff x="2816340" y="86544"/>
            <a:chExt cx="1913499" cy="1913500"/>
          </a:xfrm>
        </p:grpSpPr>
        <p:pic>
          <p:nvPicPr>
            <p:cNvPr id="11" name="Picture 10" descr="A yellow circle with black background&#10;&#10;AI-generated content may be incorrect.">
              <a:extLst>
                <a:ext uri="{FF2B5EF4-FFF2-40B4-BE49-F238E27FC236}">
                  <a16:creationId xmlns:a16="http://schemas.microsoft.com/office/drawing/2014/main" id="{DC30E240-377B-6287-AB42-DA6DB0B88B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12" name="TextBox 11">
              <a:extLst>
                <a:ext uri="{FF2B5EF4-FFF2-40B4-BE49-F238E27FC236}">
                  <a16:creationId xmlns:a16="http://schemas.microsoft.com/office/drawing/2014/main" id="{EF6F15FD-F96D-8B88-BF89-48A288B2D76A}"/>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3" name="Picture 2">
            <a:extLst>
              <a:ext uri="{FF2B5EF4-FFF2-40B4-BE49-F238E27FC236}">
                <a16:creationId xmlns:a16="http://schemas.microsoft.com/office/drawing/2014/main" id="{FFEFD353-2311-D63C-853C-67CAAE796B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3024" y="742223"/>
            <a:ext cx="2250281" cy="2286000"/>
          </a:xfrm>
          <a:prstGeom prst="rect">
            <a:avLst/>
          </a:prstGeom>
          <a:ln w="3175">
            <a:solidFill>
              <a:schemeClr val="tx1">
                <a:alpha val="25000"/>
              </a:schemeClr>
            </a:solidFill>
          </a:ln>
        </p:spPr>
      </p:pic>
      <p:pic>
        <p:nvPicPr>
          <p:cNvPr id="4" name="Picture 3">
            <a:extLst>
              <a:ext uri="{FF2B5EF4-FFF2-40B4-BE49-F238E27FC236}">
                <a16:creationId xmlns:a16="http://schemas.microsoft.com/office/drawing/2014/main" id="{B3C97E5F-0240-2D46-B5BD-1DD6AA2BC48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35345" y="742223"/>
            <a:ext cx="2250281" cy="2286000"/>
          </a:xfrm>
          <a:prstGeom prst="rect">
            <a:avLst/>
          </a:prstGeom>
          <a:ln w="3175">
            <a:solidFill>
              <a:schemeClr val="tx1">
                <a:alpha val="25000"/>
              </a:schemeClr>
            </a:solidFill>
          </a:ln>
        </p:spPr>
      </p:pic>
      <p:pic>
        <p:nvPicPr>
          <p:cNvPr id="5" name="Picture 4">
            <a:extLst>
              <a:ext uri="{FF2B5EF4-FFF2-40B4-BE49-F238E27FC236}">
                <a16:creationId xmlns:a16="http://schemas.microsoft.com/office/drawing/2014/main" id="{F0DAE521-7328-CB5F-D842-50767C0ED15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739275" y="742223"/>
            <a:ext cx="2250281" cy="2286000"/>
          </a:xfrm>
          <a:prstGeom prst="rect">
            <a:avLst/>
          </a:prstGeom>
          <a:ln w="3175">
            <a:solidFill>
              <a:schemeClr val="tx1">
                <a:alpha val="25000"/>
              </a:schemeClr>
            </a:solidFill>
          </a:ln>
        </p:spPr>
      </p:pic>
      <p:pic>
        <p:nvPicPr>
          <p:cNvPr id="7" name="Picture 6">
            <a:extLst>
              <a:ext uri="{FF2B5EF4-FFF2-40B4-BE49-F238E27FC236}">
                <a16:creationId xmlns:a16="http://schemas.microsoft.com/office/drawing/2014/main" id="{26C63C37-D162-6B19-1FCA-6600AD59593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933024" y="3363597"/>
            <a:ext cx="2250281" cy="2286000"/>
          </a:xfrm>
          <a:prstGeom prst="rect">
            <a:avLst/>
          </a:prstGeom>
          <a:ln w="3175">
            <a:solidFill>
              <a:schemeClr val="tx1">
                <a:alpha val="25000"/>
              </a:schemeClr>
            </a:solidFill>
          </a:ln>
        </p:spPr>
      </p:pic>
      <p:pic>
        <p:nvPicPr>
          <p:cNvPr id="8" name="Picture 7" descr="A picture containing logo&#10;&#10;Description automatically generated">
            <a:extLst>
              <a:ext uri="{FF2B5EF4-FFF2-40B4-BE49-F238E27FC236}">
                <a16:creationId xmlns:a16="http://schemas.microsoft.com/office/drawing/2014/main" id="{04774233-8DAC-DE64-21A3-A94753490A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51817" y="182711"/>
            <a:ext cx="699655" cy="457200"/>
          </a:xfrm>
          <a:prstGeom prst="rect">
            <a:avLst/>
          </a:prstGeom>
        </p:spPr>
      </p:pic>
      <p:sp>
        <p:nvSpPr>
          <p:cNvPr id="9" name="TextBox 8">
            <a:extLst>
              <a:ext uri="{FF2B5EF4-FFF2-40B4-BE49-F238E27FC236}">
                <a16:creationId xmlns:a16="http://schemas.microsoft.com/office/drawing/2014/main" id="{EA8779A7-DEA1-83C3-81CC-C046FC6717C5}"/>
              </a:ext>
            </a:extLst>
          </p:cNvPr>
          <p:cNvSpPr txBox="1"/>
          <p:nvPr/>
        </p:nvSpPr>
        <p:spPr>
          <a:xfrm>
            <a:off x="4933024" y="5984972"/>
            <a:ext cx="1762021" cy="261610"/>
          </a:xfrm>
          <a:prstGeom prst="rect">
            <a:avLst/>
          </a:prstGeom>
          <a:noFill/>
        </p:spPr>
        <p:txBody>
          <a:bodyPr wrap="none" rtlCol="0">
            <a:spAutoFit/>
          </a:bodyPr>
          <a:lstStyle/>
          <a:p>
            <a:r>
              <a:rPr lang="en-US" sz="1100" dirty="0">
                <a:solidFill>
                  <a:srgbClr val="C00000"/>
                </a:solidFill>
              </a:rPr>
              <a:t>Spring 26 Catalog page 34</a:t>
            </a:r>
          </a:p>
        </p:txBody>
      </p:sp>
      <p:pic>
        <p:nvPicPr>
          <p:cNvPr id="13" name="Picture Placeholder 23">
            <a:extLst>
              <a:ext uri="{FF2B5EF4-FFF2-40B4-BE49-F238E27FC236}">
                <a16:creationId xmlns:a16="http://schemas.microsoft.com/office/drawing/2014/main" id="{615B87AF-1354-2646-AD49-D4078A354B2F}"/>
              </a:ext>
            </a:extLst>
          </p:cNvPr>
          <p:cNvPicPr preferRelativeResize="0">
            <a:picLocks noChangeAspect="1"/>
          </p:cNvPicPr>
          <p:nvPr/>
        </p:nvPicPr>
        <p:blipFill>
          <a:blip r:embed="rId8" cstate="screen">
            <a:extLst>
              <a:ext uri="{28A0092B-C50C-407E-A947-70E740481C1C}">
                <a14:useLocalDpi xmlns:a14="http://schemas.microsoft.com/office/drawing/2010/main"/>
              </a:ext>
            </a:extLst>
          </a:blip>
          <a:srcRect/>
          <a:stretch/>
        </p:blipFill>
        <p:spPr>
          <a:xfrm>
            <a:off x="7335345" y="3363597"/>
            <a:ext cx="4464844" cy="2286000"/>
          </a:xfrm>
          <a:prstGeom prst="rect">
            <a:avLst/>
          </a:prstGeom>
          <a:ln w="3175">
            <a:solidFill>
              <a:schemeClr val="tx1">
                <a:alpha val="25000"/>
              </a:schemeClr>
            </a:solidFill>
          </a:ln>
        </p:spPr>
      </p:pic>
    </p:spTree>
    <p:extLst>
      <p:ext uri="{BB962C8B-B14F-4D97-AF65-F5344CB8AC3E}">
        <p14:creationId xmlns:p14="http://schemas.microsoft.com/office/powerpoint/2010/main" val="2644297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F14B7-9ADC-429E-76EC-C637A56074C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D149645-E6F2-00E4-A257-B1BC7C0D8D5F}"/>
              </a:ext>
            </a:extLst>
          </p:cNvPr>
          <p:cNvSpPr>
            <a:spLocks noGrp="1"/>
          </p:cNvSpPr>
          <p:nvPr>
            <p:ph type="body" sz="quarter" idx="10"/>
          </p:nvPr>
        </p:nvSpPr>
        <p:spPr>
          <a:xfrm>
            <a:off x="1320186" y="2654300"/>
            <a:ext cx="10265677" cy="1549400"/>
          </a:xfrm>
        </p:spPr>
        <p:txBody>
          <a:bodyPr>
            <a:normAutofit/>
          </a:bodyPr>
          <a:lstStyle/>
          <a:p>
            <a:r>
              <a:rPr lang="en-US" sz="5400" spc="0" dirty="0">
                <a:cs typeface="Times New Roman" panose="02020603050405020304" pitchFamily="18" charset="0"/>
              </a:rPr>
              <a:t>Mirrors and Windows</a:t>
            </a:r>
          </a:p>
        </p:txBody>
      </p:sp>
    </p:spTree>
    <p:extLst>
      <p:ext uri="{BB962C8B-B14F-4D97-AF65-F5344CB8AC3E}">
        <p14:creationId xmlns:p14="http://schemas.microsoft.com/office/powerpoint/2010/main" val="166702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AD5B4-336F-B0F8-E05D-3AF5EB05462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3886F96-73FA-748D-EE17-3D4F77F0C7A1}"/>
              </a:ext>
            </a:extLst>
          </p:cNvPr>
          <p:cNvSpPr txBox="1"/>
          <p:nvPr/>
        </p:nvSpPr>
        <p:spPr>
          <a:xfrm>
            <a:off x="279816" y="253148"/>
            <a:ext cx="3875624" cy="4924425"/>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Extraordinary Eliana</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K – 2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K – 2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6’’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$16.99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$7.99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solidFill>
                  <a:schemeClr val="tx1">
                    <a:lumMod val="75000"/>
                    <a:lumOff val="25000"/>
                  </a:schemeClr>
                </a:solidFill>
                <a:latin typeface="Aptos" panose="020B0004020202020204" pitchFamily="34" charset="0"/>
                <a:cs typeface="Times New Roman" panose="02020603050405020304" pitchFamily="18" charset="0"/>
              </a:rPr>
              <a:t>A spin-off of authentic-voice author V.T. </a:t>
            </a:r>
            <a:r>
              <a:rPr lang="en-US" sz="1400" dirty="0" err="1">
                <a:solidFill>
                  <a:schemeClr val="tx1">
                    <a:lumMod val="75000"/>
                    <a:lumOff val="25000"/>
                  </a:schemeClr>
                </a:solidFill>
                <a:latin typeface="Aptos" panose="020B0004020202020204" pitchFamily="34" charset="0"/>
                <a:cs typeface="Times New Roman" panose="02020603050405020304" pitchFamily="18" charset="0"/>
              </a:rPr>
              <a:t>Bidania's</a:t>
            </a:r>
            <a:r>
              <a:rPr lang="en-US" sz="1400" dirty="0">
                <a:solidFill>
                  <a:schemeClr val="tx1">
                    <a:lumMod val="75000"/>
                    <a:lumOff val="25000"/>
                  </a:schemeClr>
                </a:solidFill>
                <a:latin typeface="Aptos" panose="020B0004020202020204" pitchFamily="34" charset="0"/>
                <a:cs typeface="Times New Roman" panose="02020603050405020304" pitchFamily="18" charset="0"/>
              </a:rPr>
              <a:t> Astrid and Apollo series, which has more than 200,000 copies sold</a:t>
            </a:r>
          </a:p>
          <a:p>
            <a:pPr marL="219456" indent="-219456">
              <a:spcAft>
                <a:spcPts val="600"/>
              </a:spcAft>
              <a:buClr>
                <a:schemeClr val="tx2"/>
              </a:buClr>
              <a:buFont typeface="Arial" panose="020B0604020202020204" pitchFamily="34" charset="0"/>
              <a:buChar char="•"/>
            </a:pPr>
            <a:r>
              <a:rPr lang="en-US" sz="1400" dirty="0">
                <a:solidFill>
                  <a:schemeClr val="tx1">
                    <a:lumMod val="75000"/>
                    <a:lumOff val="25000"/>
                  </a:schemeClr>
                </a:solidFill>
                <a:latin typeface="Aptos" panose="020B0004020202020204" pitchFamily="34" charset="0"/>
                <a:cs typeface="Times New Roman" panose="02020603050405020304" pitchFamily="18" charset="0"/>
              </a:rPr>
              <a:t>Features a young Hmong American protagonist</a:t>
            </a:r>
          </a:p>
          <a:p>
            <a:pPr marL="219456" indent="-219456">
              <a:spcAft>
                <a:spcPts val="600"/>
              </a:spcAft>
              <a:buClr>
                <a:schemeClr val="tx2"/>
              </a:buClr>
              <a:buFont typeface="Arial" panose="020B0604020202020204" pitchFamily="34" charset="0"/>
              <a:buChar char="•"/>
            </a:pPr>
            <a:r>
              <a:rPr lang="en-US" sz="1400" dirty="0">
                <a:solidFill>
                  <a:schemeClr val="tx1">
                    <a:lumMod val="75000"/>
                    <a:lumOff val="25000"/>
                  </a:schemeClr>
                </a:solidFill>
                <a:latin typeface="Aptos" panose="020B0004020202020204" pitchFamily="34" charset="0"/>
                <a:cs typeface="Times New Roman" panose="02020603050405020304" pitchFamily="18" charset="0"/>
              </a:rPr>
              <a:t>Additional text features include Hmong glossary and pronunciations, facts about Hmong culture, and an activity</a:t>
            </a:r>
          </a:p>
        </p:txBody>
      </p:sp>
      <p:grpSp>
        <p:nvGrpSpPr>
          <p:cNvPr id="7" name="Group 6">
            <a:extLst>
              <a:ext uri="{FF2B5EF4-FFF2-40B4-BE49-F238E27FC236}">
                <a16:creationId xmlns:a16="http://schemas.microsoft.com/office/drawing/2014/main" id="{68F65817-EB14-D125-DF6B-1320E56B31C7}"/>
              </a:ext>
            </a:extLst>
          </p:cNvPr>
          <p:cNvGrpSpPr/>
          <p:nvPr/>
        </p:nvGrpSpPr>
        <p:grpSpPr>
          <a:xfrm>
            <a:off x="2933921" y="1321207"/>
            <a:ext cx="1365761" cy="1390686"/>
            <a:chOff x="2816340" y="86544"/>
            <a:chExt cx="1913499" cy="1913500"/>
          </a:xfrm>
        </p:grpSpPr>
        <p:pic>
          <p:nvPicPr>
            <p:cNvPr id="8" name="Picture 7" descr="A yellow circle with black background&#10;&#10;AI-generated content may be incorrect.">
              <a:extLst>
                <a:ext uri="{FF2B5EF4-FFF2-40B4-BE49-F238E27FC236}">
                  <a16:creationId xmlns:a16="http://schemas.microsoft.com/office/drawing/2014/main" id="{40D7D65B-331B-5061-E5CB-DAFDCF9D4C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9" name="TextBox 8">
              <a:extLst>
                <a:ext uri="{FF2B5EF4-FFF2-40B4-BE49-F238E27FC236}">
                  <a16:creationId xmlns:a16="http://schemas.microsoft.com/office/drawing/2014/main" id="{3FE8C358-7E67-DDD2-9F3E-6D2C29B5E60F}"/>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20" name="Picture 19">
            <a:extLst>
              <a:ext uri="{FF2B5EF4-FFF2-40B4-BE49-F238E27FC236}">
                <a16:creationId xmlns:a16="http://schemas.microsoft.com/office/drawing/2014/main" id="{861CC3FA-70F8-AAC3-1D09-3895F7D3F64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07976" y="707994"/>
            <a:ext cx="1574926" cy="2412653"/>
          </a:xfrm>
          <a:prstGeom prst="rect">
            <a:avLst/>
          </a:prstGeom>
          <a:ln w="3175">
            <a:solidFill>
              <a:schemeClr val="tx1">
                <a:alpha val="25000"/>
              </a:schemeClr>
            </a:solidFill>
          </a:ln>
        </p:spPr>
      </p:pic>
      <p:cxnSp>
        <p:nvCxnSpPr>
          <p:cNvPr id="21" name="Straight Connector 20">
            <a:extLst>
              <a:ext uri="{FF2B5EF4-FFF2-40B4-BE49-F238E27FC236}">
                <a16:creationId xmlns:a16="http://schemas.microsoft.com/office/drawing/2014/main" id="{A247D11E-A4AF-5CBB-D4AB-165C43EDAA39}"/>
              </a:ext>
            </a:extLst>
          </p:cNvPr>
          <p:cNvCxnSpPr>
            <a:cxnSpLocks/>
          </p:cNvCxnSpPr>
          <p:nvPr/>
        </p:nvCxnSpPr>
        <p:spPr>
          <a:xfrm>
            <a:off x="4653128" y="707994"/>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BAA682F-8153-3ED4-7BB3-CCDE1664BFA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288811" y="707994"/>
            <a:ext cx="1574924" cy="2412651"/>
          </a:xfrm>
          <a:prstGeom prst="rect">
            <a:avLst/>
          </a:prstGeom>
          <a:ln w="3175">
            <a:solidFill>
              <a:schemeClr val="tx1">
                <a:alpha val="25000"/>
              </a:schemeClr>
            </a:solidFill>
          </a:ln>
        </p:spPr>
      </p:pic>
      <p:pic>
        <p:nvPicPr>
          <p:cNvPr id="23" name="Picture 22">
            <a:extLst>
              <a:ext uri="{FF2B5EF4-FFF2-40B4-BE49-F238E27FC236}">
                <a16:creationId xmlns:a16="http://schemas.microsoft.com/office/drawing/2014/main" id="{ED647005-07DA-95BA-286A-EEC5FA7E225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568654" y="719718"/>
            <a:ext cx="1574924" cy="2412651"/>
          </a:xfrm>
          <a:prstGeom prst="rect">
            <a:avLst/>
          </a:prstGeom>
          <a:ln w="3175">
            <a:solidFill>
              <a:schemeClr val="tx1">
                <a:alpha val="25000"/>
              </a:schemeClr>
            </a:solidFill>
          </a:ln>
        </p:spPr>
      </p:pic>
      <p:pic>
        <p:nvPicPr>
          <p:cNvPr id="24" name="Picture 23">
            <a:extLst>
              <a:ext uri="{FF2B5EF4-FFF2-40B4-BE49-F238E27FC236}">
                <a16:creationId xmlns:a16="http://schemas.microsoft.com/office/drawing/2014/main" id="{F95FA665-5EFD-8DB8-61F6-23D7CD20782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879849" y="719718"/>
            <a:ext cx="1574924" cy="2412651"/>
          </a:xfrm>
          <a:prstGeom prst="rect">
            <a:avLst/>
          </a:prstGeom>
          <a:ln w="3175">
            <a:solidFill>
              <a:schemeClr val="tx1">
                <a:alpha val="25000"/>
              </a:schemeClr>
            </a:solidFill>
          </a:ln>
        </p:spPr>
      </p:pic>
      <p:pic>
        <p:nvPicPr>
          <p:cNvPr id="25" name="Picture 24">
            <a:extLst>
              <a:ext uri="{FF2B5EF4-FFF2-40B4-BE49-F238E27FC236}">
                <a16:creationId xmlns:a16="http://schemas.microsoft.com/office/drawing/2014/main" id="{587E1EB9-899A-D241-3768-B03F2099C9D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973397" y="3418840"/>
            <a:ext cx="3355494" cy="2597802"/>
          </a:xfrm>
          <a:prstGeom prst="rect">
            <a:avLst/>
          </a:prstGeom>
          <a:ln w="3175">
            <a:solidFill>
              <a:schemeClr val="tx1">
                <a:alpha val="25000"/>
              </a:schemeClr>
            </a:solidFill>
          </a:ln>
        </p:spPr>
      </p:pic>
      <p:pic>
        <p:nvPicPr>
          <p:cNvPr id="26" name="Picture 25">
            <a:extLst>
              <a:ext uri="{FF2B5EF4-FFF2-40B4-BE49-F238E27FC236}">
                <a16:creationId xmlns:a16="http://schemas.microsoft.com/office/drawing/2014/main" id="{F70E5FC8-21FB-1A79-1930-16913291D73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519237" y="3418840"/>
            <a:ext cx="3355494" cy="2597801"/>
          </a:xfrm>
          <a:prstGeom prst="rect">
            <a:avLst/>
          </a:prstGeom>
          <a:ln w="3175">
            <a:solidFill>
              <a:schemeClr val="tx1">
                <a:alpha val="25000"/>
              </a:schemeClr>
            </a:solidFill>
          </a:ln>
        </p:spPr>
      </p:pic>
      <p:pic>
        <p:nvPicPr>
          <p:cNvPr id="3" name="Picture 2">
            <a:extLst>
              <a:ext uri="{FF2B5EF4-FFF2-40B4-BE49-F238E27FC236}">
                <a16:creationId xmlns:a16="http://schemas.microsoft.com/office/drawing/2014/main" id="{32BCB01B-5A1A-5BA4-2411-BE839F0D250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32267"/>
            <a:ext cx="2452523" cy="533424"/>
          </a:xfrm>
          <a:prstGeom prst="rect">
            <a:avLst/>
          </a:prstGeom>
        </p:spPr>
      </p:pic>
      <p:sp>
        <p:nvSpPr>
          <p:cNvPr id="4" name="TextBox 3">
            <a:extLst>
              <a:ext uri="{FF2B5EF4-FFF2-40B4-BE49-F238E27FC236}">
                <a16:creationId xmlns:a16="http://schemas.microsoft.com/office/drawing/2014/main" id="{7E48F712-E480-8767-0CE1-31797894A7C2}"/>
              </a:ext>
            </a:extLst>
          </p:cNvPr>
          <p:cNvSpPr txBox="1"/>
          <p:nvPr/>
        </p:nvSpPr>
        <p:spPr>
          <a:xfrm>
            <a:off x="4879849" y="6061030"/>
            <a:ext cx="1762021" cy="261610"/>
          </a:xfrm>
          <a:prstGeom prst="rect">
            <a:avLst/>
          </a:prstGeom>
          <a:noFill/>
        </p:spPr>
        <p:txBody>
          <a:bodyPr wrap="none" rtlCol="0">
            <a:spAutoFit/>
          </a:bodyPr>
          <a:lstStyle/>
          <a:p>
            <a:r>
              <a:rPr lang="en-US" sz="1100" dirty="0">
                <a:solidFill>
                  <a:srgbClr val="C00000"/>
                </a:solidFill>
              </a:rPr>
              <a:t>Spring 26 Catalog page 24</a:t>
            </a:r>
          </a:p>
        </p:txBody>
      </p:sp>
    </p:spTree>
    <p:extLst>
      <p:ext uri="{BB962C8B-B14F-4D97-AF65-F5344CB8AC3E}">
        <p14:creationId xmlns:p14="http://schemas.microsoft.com/office/powerpoint/2010/main" val="126503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C0FCE-BDAB-E40C-98D1-5F7503411E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E5DFE8E-E450-8C95-0F9F-F73DA5340F72}"/>
              </a:ext>
            </a:extLst>
          </p:cNvPr>
          <p:cNvSpPr txBox="1"/>
          <p:nvPr/>
        </p:nvSpPr>
        <p:spPr>
          <a:xfrm>
            <a:off x="279815" y="255228"/>
            <a:ext cx="4397687" cy="4708981"/>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The Magical Morrisons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3 - 5</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5 1/4’’ x 7 1/2’’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72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$19.49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Hispanic main characters are underrepresented in the fantasy genre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Relatable coming-of-age experiences are presented with a magical twist</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Market interest in magic and fantasy is on the rise, with </a:t>
            </a:r>
            <a:r>
              <a:rPr lang="en-US" sz="1400" dirty="0" err="1">
                <a:latin typeface="Aptos" panose="020B0004020202020204" pitchFamily="34" charset="0"/>
                <a:cs typeface="Times New Roman" panose="02020603050405020304" pitchFamily="18" charset="0"/>
              </a:rPr>
              <a:t>Bookscan</a:t>
            </a:r>
            <a:r>
              <a:rPr lang="en-US" sz="1400" dirty="0">
                <a:latin typeface="Aptos" panose="020B0004020202020204" pitchFamily="34" charset="0"/>
                <a:cs typeface="Times New Roman" panose="02020603050405020304" pitchFamily="18" charset="0"/>
              </a:rPr>
              <a:t> identifying a 54% increase in fantasy and sci-fi sales over a recent five-year period</a:t>
            </a:r>
          </a:p>
        </p:txBody>
      </p:sp>
      <p:cxnSp>
        <p:nvCxnSpPr>
          <p:cNvPr id="10" name="Straight Connector 9">
            <a:extLst>
              <a:ext uri="{FF2B5EF4-FFF2-40B4-BE49-F238E27FC236}">
                <a16:creationId xmlns:a16="http://schemas.microsoft.com/office/drawing/2014/main" id="{ED0F9744-9B51-C072-B52E-D6968BBF1AD1}"/>
              </a:ext>
            </a:extLst>
          </p:cNvPr>
          <p:cNvCxnSpPr>
            <a:cxnSpLocks/>
          </p:cNvCxnSpPr>
          <p:nvPr/>
        </p:nvCxnSpPr>
        <p:spPr>
          <a:xfrm>
            <a:off x="5163082" y="707994"/>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FBC949DE-8C09-A2DB-30DB-8CEBBAE54D12}"/>
              </a:ext>
            </a:extLst>
          </p:cNvPr>
          <p:cNvGrpSpPr/>
          <p:nvPr/>
        </p:nvGrpSpPr>
        <p:grpSpPr>
          <a:xfrm>
            <a:off x="3100975" y="1334275"/>
            <a:ext cx="1365761" cy="1390686"/>
            <a:chOff x="2816340" y="86544"/>
            <a:chExt cx="1913499" cy="1913500"/>
          </a:xfrm>
        </p:grpSpPr>
        <p:pic>
          <p:nvPicPr>
            <p:cNvPr id="11" name="Picture 10" descr="A yellow circle with black background&#10;&#10;AI-generated content may be incorrect.">
              <a:extLst>
                <a:ext uri="{FF2B5EF4-FFF2-40B4-BE49-F238E27FC236}">
                  <a16:creationId xmlns:a16="http://schemas.microsoft.com/office/drawing/2014/main" id="{6EEA7475-CEF4-2448-FC93-54054B8531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12" name="TextBox 11">
              <a:extLst>
                <a:ext uri="{FF2B5EF4-FFF2-40B4-BE49-F238E27FC236}">
                  <a16:creationId xmlns:a16="http://schemas.microsoft.com/office/drawing/2014/main" id="{173A2D0E-C73D-5991-BD56-E38D09F8539D}"/>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3" name="Picture 2">
            <a:extLst>
              <a:ext uri="{FF2B5EF4-FFF2-40B4-BE49-F238E27FC236}">
                <a16:creationId xmlns:a16="http://schemas.microsoft.com/office/drawing/2014/main" id="{9FA868C5-A059-CD1D-2166-036A1E0CB26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30887" y="836797"/>
            <a:ext cx="1760219" cy="2514600"/>
          </a:xfrm>
          <a:prstGeom prst="rect">
            <a:avLst/>
          </a:prstGeom>
          <a:ln w="3175">
            <a:solidFill>
              <a:schemeClr val="tx1">
                <a:alpha val="25000"/>
              </a:schemeClr>
            </a:solidFill>
          </a:ln>
        </p:spPr>
      </p:pic>
      <p:pic>
        <p:nvPicPr>
          <p:cNvPr id="4" name="Picture 3">
            <a:extLst>
              <a:ext uri="{FF2B5EF4-FFF2-40B4-BE49-F238E27FC236}">
                <a16:creationId xmlns:a16="http://schemas.microsoft.com/office/drawing/2014/main" id="{B23C4EFE-3F5E-3C73-B0D2-16CA898A8CA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36076" y="836797"/>
            <a:ext cx="1760219" cy="2514600"/>
          </a:xfrm>
          <a:prstGeom prst="rect">
            <a:avLst/>
          </a:prstGeom>
          <a:ln w="3175">
            <a:solidFill>
              <a:schemeClr val="tx1">
                <a:alpha val="25000"/>
              </a:schemeClr>
            </a:solidFill>
          </a:ln>
        </p:spPr>
      </p:pic>
      <p:pic>
        <p:nvPicPr>
          <p:cNvPr id="5" name="Picture 4">
            <a:extLst>
              <a:ext uri="{FF2B5EF4-FFF2-40B4-BE49-F238E27FC236}">
                <a16:creationId xmlns:a16="http://schemas.microsoft.com/office/drawing/2014/main" id="{8242A3F0-42C8-076A-BF95-C7A8C6EBBA9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325698" y="836797"/>
            <a:ext cx="1760219" cy="2514600"/>
          </a:xfrm>
          <a:prstGeom prst="rect">
            <a:avLst/>
          </a:prstGeom>
          <a:ln w="3175">
            <a:solidFill>
              <a:schemeClr val="tx1">
                <a:alpha val="25000"/>
              </a:schemeClr>
            </a:solidFill>
          </a:ln>
        </p:spPr>
      </p:pic>
      <p:pic>
        <p:nvPicPr>
          <p:cNvPr id="14" name="Picture 13">
            <a:extLst>
              <a:ext uri="{FF2B5EF4-FFF2-40B4-BE49-F238E27FC236}">
                <a16:creationId xmlns:a16="http://schemas.microsoft.com/office/drawing/2014/main" id="{2908A36C-F7FB-885F-5F07-6B9390CD78C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36077" y="3505273"/>
            <a:ext cx="1760219" cy="2514600"/>
          </a:xfrm>
          <a:prstGeom prst="rect">
            <a:avLst/>
          </a:prstGeom>
          <a:ln w="3175">
            <a:solidFill>
              <a:schemeClr val="tx1">
                <a:alpha val="25000"/>
              </a:schemeClr>
            </a:solidFill>
          </a:ln>
        </p:spPr>
      </p:pic>
      <p:sp>
        <p:nvSpPr>
          <p:cNvPr id="7" name="TextBox 6">
            <a:extLst>
              <a:ext uri="{FF2B5EF4-FFF2-40B4-BE49-F238E27FC236}">
                <a16:creationId xmlns:a16="http://schemas.microsoft.com/office/drawing/2014/main" id="{5747413B-2126-6F61-21FA-48AAAE6F0382}"/>
              </a:ext>
            </a:extLst>
          </p:cNvPr>
          <p:cNvSpPr txBox="1"/>
          <p:nvPr/>
        </p:nvSpPr>
        <p:spPr>
          <a:xfrm>
            <a:off x="5266898" y="6173749"/>
            <a:ext cx="1762021" cy="261610"/>
          </a:xfrm>
          <a:prstGeom prst="rect">
            <a:avLst/>
          </a:prstGeom>
          <a:noFill/>
        </p:spPr>
        <p:txBody>
          <a:bodyPr wrap="none" rtlCol="0">
            <a:spAutoFit/>
          </a:bodyPr>
          <a:lstStyle/>
          <a:p>
            <a:r>
              <a:rPr lang="en-US" sz="1100" dirty="0">
                <a:solidFill>
                  <a:srgbClr val="C00000"/>
                </a:solidFill>
              </a:rPr>
              <a:t>Spring 26 Catalog page 65</a:t>
            </a:r>
          </a:p>
        </p:txBody>
      </p:sp>
      <p:pic>
        <p:nvPicPr>
          <p:cNvPr id="8" name="Picture 7">
            <a:extLst>
              <a:ext uri="{FF2B5EF4-FFF2-40B4-BE49-F238E27FC236}">
                <a16:creationId xmlns:a16="http://schemas.microsoft.com/office/drawing/2014/main" id="{D4DDF63D-3144-BA67-233E-0000559E43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91106" y="182711"/>
            <a:ext cx="1632857" cy="457200"/>
          </a:xfrm>
          <a:prstGeom prst="rect">
            <a:avLst/>
          </a:prstGeom>
        </p:spPr>
      </p:pic>
      <p:pic>
        <p:nvPicPr>
          <p:cNvPr id="9" name="Picture Placeholder 23">
            <a:extLst>
              <a:ext uri="{FF2B5EF4-FFF2-40B4-BE49-F238E27FC236}">
                <a16:creationId xmlns:a16="http://schemas.microsoft.com/office/drawing/2014/main" id="{F32251C9-3581-FBCF-9AE9-EC5A9A5AA1D1}"/>
              </a:ext>
            </a:extLst>
          </p:cNvPr>
          <p:cNvPicPr preferRelativeResize="0">
            <a:picLocks noChangeAspect="1"/>
          </p:cNvPicPr>
          <p:nvPr/>
        </p:nvPicPr>
        <p:blipFill>
          <a:blip r:embed="rId8" cstate="screen">
            <a:extLst>
              <a:ext uri="{28A0092B-C50C-407E-A947-70E740481C1C}">
                <a14:useLocalDpi xmlns:a14="http://schemas.microsoft.com/office/drawing/2010/main"/>
              </a:ext>
            </a:extLst>
          </a:blip>
          <a:srcRect/>
          <a:stretch/>
        </p:blipFill>
        <p:spPr>
          <a:xfrm>
            <a:off x="7330887" y="3505273"/>
            <a:ext cx="3520440" cy="2514600"/>
          </a:xfrm>
          <a:prstGeom prst="rect">
            <a:avLst/>
          </a:prstGeom>
          <a:ln w="3175">
            <a:solidFill>
              <a:schemeClr val="tx1">
                <a:alpha val="25000"/>
              </a:schemeClr>
            </a:solidFill>
          </a:ln>
        </p:spPr>
      </p:pic>
    </p:spTree>
    <p:extLst>
      <p:ext uri="{BB962C8B-B14F-4D97-AF65-F5344CB8AC3E}">
        <p14:creationId xmlns:p14="http://schemas.microsoft.com/office/powerpoint/2010/main" val="2700476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FF4A0-84DC-34B7-74CC-4ADB27EE46B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337B766-476B-FF2F-2B3A-B0E58AF981EE}"/>
              </a:ext>
            </a:extLst>
          </p:cNvPr>
          <p:cNvSpPr>
            <a:spLocks noGrp="1"/>
          </p:cNvSpPr>
          <p:nvPr>
            <p:ph type="body" sz="quarter" idx="10"/>
          </p:nvPr>
        </p:nvSpPr>
        <p:spPr>
          <a:xfrm>
            <a:off x="1320186" y="2654300"/>
            <a:ext cx="10265677" cy="1549400"/>
          </a:xfrm>
        </p:spPr>
        <p:txBody>
          <a:bodyPr>
            <a:normAutofit lnSpcReduction="10000"/>
          </a:bodyPr>
          <a:lstStyle/>
          <a:p>
            <a:r>
              <a:rPr lang="en-US" sz="5400" spc="0" dirty="0">
                <a:cs typeface="Times New Roman" panose="02020603050405020304" pitchFamily="18" charset="0"/>
              </a:rPr>
              <a:t>Not Your Ordinary Nonfiction</a:t>
            </a:r>
          </a:p>
        </p:txBody>
      </p:sp>
    </p:spTree>
    <p:extLst>
      <p:ext uri="{BB962C8B-B14F-4D97-AF65-F5344CB8AC3E}">
        <p14:creationId xmlns:p14="http://schemas.microsoft.com/office/powerpoint/2010/main" val="3553516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DD757-9063-EC03-E8C0-2880089B2C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3F3239C-8128-2610-0D56-4ED282B3C2FE}"/>
              </a:ext>
            </a:extLst>
          </p:cNvPr>
          <p:cNvSpPr txBox="1"/>
          <p:nvPr/>
        </p:nvSpPr>
        <p:spPr>
          <a:xfrm>
            <a:off x="279814" y="255228"/>
            <a:ext cx="4140623" cy="6278642"/>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Next Level Video Game Trivia</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5 1/4’’ x 7 1/2’’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64</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$22.49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$7.99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300" dirty="0">
                <a:latin typeface="Aptos" panose="020B0004020202020204" pitchFamily="34" charset="0"/>
                <a:cs typeface="Times New Roman" panose="02020603050405020304" pitchFamily="18" charset="0"/>
              </a:rPr>
              <a:t>Brain Candy Books promise to meet kids where they are—with topics kids love learning and talking about, and high-appeal formats to keep readers coming back for more</a:t>
            </a:r>
          </a:p>
          <a:p>
            <a:pPr marL="219456" indent="-219456">
              <a:spcAft>
                <a:spcPts val="600"/>
              </a:spcAft>
              <a:buClr>
                <a:schemeClr val="tx2"/>
              </a:buClr>
              <a:buFont typeface="Arial" panose="020B0604020202020204" pitchFamily="34" charset="0"/>
              <a:buChar char="•"/>
            </a:pPr>
            <a:r>
              <a:rPr lang="en-US" sz="1300" dirty="0">
                <a:latin typeface="Aptos" panose="020B0004020202020204" pitchFamily="34" charset="0"/>
                <a:cs typeface="Times New Roman" panose="02020603050405020304" pitchFamily="18" charset="0"/>
              </a:rPr>
              <a:t>Bite-sized presentation of info is easy to absorb, encouraging kids to read for the fun of it—and to share the most interesting tidbits they’ve learned</a:t>
            </a:r>
          </a:p>
          <a:p>
            <a:pPr marL="219456" indent="-219456">
              <a:spcAft>
                <a:spcPts val="600"/>
              </a:spcAft>
              <a:buClr>
                <a:schemeClr val="tx2"/>
              </a:buClr>
              <a:buFont typeface="Arial" panose="020B0604020202020204" pitchFamily="34" charset="0"/>
              <a:buChar char="•"/>
            </a:pPr>
            <a:r>
              <a:rPr lang="en-US" sz="1300" dirty="0">
                <a:latin typeface="Aptos" panose="020B0004020202020204" pitchFamily="34" charset="0"/>
                <a:cs typeface="Times New Roman" panose="02020603050405020304" pitchFamily="18" charset="0"/>
              </a:rPr>
              <a:t>High-interest video game content and the popular trivia format combine for a series that’s sure to engage both striving and reluctant readers</a:t>
            </a:r>
          </a:p>
          <a:p>
            <a:pPr marL="219456" indent="-219456">
              <a:spcAft>
                <a:spcPts val="600"/>
              </a:spcAft>
              <a:buClr>
                <a:schemeClr val="tx2"/>
              </a:buClr>
              <a:buFont typeface="Arial" panose="020B0604020202020204" pitchFamily="34" charset="0"/>
              <a:buChar char="•"/>
            </a:pPr>
            <a:r>
              <a:rPr lang="en-US" sz="1300" dirty="0">
                <a:latin typeface="Aptos" panose="020B0004020202020204" pitchFamily="34" charset="0"/>
                <a:cs typeface="Times New Roman" panose="02020603050405020304" pitchFamily="18" charset="0"/>
              </a:rPr>
              <a:t>Trivia format sets this series apart from other gaming books on the market</a:t>
            </a:r>
          </a:p>
        </p:txBody>
      </p:sp>
      <p:cxnSp>
        <p:nvCxnSpPr>
          <p:cNvPr id="10" name="Straight Connector 9">
            <a:extLst>
              <a:ext uri="{FF2B5EF4-FFF2-40B4-BE49-F238E27FC236}">
                <a16:creationId xmlns:a16="http://schemas.microsoft.com/office/drawing/2014/main" id="{C76BF1AF-1ABF-3F5D-DB38-870AF4106902}"/>
              </a:ext>
            </a:extLst>
          </p:cNvPr>
          <p:cNvCxnSpPr>
            <a:cxnSpLocks/>
          </p:cNvCxnSpPr>
          <p:nvPr/>
        </p:nvCxnSpPr>
        <p:spPr>
          <a:xfrm>
            <a:off x="4828972" y="751956"/>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43DE418-B31B-586F-8677-E9052FB1D7DB}"/>
              </a:ext>
            </a:extLst>
          </p:cNvPr>
          <p:cNvGrpSpPr/>
          <p:nvPr/>
        </p:nvGrpSpPr>
        <p:grpSpPr>
          <a:xfrm>
            <a:off x="2933922" y="1598265"/>
            <a:ext cx="1365761" cy="1390686"/>
            <a:chOff x="2816340" y="86544"/>
            <a:chExt cx="1913499" cy="1913500"/>
          </a:xfrm>
        </p:grpSpPr>
        <p:pic>
          <p:nvPicPr>
            <p:cNvPr id="11" name="Picture 10" descr="A yellow circle with black background&#10;&#10;AI-generated content may be incorrect.">
              <a:extLst>
                <a:ext uri="{FF2B5EF4-FFF2-40B4-BE49-F238E27FC236}">
                  <a16:creationId xmlns:a16="http://schemas.microsoft.com/office/drawing/2014/main" id="{82DBAF38-35B7-E098-1063-1CD410800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12" name="TextBox 11">
              <a:extLst>
                <a:ext uri="{FF2B5EF4-FFF2-40B4-BE49-F238E27FC236}">
                  <a16:creationId xmlns:a16="http://schemas.microsoft.com/office/drawing/2014/main" id="{DBBF1F25-EB1E-1692-FD2C-761C49A69084}"/>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7" name="Picture 6">
            <a:extLst>
              <a:ext uri="{FF2B5EF4-FFF2-40B4-BE49-F238E27FC236}">
                <a16:creationId xmlns:a16="http://schemas.microsoft.com/office/drawing/2014/main" id="{A0EB2985-2B95-AC72-EC79-D6EBECAA1B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84745" y="772975"/>
            <a:ext cx="1535761" cy="2352656"/>
          </a:xfrm>
          <a:prstGeom prst="rect">
            <a:avLst/>
          </a:prstGeom>
          <a:ln w="3175">
            <a:solidFill>
              <a:schemeClr val="tx1">
                <a:alpha val="25000"/>
              </a:schemeClr>
            </a:solidFill>
          </a:ln>
        </p:spPr>
      </p:pic>
      <p:pic>
        <p:nvPicPr>
          <p:cNvPr id="19" name="Picture 18">
            <a:extLst>
              <a:ext uri="{FF2B5EF4-FFF2-40B4-BE49-F238E27FC236}">
                <a16:creationId xmlns:a16="http://schemas.microsoft.com/office/drawing/2014/main" id="{158C3A91-747D-F201-5EBF-32A7CDA994E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80897" y="772976"/>
            <a:ext cx="1535760" cy="2352654"/>
          </a:xfrm>
          <a:prstGeom prst="rect">
            <a:avLst/>
          </a:prstGeom>
          <a:ln w="3175">
            <a:solidFill>
              <a:schemeClr val="tx1">
                <a:alpha val="25000"/>
              </a:schemeClr>
            </a:solidFill>
          </a:ln>
        </p:spPr>
      </p:pic>
      <p:pic>
        <p:nvPicPr>
          <p:cNvPr id="20" name="Picture 19">
            <a:extLst>
              <a:ext uri="{FF2B5EF4-FFF2-40B4-BE49-F238E27FC236}">
                <a16:creationId xmlns:a16="http://schemas.microsoft.com/office/drawing/2014/main" id="{108E1F87-7660-E6E5-06AA-BBBDE819EE7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76877" y="772976"/>
            <a:ext cx="1535760" cy="2352654"/>
          </a:xfrm>
          <a:prstGeom prst="rect">
            <a:avLst/>
          </a:prstGeom>
          <a:ln w="3175">
            <a:solidFill>
              <a:schemeClr val="tx1">
                <a:alpha val="25000"/>
              </a:schemeClr>
            </a:solidFill>
          </a:ln>
        </p:spPr>
      </p:pic>
      <p:pic>
        <p:nvPicPr>
          <p:cNvPr id="21" name="Picture 20">
            <a:extLst>
              <a:ext uri="{FF2B5EF4-FFF2-40B4-BE49-F238E27FC236}">
                <a16:creationId xmlns:a16="http://schemas.microsoft.com/office/drawing/2014/main" id="{F977F4BD-0174-FE22-CF8B-3D76F5C1A15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278949" y="772976"/>
            <a:ext cx="1535760" cy="2352654"/>
          </a:xfrm>
          <a:prstGeom prst="rect">
            <a:avLst/>
          </a:prstGeom>
          <a:ln w="3175">
            <a:solidFill>
              <a:schemeClr val="tx1">
                <a:alpha val="25000"/>
              </a:schemeClr>
            </a:solidFill>
          </a:ln>
        </p:spPr>
      </p:pic>
      <p:sp>
        <p:nvSpPr>
          <p:cNvPr id="4" name="TextBox 3">
            <a:extLst>
              <a:ext uri="{FF2B5EF4-FFF2-40B4-BE49-F238E27FC236}">
                <a16:creationId xmlns:a16="http://schemas.microsoft.com/office/drawing/2014/main" id="{D03DDAB9-6586-2C24-69C6-8A69AF4346B2}"/>
              </a:ext>
            </a:extLst>
          </p:cNvPr>
          <p:cNvSpPr txBox="1"/>
          <p:nvPr/>
        </p:nvSpPr>
        <p:spPr>
          <a:xfrm>
            <a:off x="5026403" y="6084905"/>
            <a:ext cx="1762021" cy="261610"/>
          </a:xfrm>
          <a:prstGeom prst="rect">
            <a:avLst/>
          </a:prstGeom>
          <a:noFill/>
        </p:spPr>
        <p:txBody>
          <a:bodyPr wrap="none" rtlCol="0">
            <a:spAutoFit/>
          </a:bodyPr>
          <a:lstStyle/>
          <a:p>
            <a:r>
              <a:rPr lang="en-US" sz="1100" dirty="0">
                <a:solidFill>
                  <a:srgbClr val="C00000"/>
                </a:solidFill>
              </a:rPr>
              <a:t>Spring 26 Catalog page 45</a:t>
            </a:r>
          </a:p>
        </p:txBody>
      </p:sp>
      <p:pic>
        <p:nvPicPr>
          <p:cNvPr id="5" name="Picture 4" descr="A purple and white logo with a pink brain and candy&#10;&#10;AI-generated content may be incorrect.">
            <a:extLst>
              <a:ext uri="{FF2B5EF4-FFF2-40B4-BE49-F238E27FC236}">
                <a16:creationId xmlns:a16="http://schemas.microsoft.com/office/drawing/2014/main" id="{EC6A2A02-6BA1-52FB-8FBC-92FFB52A8C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78949" y="67034"/>
            <a:ext cx="561822" cy="594360"/>
          </a:xfrm>
          <a:prstGeom prst="rect">
            <a:avLst/>
          </a:prstGeom>
        </p:spPr>
      </p:pic>
      <p:pic>
        <p:nvPicPr>
          <p:cNvPr id="13" name="Picture Placeholder 23">
            <a:extLst>
              <a:ext uri="{FF2B5EF4-FFF2-40B4-BE49-F238E27FC236}">
                <a16:creationId xmlns:a16="http://schemas.microsoft.com/office/drawing/2014/main" id="{62D8E3E0-50EF-6E4F-10CB-233602D9C7EB}"/>
              </a:ext>
            </a:extLst>
          </p:cNvPr>
          <p:cNvPicPr preferRelativeResize="0">
            <a:picLocks noChangeAspect="1"/>
          </p:cNvPicPr>
          <p:nvPr/>
        </p:nvPicPr>
        <p:blipFill>
          <a:blip r:embed="rId8" cstate="screen">
            <a:extLst>
              <a:ext uri="{28A0092B-C50C-407E-A947-70E740481C1C}">
                <a14:useLocalDpi xmlns:a14="http://schemas.microsoft.com/office/drawing/2010/main"/>
              </a:ext>
            </a:extLst>
          </a:blip>
          <a:srcRect/>
          <a:stretch/>
        </p:blipFill>
        <p:spPr>
          <a:xfrm>
            <a:off x="5164412" y="3348795"/>
            <a:ext cx="3248025" cy="2514600"/>
          </a:xfrm>
          <a:prstGeom prst="rect">
            <a:avLst/>
          </a:prstGeom>
          <a:ln w="3175">
            <a:solidFill>
              <a:schemeClr val="tx1">
                <a:alpha val="25000"/>
              </a:schemeClr>
            </a:solidFill>
          </a:ln>
        </p:spPr>
      </p:pic>
      <p:pic>
        <p:nvPicPr>
          <p:cNvPr id="14" name="Picture Placeholder 23">
            <a:extLst>
              <a:ext uri="{FF2B5EF4-FFF2-40B4-BE49-F238E27FC236}">
                <a16:creationId xmlns:a16="http://schemas.microsoft.com/office/drawing/2014/main" id="{0A7C7F34-C32E-927A-0E7B-DBA9B75C2F77}"/>
              </a:ext>
            </a:extLst>
          </p:cNvPr>
          <p:cNvPicPr preferRelativeResize="0">
            <a:picLocks noChangeAspect="1"/>
          </p:cNvPicPr>
          <p:nvPr/>
        </p:nvPicPr>
        <p:blipFill>
          <a:blip r:embed="rId9" cstate="screen">
            <a:extLst>
              <a:ext uri="{28A0092B-C50C-407E-A947-70E740481C1C}">
                <a14:useLocalDpi xmlns:a14="http://schemas.microsoft.com/office/drawing/2010/main"/>
              </a:ext>
            </a:extLst>
          </a:blip>
          <a:srcRect/>
          <a:stretch/>
        </p:blipFill>
        <p:spPr>
          <a:xfrm>
            <a:off x="8566683" y="3348795"/>
            <a:ext cx="3248026" cy="2514600"/>
          </a:xfrm>
          <a:prstGeom prst="rect">
            <a:avLst/>
          </a:prstGeom>
          <a:ln w="3175">
            <a:solidFill>
              <a:schemeClr val="tx1">
                <a:alpha val="25000"/>
              </a:schemeClr>
            </a:solidFill>
          </a:ln>
        </p:spPr>
      </p:pic>
    </p:spTree>
    <p:extLst>
      <p:ext uri="{BB962C8B-B14F-4D97-AF65-F5344CB8AC3E}">
        <p14:creationId xmlns:p14="http://schemas.microsoft.com/office/powerpoint/2010/main" val="3242686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DD757-9063-EC03-E8C0-2880089B2C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3F3239C-8128-2610-0D56-4ED282B3C2FE}"/>
              </a:ext>
            </a:extLst>
          </p:cNvPr>
          <p:cNvSpPr txBox="1"/>
          <p:nvPr/>
        </p:nvSpPr>
        <p:spPr>
          <a:xfrm>
            <a:off x="279815" y="255228"/>
            <a:ext cx="4019857" cy="5139869"/>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LOL Brain Busters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5 1/4’’ x 7 1/2’’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64</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$22.49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$7.99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Brain Candy Books promise to meet kids where they are—with topics kids love learning and talking about, and high-appeal formats to keep readers coming back for more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Humorous content promotes self-selection and recreational reading, helping to build literacy skills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Browsable format will attract and engage striving and reluctant readers</a:t>
            </a:r>
          </a:p>
        </p:txBody>
      </p:sp>
      <p:cxnSp>
        <p:nvCxnSpPr>
          <p:cNvPr id="10" name="Straight Connector 9">
            <a:extLst>
              <a:ext uri="{FF2B5EF4-FFF2-40B4-BE49-F238E27FC236}">
                <a16:creationId xmlns:a16="http://schemas.microsoft.com/office/drawing/2014/main" id="{C76BF1AF-1ABF-3F5D-DB38-870AF4106902}"/>
              </a:ext>
            </a:extLst>
          </p:cNvPr>
          <p:cNvCxnSpPr>
            <a:cxnSpLocks/>
          </p:cNvCxnSpPr>
          <p:nvPr/>
        </p:nvCxnSpPr>
        <p:spPr>
          <a:xfrm>
            <a:off x="4653128" y="707994"/>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43DE418-B31B-586F-8677-E9052FB1D7DB}"/>
              </a:ext>
            </a:extLst>
          </p:cNvPr>
          <p:cNvGrpSpPr/>
          <p:nvPr/>
        </p:nvGrpSpPr>
        <p:grpSpPr>
          <a:xfrm>
            <a:off x="2933921" y="1324843"/>
            <a:ext cx="1365761" cy="1390686"/>
            <a:chOff x="2816340" y="86544"/>
            <a:chExt cx="1913499" cy="1913500"/>
          </a:xfrm>
        </p:grpSpPr>
        <p:pic>
          <p:nvPicPr>
            <p:cNvPr id="11" name="Picture 10" descr="A yellow circle with black background&#10;&#10;AI-generated content may be incorrect.">
              <a:extLst>
                <a:ext uri="{FF2B5EF4-FFF2-40B4-BE49-F238E27FC236}">
                  <a16:creationId xmlns:a16="http://schemas.microsoft.com/office/drawing/2014/main" id="{82DBAF38-35B7-E098-1063-1CD410800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12" name="TextBox 11">
              <a:extLst>
                <a:ext uri="{FF2B5EF4-FFF2-40B4-BE49-F238E27FC236}">
                  <a16:creationId xmlns:a16="http://schemas.microsoft.com/office/drawing/2014/main" id="{DBBF1F25-EB1E-1692-FD2C-761C49A69084}"/>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7" name="Picture 6">
            <a:extLst>
              <a:ext uri="{FF2B5EF4-FFF2-40B4-BE49-F238E27FC236}">
                <a16:creationId xmlns:a16="http://schemas.microsoft.com/office/drawing/2014/main" id="{A0EB2985-2B95-AC72-EC79-D6EBECAA1B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54940" y="772976"/>
            <a:ext cx="1556061" cy="230297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7D50A0AB-A5CB-39B3-C6C9-E6C0BF9D995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06575" y="3430603"/>
            <a:ext cx="3304426" cy="2558265"/>
          </a:xfrm>
          <a:prstGeom prst="rect">
            <a:avLst/>
          </a:prstGeom>
          <a:ln w="3175">
            <a:solidFill>
              <a:schemeClr val="tx1">
                <a:alpha val="25000"/>
              </a:schemeClr>
            </a:solidFill>
          </a:ln>
        </p:spPr>
      </p:pic>
      <p:pic>
        <p:nvPicPr>
          <p:cNvPr id="19" name="Picture 18">
            <a:extLst>
              <a:ext uri="{FF2B5EF4-FFF2-40B4-BE49-F238E27FC236}">
                <a16:creationId xmlns:a16="http://schemas.microsoft.com/office/drawing/2014/main" id="{158C3A91-747D-F201-5EBF-32A7CDA994E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96803" y="772976"/>
            <a:ext cx="1556060" cy="2302968"/>
          </a:xfrm>
          <a:prstGeom prst="rect">
            <a:avLst/>
          </a:prstGeom>
          <a:ln w="3175">
            <a:solidFill>
              <a:schemeClr val="tx1">
                <a:alpha val="25000"/>
              </a:schemeClr>
            </a:solidFill>
          </a:ln>
        </p:spPr>
      </p:pic>
      <p:pic>
        <p:nvPicPr>
          <p:cNvPr id="20" name="Picture 19">
            <a:extLst>
              <a:ext uri="{FF2B5EF4-FFF2-40B4-BE49-F238E27FC236}">
                <a16:creationId xmlns:a16="http://schemas.microsoft.com/office/drawing/2014/main" id="{108E1F87-7660-E6E5-06AA-BBBDE819EE7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510282" y="772976"/>
            <a:ext cx="1556060" cy="2302968"/>
          </a:xfrm>
          <a:prstGeom prst="rect">
            <a:avLst/>
          </a:prstGeom>
          <a:ln w="3175">
            <a:solidFill>
              <a:schemeClr val="tx1">
                <a:alpha val="25000"/>
              </a:schemeClr>
            </a:solidFill>
          </a:ln>
        </p:spPr>
      </p:pic>
      <p:pic>
        <p:nvPicPr>
          <p:cNvPr id="21" name="Picture 20">
            <a:extLst>
              <a:ext uri="{FF2B5EF4-FFF2-40B4-BE49-F238E27FC236}">
                <a16:creationId xmlns:a16="http://schemas.microsoft.com/office/drawing/2014/main" id="{F977F4BD-0174-FE22-CF8B-3D76F5C1A15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258650" y="772976"/>
            <a:ext cx="1556060" cy="2302968"/>
          </a:xfrm>
          <a:prstGeom prst="rect">
            <a:avLst/>
          </a:prstGeom>
          <a:ln w="3175">
            <a:solidFill>
              <a:schemeClr val="tx1">
                <a:alpha val="25000"/>
              </a:schemeClr>
            </a:solidFill>
          </a:ln>
        </p:spPr>
      </p:pic>
      <p:pic>
        <p:nvPicPr>
          <p:cNvPr id="22" name="Picture 21">
            <a:extLst>
              <a:ext uri="{FF2B5EF4-FFF2-40B4-BE49-F238E27FC236}">
                <a16:creationId xmlns:a16="http://schemas.microsoft.com/office/drawing/2014/main" id="{CBDC718C-E638-6ADC-DECB-C60B65A9254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510282" y="3429000"/>
            <a:ext cx="3304428" cy="2558266"/>
          </a:xfrm>
          <a:prstGeom prst="rect">
            <a:avLst/>
          </a:prstGeom>
          <a:ln w="3175">
            <a:solidFill>
              <a:schemeClr val="tx1">
                <a:alpha val="25000"/>
              </a:schemeClr>
            </a:solidFill>
          </a:ln>
        </p:spPr>
      </p:pic>
      <p:sp>
        <p:nvSpPr>
          <p:cNvPr id="4" name="TextBox 3">
            <a:extLst>
              <a:ext uri="{FF2B5EF4-FFF2-40B4-BE49-F238E27FC236}">
                <a16:creationId xmlns:a16="http://schemas.microsoft.com/office/drawing/2014/main" id="{0CF6372B-C4C4-CF9A-AD4C-B6EC3412FED2}"/>
              </a:ext>
            </a:extLst>
          </p:cNvPr>
          <p:cNvSpPr txBox="1"/>
          <p:nvPr/>
        </p:nvSpPr>
        <p:spPr>
          <a:xfrm>
            <a:off x="4852303" y="6171748"/>
            <a:ext cx="1762021" cy="261610"/>
          </a:xfrm>
          <a:prstGeom prst="rect">
            <a:avLst/>
          </a:prstGeom>
          <a:noFill/>
        </p:spPr>
        <p:txBody>
          <a:bodyPr wrap="none" rtlCol="0">
            <a:spAutoFit/>
          </a:bodyPr>
          <a:lstStyle/>
          <a:p>
            <a:r>
              <a:rPr lang="en-US" sz="1100" dirty="0">
                <a:solidFill>
                  <a:srgbClr val="C00000"/>
                </a:solidFill>
              </a:rPr>
              <a:t>Spring 26 Catalog page 42</a:t>
            </a:r>
          </a:p>
        </p:txBody>
      </p:sp>
      <p:pic>
        <p:nvPicPr>
          <p:cNvPr id="5" name="Picture 4" descr="A purple and white logo with a pink brain and candy&#10;&#10;AI-generated content may be incorrect.">
            <a:extLst>
              <a:ext uri="{FF2B5EF4-FFF2-40B4-BE49-F238E27FC236}">
                <a16:creationId xmlns:a16="http://schemas.microsoft.com/office/drawing/2014/main" id="{1B30DC0D-0A95-D449-6A68-EABB7A2F094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62115" y="122740"/>
            <a:ext cx="561822" cy="594360"/>
          </a:xfrm>
          <a:prstGeom prst="rect">
            <a:avLst/>
          </a:prstGeom>
        </p:spPr>
      </p:pic>
    </p:spTree>
    <p:extLst>
      <p:ext uri="{BB962C8B-B14F-4D97-AF65-F5344CB8AC3E}">
        <p14:creationId xmlns:p14="http://schemas.microsoft.com/office/powerpoint/2010/main" val="2064467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27D22-E164-0FED-EFA0-0DB6E43D4A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2A4F30-7971-9A74-53ED-0F5CD1BE1A4C}"/>
              </a:ext>
            </a:extLst>
          </p:cNvPr>
          <p:cNvSpPr txBox="1"/>
          <p:nvPr/>
        </p:nvSpPr>
        <p:spPr>
          <a:xfrm>
            <a:off x="0" y="0"/>
            <a:ext cx="12192000" cy="446276"/>
          </a:xfrm>
          <a:prstGeom prst="rect">
            <a:avLst/>
          </a:prstGeom>
          <a:solidFill>
            <a:srgbClr val="002060"/>
          </a:solidFill>
        </p:spPr>
        <p:txBody>
          <a:bodyPr wrap="square" tIns="91440" rtlCol="0">
            <a:spAutoFit/>
          </a:bodyPr>
          <a:lstStyle/>
          <a:p>
            <a:pPr algn="ctr">
              <a:spcAft>
                <a:spcPts val="400"/>
              </a:spcAft>
            </a:pPr>
            <a:r>
              <a:rPr lang="en-US" sz="2000" dirty="0">
                <a:solidFill>
                  <a:srgbClr val="FFD579"/>
                </a:solidFill>
                <a:latin typeface="Aptos" panose="020B0004020202020204" pitchFamily="34" charset="0"/>
                <a:cs typeface="Times New Roman" panose="02020603050405020304" pitchFamily="18" charset="0"/>
              </a:rPr>
              <a:t>Streamlined design features dynamic photos and accessible text</a:t>
            </a:r>
            <a:endParaRPr lang="en-US" sz="2000" b="1" dirty="0">
              <a:solidFill>
                <a:srgbClr val="FFD579"/>
              </a:solidFill>
              <a:latin typeface="Aptos" panose="020B0004020202020204" pitchFamily="34" charset="0"/>
              <a:cs typeface="Times New Roman" panose="02020603050405020304" pitchFamily="18" charset="0"/>
            </a:endParaRPr>
          </a:p>
        </p:txBody>
      </p:sp>
      <p:pic>
        <p:nvPicPr>
          <p:cNvPr id="4" name="Picture 3" descr="A close-up of a book&#10;&#10;AI-generated content may be incorrect.">
            <a:extLst>
              <a:ext uri="{FF2B5EF4-FFF2-40B4-BE49-F238E27FC236}">
                <a16:creationId xmlns:a16="http://schemas.microsoft.com/office/drawing/2014/main" id="{EE1FDE9F-5876-9B77-91C9-0BA8CAB88C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69642" y="960120"/>
            <a:ext cx="3840481" cy="2468880"/>
          </a:xfrm>
          <a:prstGeom prst="rect">
            <a:avLst/>
          </a:prstGeom>
          <a:ln>
            <a:solidFill>
              <a:schemeClr val="tx1"/>
            </a:solidFill>
          </a:ln>
        </p:spPr>
      </p:pic>
      <p:pic>
        <p:nvPicPr>
          <p:cNvPr id="12" name="Picture 11" descr="A close-up of a peacock&#10;&#10;AI-generated content may be incorrect.">
            <a:extLst>
              <a:ext uri="{FF2B5EF4-FFF2-40B4-BE49-F238E27FC236}">
                <a16:creationId xmlns:a16="http://schemas.microsoft.com/office/drawing/2014/main" id="{DBE3775E-5590-335A-E2C1-D0FE81949C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30" y="942639"/>
            <a:ext cx="3840481" cy="2468880"/>
          </a:xfrm>
          <a:prstGeom prst="rect">
            <a:avLst/>
          </a:prstGeom>
          <a:ln>
            <a:solidFill>
              <a:schemeClr val="tx1"/>
            </a:solidFill>
          </a:ln>
        </p:spPr>
      </p:pic>
      <p:pic>
        <p:nvPicPr>
          <p:cNvPr id="18" name="Picture 17" descr="A close-up of a person&#10;&#10;AI-generated content may be incorrect.">
            <a:extLst>
              <a:ext uri="{FF2B5EF4-FFF2-40B4-BE49-F238E27FC236}">
                <a16:creationId xmlns:a16="http://schemas.microsoft.com/office/drawing/2014/main" id="{210FF2A7-9DE4-416B-C248-8E3A32119A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830" y="3786940"/>
            <a:ext cx="3840481" cy="2468880"/>
          </a:xfrm>
          <a:prstGeom prst="rect">
            <a:avLst/>
          </a:prstGeom>
          <a:ln>
            <a:solidFill>
              <a:schemeClr val="tx1"/>
            </a:solidFill>
          </a:ln>
        </p:spPr>
      </p:pic>
      <p:pic>
        <p:nvPicPr>
          <p:cNvPr id="22" name="Picture 21" descr="A close-up of a book&#10;&#10;AI-generated content may be incorrect.">
            <a:extLst>
              <a:ext uri="{FF2B5EF4-FFF2-40B4-BE49-F238E27FC236}">
                <a16:creationId xmlns:a16="http://schemas.microsoft.com/office/drawing/2014/main" id="{FE4401F1-4C2D-1D93-6D01-0442E170AC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69641" y="3786940"/>
            <a:ext cx="3840481" cy="2468880"/>
          </a:xfrm>
          <a:prstGeom prst="rect">
            <a:avLst/>
          </a:prstGeom>
          <a:ln>
            <a:solidFill>
              <a:schemeClr val="tx1"/>
            </a:solidFill>
          </a:ln>
        </p:spPr>
      </p:pic>
      <p:pic>
        <p:nvPicPr>
          <p:cNvPr id="24" name="Picture 23" descr="A person sitting on a camel&#10;&#10;AI-generated content may be incorrect.">
            <a:extLst>
              <a:ext uri="{FF2B5EF4-FFF2-40B4-BE49-F238E27FC236}">
                <a16:creationId xmlns:a16="http://schemas.microsoft.com/office/drawing/2014/main" id="{A57BE718-ACE8-196E-D9BE-11EF42DEEC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81735" y="3786940"/>
            <a:ext cx="3840481" cy="2468880"/>
          </a:xfrm>
          <a:prstGeom prst="rect">
            <a:avLst/>
          </a:prstGeom>
          <a:ln>
            <a:solidFill>
              <a:schemeClr val="tx1"/>
            </a:solidFill>
          </a:ln>
        </p:spPr>
      </p:pic>
      <p:pic>
        <p:nvPicPr>
          <p:cNvPr id="26" name="Picture 25" descr="A book with text and a picture&#10;&#10;AI-generated content may be incorrect.">
            <a:extLst>
              <a:ext uri="{FF2B5EF4-FFF2-40B4-BE49-F238E27FC236}">
                <a16:creationId xmlns:a16="http://schemas.microsoft.com/office/drawing/2014/main" id="{D80B8CB3-A882-5725-4389-924D57DAB0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81736" y="960120"/>
            <a:ext cx="3840481" cy="2468880"/>
          </a:xfrm>
          <a:prstGeom prst="rect">
            <a:avLst/>
          </a:prstGeom>
          <a:ln>
            <a:solidFill>
              <a:schemeClr val="tx1"/>
            </a:solidFill>
          </a:ln>
        </p:spPr>
      </p:pic>
    </p:spTree>
    <p:extLst>
      <p:ext uri="{BB962C8B-B14F-4D97-AF65-F5344CB8AC3E}">
        <p14:creationId xmlns:p14="http://schemas.microsoft.com/office/powerpoint/2010/main" val="751137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09C6A-FBF4-0436-10BC-00BECB8EAB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CDF0BC4-C9D6-C9E6-15E6-19AC6D45F919}"/>
              </a:ext>
            </a:extLst>
          </p:cNvPr>
          <p:cNvSpPr>
            <a:spLocks noGrp="1"/>
          </p:cNvSpPr>
          <p:nvPr>
            <p:ph type="body" sz="quarter" idx="10"/>
          </p:nvPr>
        </p:nvSpPr>
        <p:spPr/>
        <p:txBody>
          <a:bodyPr>
            <a:normAutofit fontScale="92500" lnSpcReduction="10000"/>
          </a:bodyPr>
          <a:lstStyle/>
          <a:p>
            <a:r>
              <a:rPr lang="en-US" dirty="0"/>
              <a:t>Brain Candy extensions</a:t>
            </a:r>
          </a:p>
        </p:txBody>
      </p:sp>
      <p:cxnSp>
        <p:nvCxnSpPr>
          <p:cNvPr id="16" name="Straight Connector 15">
            <a:extLst>
              <a:ext uri="{FF2B5EF4-FFF2-40B4-BE49-F238E27FC236}">
                <a16:creationId xmlns:a16="http://schemas.microsoft.com/office/drawing/2014/main" id="{4757C136-75BC-2E7F-DD83-2DF9D4B063FF}"/>
              </a:ext>
            </a:extLst>
          </p:cNvPr>
          <p:cNvCxnSpPr>
            <a:cxnSpLocks/>
          </p:cNvCxnSpPr>
          <p:nvPr/>
        </p:nvCxnSpPr>
        <p:spPr>
          <a:xfrm>
            <a:off x="5947155" y="1491052"/>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FD304AC-738D-62C4-7ED0-E1C80BBEBE49}"/>
              </a:ext>
            </a:extLst>
          </p:cNvPr>
          <p:cNvSpPr txBox="1"/>
          <p:nvPr/>
        </p:nvSpPr>
        <p:spPr>
          <a:xfrm>
            <a:off x="418976" y="914418"/>
            <a:ext cx="3787009" cy="369332"/>
          </a:xfrm>
          <a:prstGeom prst="rect">
            <a:avLst/>
          </a:prstGeom>
          <a:noFill/>
        </p:spPr>
        <p:txBody>
          <a:bodyPr wrap="square" rtlCol="0">
            <a:spAutoFit/>
          </a:bodyPr>
          <a:lstStyle/>
          <a:p>
            <a:pPr algn="ctr"/>
            <a:r>
              <a:rPr lang="en-US" b="1" dirty="0">
                <a:latin typeface="Aptos" panose="020B0004020202020204" pitchFamily="34" charset="0"/>
                <a:cs typeface="Times New Roman" panose="02020603050405020304" pitchFamily="18" charset="0"/>
              </a:rPr>
              <a:t>Your Favorite Stars – 48 pages</a:t>
            </a:r>
          </a:p>
        </p:txBody>
      </p:sp>
      <p:sp>
        <p:nvSpPr>
          <p:cNvPr id="26" name="TextBox 25">
            <a:extLst>
              <a:ext uri="{FF2B5EF4-FFF2-40B4-BE49-F238E27FC236}">
                <a16:creationId xmlns:a16="http://schemas.microsoft.com/office/drawing/2014/main" id="{17951890-E823-C0AE-3DCF-21FB5330A5B4}"/>
              </a:ext>
            </a:extLst>
          </p:cNvPr>
          <p:cNvSpPr txBox="1"/>
          <p:nvPr/>
        </p:nvSpPr>
        <p:spPr>
          <a:xfrm>
            <a:off x="7816250" y="951119"/>
            <a:ext cx="2833134" cy="369332"/>
          </a:xfrm>
          <a:prstGeom prst="rect">
            <a:avLst/>
          </a:prstGeom>
          <a:noFill/>
        </p:spPr>
        <p:txBody>
          <a:bodyPr wrap="square" rtlCol="0">
            <a:spAutoFit/>
          </a:bodyPr>
          <a:lstStyle/>
          <a:p>
            <a:pPr algn="ctr"/>
            <a:r>
              <a:rPr lang="en-US" b="1" dirty="0">
                <a:latin typeface="Aptos" panose="020B0004020202020204" pitchFamily="34" charset="0"/>
                <a:cs typeface="Times New Roman" panose="02020603050405020304" pitchFamily="18" charset="0"/>
              </a:rPr>
              <a:t>Fact Frenzy – 64 pages</a:t>
            </a:r>
          </a:p>
        </p:txBody>
      </p:sp>
      <p:pic>
        <p:nvPicPr>
          <p:cNvPr id="6" name="Picture 5">
            <a:extLst>
              <a:ext uri="{FF2B5EF4-FFF2-40B4-BE49-F238E27FC236}">
                <a16:creationId xmlns:a16="http://schemas.microsoft.com/office/drawing/2014/main" id="{76903D4E-354A-16B8-1191-1ACE2EC2214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16756" y="1377105"/>
            <a:ext cx="1562100" cy="2286000"/>
          </a:xfrm>
          <a:prstGeom prst="rect">
            <a:avLst/>
          </a:prstGeom>
          <a:ln w="3175">
            <a:solidFill>
              <a:schemeClr val="tx1">
                <a:alpha val="25000"/>
              </a:schemeClr>
            </a:solidFill>
          </a:ln>
        </p:spPr>
      </p:pic>
      <p:pic>
        <p:nvPicPr>
          <p:cNvPr id="14" name="Picture 13">
            <a:extLst>
              <a:ext uri="{FF2B5EF4-FFF2-40B4-BE49-F238E27FC236}">
                <a16:creationId xmlns:a16="http://schemas.microsoft.com/office/drawing/2014/main" id="{43E25245-B51B-A513-21B3-D3843535219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792711" y="1377105"/>
            <a:ext cx="1562100" cy="228600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6678604A-7ADF-1EFA-9BFC-B16225F7AE0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16756" y="3827875"/>
            <a:ext cx="1562100" cy="2286000"/>
          </a:xfrm>
          <a:prstGeom prst="rect">
            <a:avLst/>
          </a:prstGeom>
          <a:ln w="3175">
            <a:solidFill>
              <a:schemeClr val="tx1">
                <a:alpha val="25000"/>
              </a:schemeClr>
            </a:solidFill>
          </a:ln>
        </p:spPr>
      </p:pic>
      <p:pic>
        <p:nvPicPr>
          <p:cNvPr id="25" name="Picture 24">
            <a:extLst>
              <a:ext uri="{FF2B5EF4-FFF2-40B4-BE49-F238E27FC236}">
                <a16:creationId xmlns:a16="http://schemas.microsoft.com/office/drawing/2014/main" id="{A767650E-04A0-5D0D-9CC2-FF2E7F47CDD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109338" y="1377105"/>
            <a:ext cx="1562100" cy="2286000"/>
          </a:xfrm>
          <a:prstGeom prst="rect">
            <a:avLst/>
          </a:prstGeom>
          <a:ln w="3175">
            <a:solidFill>
              <a:schemeClr val="tx1">
                <a:alpha val="25000"/>
              </a:schemeClr>
            </a:solidFill>
          </a:ln>
        </p:spPr>
      </p:pic>
      <p:pic>
        <p:nvPicPr>
          <p:cNvPr id="27" name="Picture 26">
            <a:extLst>
              <a:ext uri="{FF2B5EF4-FFF2-40B4-BE49-F238E27FC236}">
                <a16:creationId xmlns:a16="http://schemas.microsoft.com/office/drawing/2014/main" id="{BCD4E829-1D92-DC0E-D5EA-6FE79B9F0E5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771148" y="3863751"/>
            <a:ext cx="1562098" cy="2286000"/>
          </a:xfrm>
          <a:prstGeom prst="rect">
            <a:avLst/>
          </a:prstGeom>
          <a:ln w="3175">
            <a:solidFill>
              <a:schemeClr val="tx1">
                <a:alpha val="25000"/>
              </a:schemeClr>
            </a:solidFill>
          </a:ln>
        </p:spPr>
      </p:pic>
      <p:pic>
        <p:nvPicPr>
          <p:cNvPr id="28" name="Picture 27">
            <a:extLst>
              <a:ext uri="{FF2B5EF4-FFF2-40B4-BE49-F238E27FC236}">
                <a16:creationId xmlns:a16="http://schemas.microsoft.com/office/drawing/2014/main" id="{3C8BEDC3-8557-CC72-3277-486A775690C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343627" y="1422249"/>
            <a:ext cx="1562101" cy="2286000"/>
          </a:xfrm>
          <a:prstGeom prst="rect">
            <a:avLst/>
          </a:prstGeom>
          <a:ln w="3175">
            <a:solidFill>
              <a:schemeClr val="tx1">
                <a:alpha val="25000"/>
              </a:schemeClr>
            </a:solidFill>
          </a:ln>
        </p:spPr>
      </p:pic>
      <p:pic>
        <p:nvPicPr>
          <p:cNvPr id="29" name="Picture 28">
            <a:extLst>
              <a:ext uri="{FF2B5EF4-FFF2-40B4-BE49-F238E27FC236}">
                <a16:creationId xmlns:a16="http://schemas.microsoft.com/office/drawing/2014/main" id="{38CE67B7-142E-8BAB-8F92-F3DB82E9248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771148" y="1377106"/>
            <a:ext cx="1562101" cy="2286000"/>
          </a:xfrm>
          <a:prstGeom prst="rect">
            <a:avLst/>
          </a:prstGeom>
          <a:ln w="3175">
            <a:solidFill>
              <a:schemeClr val="tx1">
                <a:alpha val="25000"/>
              </a:schemeClr>
            </a:solidFill>
          </a:ln>
        </p:spPr>
      </p:pic>
      <p:pic>
        <p:nvPicPr>
          <p:cNvPr id="30" name="Picture 29">
            <a:extLst>
              <a:ext uri="{FF2B5EF4-FFF2-40B4-BE49-F238E27FC236}">
                <a16:creationId xmlns:a16="http://schemas.microsoft.com/office/drawing/2014/main" id="{2C178FB7-F229-0A83-5BB6-FC7D6AD75D2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520561" y="1422249"/>
            <a:ext cx="1562101" cy="2286000"/>
          </a:xfrm>
          <a:prstGeom prst="rect">
            <a:avLst/>
          </a:prstGeom>
          <a:ln w="3175">
            <a:solidFill>
              <a:schemeClr val="tx1">
                <a:alpha val="25000"/>
              </a:schemeClr>
            </a:solidFill>
          </a:ln>
        </p:spPr>
      </p:pic>
      <p:pic>
        <p:nvPicPr>
          <p:cNvPr id="31" name="Picture Placeholder 23">
            <a:extLst>
              <a:ext uri="{FF2B5EF4-FFF2-40B4-BE49-F238E27FC236}">
                <a16:creationId xmlns:a16="http://schemas.microsoft.com/office/drawing/2014/main" id="{7F5C0C0A-4E45-FB31-518B-79931050FA3C}"/>
              </a:ext>
            </a:extLst>
          </p:cNvPr>
          <p:cNvPicPr preferRelativeResize="0">
            <a:picLocks noChangeAspect="1"/>
          </p:cNvPicPr>
          <p:nvPr/>
        </p:nvPicPr>
        <p:blipFill>
          <a:blip r:embed="rId10" cstate="screen">
            <a:extLst>
              <a:ext uri="{28A0092B-C50C-407E-A947-70E740481C1C}">
                <a14:useLocalDpi xmlns:a14="http://schemas.microsoft.com/office/drawing/2010/main"/>
              </a:ext>
            </a:extLst>
          </a:blip>
          <a:srcRect/>
          <a:stretch/>
        </p:blipFill>
        <p:spPr>
          <a:xfrm>
            <a:off x="8539611" y="3872205"/>
            <a:ext cx="3086101" cy="2286000"/>
          </a:xfrm>
          <a:prstGeom prst="rect">
            <a:avLst/>
          </a:prstGeom>
          <a:ln w="3175">
            <a:solidFill>
              <a:schemeClr val="tx1">
                <a:alpha val="25000"/>
              </a:schemeClr>
            </a:solidFill>
          </a:ln>
        </p:spPr>
      </p:pic>
      <p:pic>
        <p:nvPicPr>
          <p:cNvPr id="32" name="Picture Placeholder 23">
            <a:extLst>
              <a:ext uri="{FF2B5EF4-FFF2-40B4-BE49-F238E27FC236}">
                <a16:creationId xmlns:a16="http://schemas.microsoft.com/office/drawing/2014/main" id="{CC867A4A-330D-9265-9B50-F682D017ED09}"/>
              </a:ext>
            </a:extLst>
          </p:cNvPr>
          <p:cNvPicPr preferRelativeResize="0">
            <a:picLocks noChangeAspect="1"/>
          </p:cNvPicPr>
          <p:nvPr/>
        </p:nvPicPr>
        <p:blipFill>
          <a:blip r:embed="rId11" cstate="screen">
            <a:extLst>
              <a:ext uri="{28A0092B-C50C-407E-A947-70E740481C1C}">
                <a14:useLocalDpi xmlns:a14="http://schemas.microsoft.com/office/drawing/2010/main"/>
              </a:ext>
            </a:extLst>
          </a:blip>
          <a:srcRect/>
          <a:stretch/>
        </p:blipFill>
        <p:spPr>
          <a:xfrm>
            <a:off x="2128388" y="3756460"/>
            <a:ext cx="3086100" cy="2286000"/>
          </a:xfrm>
          <a:prstGeom prst="rect">
            <a:avLst/>
          </a:prstGeom>
          <a:ln w="3175">
            <a:solidFill>
              <a:schemeClr val="tx1">
                <a:alpha val="25000"/>
              </a:schemeClr>
            </a:solidFill>
          </a:ln>
        </p:spPr>
      </p:pic>
      <p:sp>
        <p:nvSpPr>
          <p:cNvPr id="33" name="TextBox 32">
            <a:extLst>
              <a:ext uri="{FF2B5EF4-FFF2-40B4-BE49-F238E27FC236}">
                <a16:creationId xmlns:a16="http://schemas.microsoft.com/office/drawing/2014/main" id="{7C6B156D-5524-C331-F73B-3B51C47D3CA0}"/>
              </a:ext>
            </a:extLst>
          </p:cNvPr>
          <p:cNvSpPr txBox="1"/>
          <p:nvPr/>
        </p:nvSpPr>
        <p:spPr>
          <a:xfrm>
            <a:off x="1431469" y="6149751"/>
            <a:ext cx="1762021" cy="261610"/>
          </a:xfrm>
          <a:prstGeom prst="rect">
            <a:avLst/>
          </a:prstGeom>
          <a:noFill/>
        </p:spPr>
        <p:txBody>
          <a:bodyPr wrap="none" rtlCol="0">
            <a:spAutoFit/>
          </a:bodyPr>
          <a:lstStyle/>
          <a:p>
            <a:r>
              <a:rPr lang="en-US" sz="1100" dirty="0">
                <a:solidFill>
                  <a:srgbClr val="C00000"/>
                </a:solidFill>
              </a:rPr>
              <a:t>Spring 26 Catalog page 41</a:t>
            </a:r>
          </a:p>
        </p:txBody>
      </p:sp>
      <p:sp>
        <p:nvSpPr>
          <p:cNvPr id="34" name="TextBox 33">
            <a:extLst>
              <a:ext uri="{FF2B5EF4-FFF2-40B4-BE49-F238E27FC236}">
                <a16:creationId xmlns:a16="http://schemas.microsoft.com/office/drawing/2014/main" id="{6C3189EA-86AF-C95B-8517-2EC45919DF0C}"/>
              </a:ext>
            </a:extLst>
          </p:cNvPr>
          <p:cNvSpPr txBox="1"/>
          <p:nvPr/>
        </p:nvSpPr>
        <p:spPr>
          <a:xfrm>
            <a:off x="8026650" y="6260003"/>
            <a:ext cx="1762021" cy="261610"/>
          </a:xfrm>
          <a:prstGeom prst="rect">
            <a:avLst/>
          </a:prstGeom>
          <a:noFill/>
        </p:spPr>
        <p:txBody>
          <a:bodyPr wrap="none" rtlCol="0">
            <a:spAutoFit/>
          </a:bodyPr>
          <a:lstStyle/>
          <a:p>
            <a:r>
              <a:rPr lang="en-US" sz="1100" dirty="0">
                <a:solidFill>
                  <a:srgbClr val="C00000"/>
                </a:solidFill>
              </a:rPr>
              <a:t>Spring 26 Catalog page 46</a:t>
            </a:r>
          </a:p>
        </p:txBody>
      </p:sp>
      <p:pic>
        <p:nvPicPr>
          <p:cNvPr id="35" name="Picture 34" descr="A purple and white logo with a pink brain and candy&#10;&#10;AI-generated content may be incorrect.">
            <a:extLst>
              <a:ext uri="{FF2B5EF4-FFF2-40B4-BE49-F238E27FC236}">
                <a16:creationId xmlns:a16="http://schemas.microsoft.com/office/drawing/2014/main" id="{7E8822FF-AC4A-D97F-77B4-82BA0E7CCBF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31057" y="117274"/>
            <a:ext cx="561822" cy="594360"/>
          </a:xfrm>
          <a:prstGeom prst="rect">
            <a:avLst/>
          </a:prstGeom>
        </p:spPr>
      </p:pic>
    </p:spTree>
    <p:extLst>
      <p:ext uri="{BB962C8B-B14F-4D97-AF65-F5344CB8AC3E}">
        <p14:creationId xmlns:p14="http://schemas.microsoft.com/office/powerpoint/2010/main" val="1545882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2904-74A6-1768-9D11-CF5D85CBD0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0F6EA5-CDD2-2C5F-1E91-9243E3C49224}"/>
              </a:ext>
            </a:extLst>
          </p:cNvPr>
          <p:cNvSpPr txBox="1"/>
          <p:nvPr/>
        </p:nvSpPr>
        <p:spPr>
          <a:xfrm>
            <a:off x="279816" y="251124"/>
            <a:ext cx="3878942" cy="5339923"/>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World War II Military Disasters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$27.49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Graphic novel presentation provides unique perspectives of military failures and the impact the outcomes had on larger events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Graphic novels engage visual learners and support understanding of complex, curriculum-aligned content</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Supports C3 Framework for cause and effect and connecting a sequence of events</a:t>
            </a:r>
          </a:p>
        </p:txBody>
      </p:sp>
      <p:cxnSp>
        <p:nvCxnSpPr>
          <p:cNvPr id="10" name="Straight Connector 9">
            <a:extLst>
              <a:ext uri="{FF2B5EF4-FFF2-40B4-BE49-F238E27FC236}">
                <a16:creationId xmlns:a16="http://schemas.microsoft.com/office/drawing/2014/main" id="{DC52FD97-8678-A0CC-7E65-2201C4A7C853}"/>
              </a:ext>
            </a:extLst>
          </p:cNvPr>
          <p:cNvCxnSpPr>
            <a:cxnSpLocks/>
          </p:cNvCxnSpPr>
          <p:nvPr/>
        </p:nvCxnSpPr>
        <p:spPr>
          <a:xfrm>
            <a:off x="4653129"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B712263-124A-4BCB-8AB8-F4E268C2A4F8}"/>
              </a:ext>
            </a:extLst>
          </p:cNvPr>
          <p:cNvGrpSpPr/>
          <p:nvPr/>
        </p:nvGrpSpPr>
        <p:grpSpPr>
          <a:xfrm>
            <a:off x="2792997" y="1530399"/>
            <a:ext cx="1365761" cy="1390686"/>
            <a:chOff x="2816340" y="86544"/>
            <a:chExt cx="1913499" cy="1913500"/>
          </a:xfrm>
        </p:grpSpPr>
        <p:pic>
          <p:nvPicPr>
            <p:cNvPr id="5" name="Picture 4" descr="A yellow circle with black background&#10;&#10;AI-generated content may be incorrect.">
              <a:extLst>
                <a:ext uri="{FF2B5EF4-FFF2-40B4-BE49-F238E27FC236}">
                  <a16:creationId xmlns:a16="http://schemas.microsoft.com/office/drawing/2014/main" id="{777D646C-A371-35EE-A005-7B35A89907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7" name="TextBox 6">
              <a:extLst>
                <a:ext uri="{FF2B5EF4-FFF2-40B4-BE49-F238E27FC236}">
                  <a16:creationId xmlns:a16="http://schemas.microsoft.com/office/drawing/2014/main" id="{B00A2710-3131-BCB1-F6BF-AEE89AD32A1C}"/>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4" name="Picture 3">
            <a:extLst>
              <a:ext uri="{FF2B5EF4-FFF2-40B4-BE49-F238E27FC236}">
                <a16:creationId xmlns:a16="http://schemas.microsoft.com/office/drawing/2014/main" id="{43F8979E-1CFD-61DA-DE5E-F22D911AE3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34360" y="775057"/>
            <a:ext cx="1916994" cy="2514600"/>
          </a:xfrm>
          <a:prstGeom prst="rect">
            <a:avLst/>
          </a:prstGeom>
          <a:ln w="3175">
            <a:solidFill>
              <a:schemeClr val="tx1">
                <a:alpha val="25000"/>
              </a:schemeClr>
            </a:solidFill>
          </a:ln>
        </p:spPr>
      </p:pic>
      <p:pic>
        <p:nvPicPr>
          <p:cNvPr id="9" name="Picture 8">
            <a:extLst>
              <a:ext uri="{FF2B5EF4-FFF2-40B4-BE49-F238E27FC236}">
                <a16:creationId xmlns:a16="http://schemas.microsoft.com/office/drawing/2014/main" id="{50FA5A5C-7C5E-7067-0C05-692E9E3342C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333472" y="775057"/>
            <a:ext cx="1916994" cy="251460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814A693B-C81D-00D8-35AA-3BC3944613B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35248" y="775057"/>
            <a:ext cx="1916994" cy="251460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8C234BB0-AFD5-5558-36A3-5CBB41D3C2C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928573" y="3428999"/>
            <a:ext cx="1916994" cy="2514600"/>
          </a:xfrm>
          <a:prstGeom prst="rect">
            <a:avLst/>
          </a:prstGeom>
          <a:ln w="3175">
            <a:solidFill>
              <a:schemeClr val="tx1">
                <a:alpha val="25000"/>
              </a:schemeClr>
            </a:solidFill>
          </a:ln>
        </p:spPr>
      </p:pic>
      <p:pic>
        <p:nvPicPr>
          <p:cNvPr id="8" name="Picture 7" descr="A logo for a library&#10;&#10;AI-generated content may be incorrect.">
            <a:extLst>
              <a:ext uri="{FF2B5EF4-FFF2-40B4-BE49-F238E27FC236}">
                <a16:creationId xmlns:a16="http://schemas.microsoft.com/office/drawing/2014/main" id="{5BFA4A44-0463-93F5-A660-C62DAF5DC2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19791" y="178515"/>
            <a:ext cx="420414" cy="457200"/>
          </a:xfrm>
          <a:prstGeom prst="rect">
            <a:avLst/>
          </a:prstGeom>
        </p:spPr>
      </p:pic>
      <p:pic>
        <p:nvPicPr>
          <p:cNvPr id="6" name="Picture Placeholder 23">
            <a:extLst>
              <a:ext uri="{FF2B5EF4-FFF2-40B4-BE49-F238E27FC236}">
                <a16:creationId xmlns:a16="http://schemas.microsoft.com/office/drawing/2014/main" id="{066C6FE2-CFC8-3CF8-CE8B-42E2B17E9371}"/>
              </a:ext>
            </a:extLst>
          </p:cNvPr>
          <p:cNvPicPr preferRelativeResize="0">
            <a:picLocks noChangeAspect="1"/>
          </p:cNvPicPr>
          <p:nvPr/>
        </p:nvPicPr>
        <p:blipFill>
          <a:blip r:embed="rId8" cstate="screen">
            <a:extLst>
              <a:ext uri="{28A0092B-C50C-407E-A947-70E740481C1C}">
                <a14:useLocalDpi xmlns:a14="http://schemas.microsoft.com/office/drawing/2010/main"/>
              </a:ext>
            </a:extLst>
          </a:blip>
          <a:srcRect/>
          <a:stretch/>
        </p:blipFill>
        <p:spPr>
          <a:xfrm>
            <a:off x="7134361" y="3428999"/>
            <a:ext cx="3806825" cy="2514600"/>
          </a:xfrm>
          <a:prstGeom prst="rect">
            <a:avLst/>
          </a:prstGeom>
          <a:ln w="3175">
            <a:solidFill>
              <a:schemeClr val="tx1">
                <a:alpha val="25000"/>
              </a:schemeClr>
            </a:solidFill>
          </a:ln>
        </p:spPr>
      </p:pic>
      <p:sp>
        <p:nvSpPr>
          <p:cNvPr id="11" name="TextBox 10">
            <a:extLst>
              <a:ext uri="{FF2B5EF4-FFF2-40B4-BE49-F238E27FC236}">
                <a16:creationId xmlns:a16="http://schemas.microsoft.com/office/drawing/2014/main" id="{3E4A3D7D-BEC1-A4AE-04CE-0A9A01C7717A}"/>
              </a:ext>
            </a:extLst>
          </p:cNvPr>
          <p:cNvSpPr txBox="1"/>
          <p:nvPr/>
        </p:nvSpPr>
        <p:spPr>
          <a:xfrm>
            <a:off x="4783464" y="6165485"/>
            <a:ext cx="1762021" cy="261610"/>
          </a:xfrm>
          <a:prstGeom prst="rect">
            <a:avLst/>
          </a:prstGeom>
          <a:noFill/>
        </p:spPr>
        <p:txBody>
          <a:bodyPr wrap="none" rtlCol="0">
            <a:spAutoFit/>
          </a:bodyPr>
          <a:lstStyle/>
          <a:p>
            <a:r>
              <a:rPr lang="en-US" sz="1100" dirty="0">
                <a:solidFill>
                  <a:srgbClr val="C00000"/>
                </a:solidFill>
              </a:rPr>
              <a:t>Spring 26 Catalog page 54</a:t>
            </a:r>
          </a:p>
        </p:txBody>
      </p:sp>
    </p:spTree>
    <p:extLst>
      <p:ext uri="{BB962C8B-B14F-4D97-AF65-F5344CB8AC3E}">
        <p14:creationId xmlns:p14="http://schemas.microsoft.com/office/powerpoint/2010/main" val="2218768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2904-74A6-1768-9D11-CF5D85CBD0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0F6EA5-CDD2-2C5F-1E91-9243E3C49224}"/>
              </a:ext>
            </a:extLst>
          </p:cNvPr>
          <p:cNvSpPr txBox="1"/>
          <p:nvPr/>
        </p:nvSpPr>
        <p:spPr>
          <a:xfrm>
            <a:off x="279816" y="251124"/>
            <a:ext cx="3878942" cy="5770811"/>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You Choose: Surviving Natural Disasters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112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$25.99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Over 4.1 million copies sold in the You Choose brand, which features high-interest adventure stories that engage young readers and promote critical thinking skills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Action-based survival narrative features themes of resilience and perseverance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Special text features provide additional information about real-world natural disasters, as well as tips for staying safe during these events</a:t>
            </a:r>
          </a:p>
        </p:txBody>
      </p:sp>
      <p:cxnSp>
        <p:nvCxnSpPr>
          <p:cNvPr id="10" name="Straight Connector 9">
            <a:extLst>
              <a:ext uri="{FF2B5EF4-FFF2-40B4-BE49-F238E27FC236}">
                <a16:creationId xmlns:a16="http://schemas.microsoft.com/office/drawing/2014/main" id="{DC52FD97-8678-A0CC-7E65-2201C4A7C853}"/>
              </a:ext>
            </a:extLst>
          </p:cNvPr>
          <p:cNvCxnSpPr>
            <a:cxnSpLocks/>
          </p:cNvCxnSpPr>
          <p:nvPr/>
        </p:nvCxnSpPr>
        <p:spPr>
          <a:xfrm>
            <a:off x="4653129"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3F8979E-1CFD-61DA-DE5E-F22D911AE30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920374" y="3507335"/>
            <a:ext cx="1760219" cy="2514600"/>
          </a:xfrm>
          <a:prstGeom prst="rect">
            <a:avLst/>
          </a:prstGeom>
          <a:ln w="3175">
            <a:solidFill>
              <a:schemeClr val="tx1">
                <a:alpha val="25000"/>
              </a:schemeClr>
            </a:solidFill>
          </a:ln>
        </p:spPr>
      </p:pic>
      <p:pic>
        <p:nvPicPr>
          <p:cNvPr id="9" name="Picture 8">
            <a:extLst>
              <a:ext uri="{FF2B5EF4-FFF2-40B4-BE49-F238E27FC236}">
                <a16:creationId xmlns:a16="http://schemas.microsoft.com/office/drawing/2014/main" id="{50FA5A5C-7C5E-7067-0C05-692E9E3342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73896" y="968442"/>
            <a:ext cx="1760219" cy="251460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814A693B-C81D-00D8-35AA-3BC3944613B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941184" y="941760"/>
            <a:ext cx="1760219" cy="251460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8C234BB0-AFD5-5558-36A3-5CBB41D3C2C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920374" y="914400"/>
            <a:ext cx="1760219" cy="2514600"/>
          </a:xfrm>
          <a:prstGeom prst="rect">
            <a:avLst/>
          </a:prstGeom>
          <a:ln w="3175">
            <a:solidFill>
              <a:schemeClr val="tx1">
                <a:alpha val="25000"/>
              </a:schemeClr>
            </a:solidFill>
          </a:ln>
        </p:spPr>
      </p:pic>
      <p:pic>
        <p:nvPicPr>
          <p:cNvPr id="8" name="Picture 7" descr="A blue rectangle with white letters&#10;&#10;AI-generated content may be incorrect.">
            <a:extLst>
              <a:ext uri="{FF2B5EF4-FFF2-40B4-BE49-F238E27FC236}">
                <a16:creationId xmlns:a16="http://schemas.microsoft.com/office/drawing/2014/main" id="{5FFA023C-029D-8BDF-02C0-A3EC7545B1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20388" y="227374"/>
            <a:ext cx="1526043" cy="320040"/>
          </a:xfrm>
          <a:prstGeom prst="rect">
            <a:avLst/>
          </a:prstGeom>
        </p:spPr>
      </p:pic>
      <p:pic>
        <p:nvPicPr>
          <p:cNvPr id="6" name="Picture Placeholder 23">
            <a:extLst>
              <a:ext uri="{FF2B5EF4-FFF2-40B4-BE49-F238E27FC236}">
                <a16:creationId xmlns:a16="http://schemas.microsoft.com/office/drawing/2014/main" id="{4C166149-163B-D2DA-5781-2601B6AAA529}"/>
              </a:ext>
            </a:extLst>
          </p:cNvPr>
          <p:cNvPicPr preferRelativeResize="0">
            <a:picLocks noChangeAspect="1"/>
          </p:cNvPicPr>
          <p:nvPr/>
        </p:nvPicPr>
        <p:blipFill>
          <a:blip r:embed="rId7" cstate="screen">
            <a:extLst>
              <a:ext uri="{28A0092B-C50C-407E-A947-70E740481C1C}">
                <a14:useLocalDpi xmlns:a14="http://schemas.microsoft.com/office/drawing/2010/main"/>
              </a:ext>
            </a:extLst>
          </a:blip>
          <a:srcRect/>
          <a:stretch/>
        </p:blipFill>
        <p:spPr>
          <a:xfrm>
            <a:off x="6941184" y="3553090"/>
            <a:ext cx="3520440" cy="2514600"/>
          </a:xfrm>
          <a:prstGeom prst="rect">
            <a:avLst/>
          </a:prstGeom>
          <a:ln w="3175">
            <a:solidFill>
              <a:schemeClr val="tx1">
                <a:alpha val="25000"/>
              </a:schemeClr>
            </a:solidFill>
          </a:ln>
        </p:spPr>
      </p:pic>
      <p:sp>
        <p:nvSpPr>
          <p:cNvPr id="11" name="TextBox 10">
            <a:extLst>
              <a:ext uri="{FF2B5EF4-FFF2-40B4-BE49-F238E27FC236}">
                <a16:creationId xmlns:a16="http://schemas.microsoft.com/office/drawing/2014/main" id="{7D4D5CEB-F1CD-1478-EBFA-CBB1DF2CA6FE}"/>
              </a:ext>
            </a:extLst>
          </p:cNvPr>
          <p:cNvSpPr txBox="1"/>
          <p:nvPr/>
        </p:nvSpPr>
        <p:spPr>
          <a:xfrm>
            <a:off x="4772707" y="6114094"/>
            <a:ext cx="1762021" cy="261610"/>
          </a:xfrm>
          <a:prstGeom prst="rect">
            <a:avLst/>
          </a:prstGeom>
          <a:noFill/>
        </p:spPr>
        <p:txBody>
          <a:bodyPr wrap="none" rtlCol="0">
            <a:spAutoFit/>
          </a:bodyPr>
          <a:lstStyle/>
          <a:p>
            <a:r>
              <a:rPr lang="en-US" sz="1100" dirty="0">
                <a:solidFill>
                  <a:srgbClr val="C00000"/>
                </a:solidFill>
              </a:rPr>
              <a:t>Spring 26 Catalog page 55</a:t>
            </a:r>
          </a:p>
        </p:txBody>
      </p:sp>
    </p:spTree>
    <p:extLst>
      <p:ext uri="{BB962C8B-B14F-4D97-AF65-F5344CB8AC3E}">
        <p14:creationId xmlns:p14="http://schemas.microsoft.com/office/powerpoint/2010/main" val="859168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DD757-9063-EC03-E8C0-2880089B2C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3F3239C-8128-2610-0D56-4ED282B3C2FE}"/>
              </a:ext>
            </a:extLst>
          </p:cNvPr>
          <p:cNvSpPr txBox="1"/>
          <p:nvPr/>
        </p:nvSpPr>
        <p:spPr>
          <a:xfrm>
            <a:off x="279815" y="255228"/>
            <a:ext cx="4564746" cy="6063198"/>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You Choose: World War II Rescues and Escapes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5 1/4’’ x 7 1/2’’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112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$22.49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$7.99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Over 4.1 million copies sold in the You Choose brand, which features high-interest adventure stories that engage young readers and promote critical thinking skills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Interactive World War II rescue missions supplement social studies curriculum and provide fresh perspectives of events during the war</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Multiple paths and endings promote re-reading, which builds reading stamina and critical-thinking skills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Special text features provide additional information about the rescue missions and escape plans</a:t>
            </a:r>
          </a:p>
        </p:txBody>
      </p:sp>
      <p:cxnSp>
        <p:nvCxnSpPr>
          <p:cNvPr id="10" name="Straight Connector 9">
            <a:extLst>
              <a:ext uri="{FF2B5EF4-FFF2-40B4-BE49-F238E27FC236}">
                <a16:creationId xmlns:a16="http://schemas.microsoft.com/office/drawing/2014/main" id="{C76BF1AF-1ABF-3F5D-DB38-870AF4106902}"/>
              </a:ext>
            </a:extLst>
          </p:cNvPr>
          <p:cNvCxnSpPr>
            <a:cxnSpLocks/>
          </p:cNvCxnSpPr>
          <p:nvPr/>
        </p:nvCxnSpPr>
        <p:spPr>
          <a:xfrm>
            <a:off x="5215836" y="707994"/>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130A6BD-626D-797E-294B-F210BF680FB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640900" y="3587054"/>
            <a:ext cx="1760220" cy="2514600"/>
          </a:xfrm>
          <a:prstGeom prst="rect">
            <a:avLst/>
          </a:prstGeom>
          <a:ln w="3175">
            <a:solidFill>
              <a:schemeClr val="tx1">
                <a:alpha val="25000"/>
              </a:schemeClr>
            </a:solidFill>
          </a:ln>
        </p:spPr>
      </p:pic>
      <p:pic>
        <p:nvPicPr>
          <p:cNvPr id="4" name="Picture 3">
            <a:extLst>
              <a:ext uri="{FF2B5EF4-FFF2-40B4-BE49-F238E27FC236}">
                <a16:creationId xmlns:a16="http://schemas.microsoft.com/office/drawing/2014/main" id="{F387DF4C-DEA1-579B-94C5-2E83C0D5651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621535" y="836797"/>
            <a:ext cx="1760220" cy="2514600"/>
          </a:xfrm>
          <a:prstGeom prst="rect">
            <a:avLst/>
          </a:prstGeom>
          <a:ln w="3175">
            <a:solidFill>
              <a:schemeClr val="tx1">
                <a:alpha val="25000"/>
              </a:schemeClr>
            </a:solidFill>
          </a:ln>
        </p:spPr>
      </p:pic>
      <p:pic>
        <p:nvPicPr>
          <p:cNvPr id="5" name="Picture 4">
            <a:extLst>
              <a:ext uri="{FF2B5EF4-FFF2-40B4-BE49-F238E27FC236}">
                <a16:creationId xmlns:a16="http://schemas.microsoft.com/office/drawing/2014/main" id="{03ED59D1-6E08-7F16-2F6D-96E010BC9AC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602588" y="836797"/>
            <a:ext cx="1760220" cy="2514600"/>
          </a:xfrm>
          <a:prstGeom prst="rect">
            <a:avLst/>
          </a:prstGeom>
          <a:ln w="3175">
            <a:solidFill>
              <a:schemeClr val="tx1">
                <a:alpha val="25000"/>
              </a:schemeClr>
            </a:solidFill>
          </a:ln>
        </p:spPr>
      </p:pic>
      <p:pic>
        <p:nvPicPr>
          <p:cNvPr id="14" name="Picture 13">
            <a:extLst>
              <a:ext uri="{FF2B5EF4-FFF2-40B4-BE49-F238E27FC236}">
                <a16:creationId xmlns:a16="http://schemas.microsoft.com/office/drawing/2014/main" id="{2E33744E-8CEB-0B20-8E50-47C094B5544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619168" y="836797"/>
            <a:ext cx="1760220" cy="2514600"/>
          </a:xfrm>
          <a:prstGeom prst="rect">
            <a:avLst/>
          </a:prstGeom>
          <a:ln w="3175">
            <a:solidFill>
              <a:schemeClr val="tx1">
                <a:alpha val="25000"/>
              </a:schemeClr>
            </a:solidFill>
          </a:ln>
        </p:spPr>
      </p:pic>
      <p:pic>
        <p:nvPicPr>
          <p:cNvPr id="8" name="Picture 7" descr="A blue rectangle with white letters&#10;&#10;AI-generated content may be incorrect.">
            <a:extLst>
              <a:ext uri="{FF2B5EF4-FFF2-40B4-BE49-F238E27FC236}">
                <a16:creationId xmlns:a16="http://schemas.microsoft.com/office/drawing/2014/main" id="{17C0B2B0-DE8C-0254-E760-6548C6D3E2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80608" y="272812"/>
            <a:ext cx="1526044" cy="320040"/>
          </a:xfrm>
          <a:prstGeom prst="rect">
            <a:avLst/>
          </a:prstGeom>
        </p:spPr>
      </p:pic>
      <p:pic>
        <p:nvPicPr>
          <p:cNvPr id="7" name="Picture Placeholder 23">
            <a:extLst>
              <a:ext uri="{FF2B5EF4-FFF2-40B4-BE49-F238E27FC236}">
                <a16:creationId xmlns:a16="http://schemas.microsoft.com/office/drawing/2014/main" id="{BC444B20-F799-3B00-DA7B-3261352C103B}"/>
              </a:ext>
            </a:extLst>
          </p:cNvPr>
          <p:cNvPicPr preferRelativeResize="0">
            <a:picLocks noChangeAspect="1"/>
          </p:cNvPicPr>
          <p:nvPr/>
        </p:nvPicPr>
        <p:blipFill>
          <a:blip r:embed="rId7" cstate="screen">
            <a:extLst>
              <a:ext uri="{28A0092B-C50C-407E-A947-70E740481C1C}">
                <a14:useLocalDpi xmlns:a14="http://schemas.microsoft.com/office/drawing/2010/main"/>
              </a:ext>
            </a:extLst>
          </a:blip>
          <a:srcRect/>
          <a:stretch/>
        </p:blipFill>
        <p:spPr>
          <a:xfrm>
            <a:off x="7619167" y="3587054"/>
            <a:ext cx="3520441" cy="2514600"/>
          </a:xfrm>
          <a:prstGeom prst="rect">
            <a:avLst/>
          </a:prstGeom>
          <a:ln w="3175">
            <a:solidFill>
              <a:schemeClr val="tx1">
                <a:alpha val="25000"/>
              </a:schemeClr>
            </a:solidFill>
          </a:ln>
        </p:spPr>
      </p:pic>
      <p:sp>
        <p:nvSpPr>
          <p:cNvPr id="9" name="TextBox 8">
            <a:extLst>
              <a:ext uri="{FF2B5EF4-FFF2-40B4-BE49-F238E27FC236}">
                <a16:creationId xmlns:a16="http://schemas.microsoft.com/office/drawing/2014/main" id="{74EFF6D3-2A1B-BB82-2EE2-C3F3A39BF3CB}"/>
              </a:ext>
            </a:extLst>
          </p:cNvPr>
          <p:cNvSpPr txBox="1"/>
          <p:nvPr/>
        </p:nvSpPr>
        <p:spPr>
          <a:xfrm>
            <a:off x="5536491" y="6206506"/>
            <a:ext cx="1762021" cy="261610"/>
          </a:xfrm>
          <a:prstGeom prst="rect">
            <a:avLst/>
          </a:prstGeom>
          <a:noFill/>
        </p:spPr>
        <p:txBody>
          <a:bodyPr wrap="none" rtlCol="0">
            <a:spAutoFit/>
          </a:bodyPr>
          <a:lstStyle/>
          <a:p>
            <a:r>
              <a:rPr lang="en-US" sz="1100" dirty="0">
                <a:solidFill>
                  <a:srgbClr val="C00000"/>
                </a:solidFill>
              </a:rPr>
              <a:t>Spring 26 Catalog page 55</a:t>
            </a:r>
          </a:p>
        </p:txBody>
      </p:sp>
    </p:spTree>
    <p:extLst>
      <p:ext uri="{BB962C8B-B14F-4D97-AF65-F5344CB8AC3E}">
        <p14:creationId xmlns:p14="http://schemas.microsoft.com/office/powerpoint/2010/main" val="1201784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D0A67-2BF6-3F7C-0692-DAB86F96C36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937DE6C-35A0-309D-33A9-CFC515793D51}"/>
              </a:ext>
            </a:extLst>
          </p:cNvPr>
          <p:cNvSpPr>
            <a:spLocks noGrp="1"/>
          </p:cNvSpPr>
          <p:nvPr>
            <p:ph type="body" sz="quarter" idx="10"/>
          </p:nvPr>
        </p:nvSpPr>
        <p:spPr>
          <a:xfrm>
            <a:off x="1320186" y="2654300"/>
            <a:ext cx="10265677" cy="1549400"/>
          </a:xfrm>
        </p:spPr>
        <p:txBody>
          <a:bodyPr>
            <a:normAutofit/>
          </a:bodyPr>
          <a:lstStyle/>
          <a:p>
            <a:r>
              <a:rPr lang="en-US" sz="5400" spc="0" dirty="0">
                <a:cs typeface="Times New Roman" panose="02020603050405020304" pitchFamily="18" charset="0"/>
              </a:rPr>
              <a:t>Kids Being Kids</a:t>
            </a:r>
          </a:p>
        </p:txBody>
      </p:sp>
    </p:spTree>
    <p:extLst>
      <p:ext uri="{BB962C8B-B14F-4D97-AF65-F5344CB8AC3E}">
        <p14:creationId xmlns:p14="http://schemas.microsoft.com/office/powerpoint/2010/main" val="145291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9D86C-B1F2-DA39-D66E-DCBD83C45EB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CD8E38-2770-5C09-CDF6-5418D6A14F69}"/>
              </a:ext>
            </a:extLst>
          </p:cNvPr>
          <p:cNvSpPr txBox="1"/>
          <p:nvPr/>
        </p:nvSpPr>
        <p:spPr>
          <a:xfrm>
            <a:off x="279816" y="253148"/>
            <a:ext cx="3875624" cy="4416594"/>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Ethan Talks to Animals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K – 3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K – 2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6’’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$16.99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$7.99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solidFill>
                  <a:schemeClr val="tx1">
                    <a:lumMod val="75000"/>
                    <a:lumOff val="25000"/>
                  </a:schemeClr>
                </a:solidFill>
                <a:latin typeface="Aptos" panose="020B0004020202020204" pitchFamily="34" charset="0"/>
                <a:cs typeface="Times New Roman" panose="02020603050405020304" pitchFamily="18" charset="0"/>
              </a:rPr>
              <a:t>Ethan's animal-focused superpower is paired with hilarious, relatable storylines to help foster the joy of reading for pleasure</a:t>
            </a:r>
          </a:p>
          <a:p>
            <a:pPr marL="219456" indent="-219456">
              <a:spcAft>
                <a:spcPts val="600"/>
              </a:spcAft>
              <a:buClr>
                <a:schemeClr val="tx2"/>
              </a:buClr>
              <a:buFont typeface="Arial" panose="020B0604020202020204" pitchFamily="34" charset="0"/>
              <a:buChar char="•"/>
            </a:pPr>
            <a:r>
              <a:rPr lang="en-US" sz="1400" dirty="0">
                <a:solidFill>
                  <a:schemeClr val="tx1">
                    <a:lumMod val="75000"/>
                    <a:lumOff val="25000"/>
                  </a:schemeClr>
                </a:solidFill>
                <a:latin typeface="Aptos" panose="020B0004020202020204" pitchFamily="34" charset="0"/>
                <a:cs typeface="Times New Roman" panose="02020603050405020304" pitchFamily="18" charset="0"/>
              </a:rPr>
              <a:t>Promotes social-emotional learning by encouraging empathy and thinking about the perspectives of others</a:t>
            </a:r>
          </a:p>
        </p:txBody>
      </p:sp>
      <p:grpSp>
        <p:nvGrpSpPr>
          <p:cNvPr id="7" name="Group 6">
            <a:extLst>
              <a:ext uri="{FF2B5EF4-FFF2-40B4-BE49-F238E27FC236}">
                <a16:creationId xmlns:a16="http://schemas.microsoft.com/office/drawing/2014/main" id="{F42D61B1-3637-1E4C-1ED7-C32A9ACCA35B}"/>
              </a:ext>
            </a:extLst>
          </p:cNvPr>
          <p:cNvGrpSpPr/>
          <p:nvPr/>
        </p:nvGrpSpPr>
        <p:grpSpPr>
          <a:xfrm>
            <a:off x="2933921" y="1321207"/>
            <a:ext cx="1365761" cy="1390686"/>
            <a:chOff x="2816340" y="86544"/>
            <a:chExt cx="1913499" cy="1913500"/>
          </a:xfrm>
        </p:grpSpPr>
        <p:pic>
          <p:nvPicPr>
            <p:cNvPr id="8" name="Picture 7" descr="A yellow circle with black background&#10;&#10;AI-generated content may be incorrect.">
              <a:extLst>
                <a:ext uri="{FF2B5EF4-FFF2-40B4-BE49-F238E27FC236}">
                  <a16:creationId xmlns:a16="http://schemas.microsoft.com/office/drawing/2014/main" id="{07138B10-6B96-51ED-5EE8-1AF0EE3EF7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9" name="TextBox 8">
              <a:extLst>
                <a:ext uri="{FF2B5EF4-FFF2-40B4-BE49-F238E27FC236}">
                  <a16:creationId xmlns:a16="http://schemas.microsoft.com/office/drawing/2014/main" id="{C00DA5EB-986B-1CDD-D103-E4056D41259D}"/>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20" name="Picture 19">
            <a:extLst>
              <a:ext uri="{FF2B5EF4-FFF2-40B4-BE49-F238E27FC236}">
                <a16:creationId xmlns:a16="http://schemas.microsoft.com/office/drawing/2014/main" id="{C372E07A-0558-FCE4-71FE-CA1F963BD43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69938" y="718155"/>
            <a:ext cx="1574926" cy="2412652"/>
          </a:xfrm>
          <a:prstGeom prst="rect">
            <a:avLst/>
          </a:prstGeom>
          <a:ln w="3175">
            <a:solidFill>
              <a:schemeClr val="tx1">
                <a:alpha val="25000"/>
              </a:schemeClr>
            </a:solidFill>
          </a:ln>
        </p:spPr>
      </p:pic>
      <p:cxnSp>
        <p:nvCxnSpPr>
          <p:cNvPr id="21" name="Straight Connector 20">
            <a:extLst>
              <a:ext uri="{FF2B5EF4-FFF2-40B4-BE49-F238E27FC236}">
                <a16:creationId xmlns:a16="http://schemas.microsoft.com/office/drawing/2014/main" id="{63F18A93-9986-81EA-1342-589549D9F2E0}"/>
              </a:ext>
            </a:extLst>
          </p:cNvPr>
          <p:cNvCxnSpPr>
            <a:cxnSpLocks/>
          </p:cNvCxnSpPr>
          <p:nvPr/>
        </p:nvCxnSpPr>
        <p:spPr>
          <a:xfrm>
            <a:off x="4653128" y="707994"/>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DF9B9E36-ADC2-7B38-E85F-68AE70F0E59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99806" y="718155"/>
            <a:ext cx="1574924" cy="2412649"/>
          </a:xfrm>
          <a:prstGeom prst="rect">
            <a:avLst/>
          </a:prstGeom>
          <a:ln w="3175">
            <a:solidFill>
              <a:schemeClr val="tx1">
                <a:alpha val="25000"/>
              </a:schemeClr>
            </a:solidFill>
          </a:ln>
        </p:spPr>
      </p:pic>
      <p:pic>
        <p:nvPicPr>
          <p:cNvPr id="23" name="Picture 22">
            <a:extLst>
              <a:ext uri="{FF2B5EF4-FFF2-40B4-BE49-F238E27FC236}">
                <a16:creationId xmlns:a16="http://schemas.microsoft.com/office/drawing/2014/main" id="{F9A5CFDA-5DF5-82F0-905E-38B8B125613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28620" y="718155"/>
            <a:ext cx="1574924" cy="2412649"/>
          </a:xfrm>
          <a:prstGeom prst="rect">
            <a:avLst/>
          </a:prstGeom>
          <a:ln w="3175">
            <a:solidFill>
              <a:schemeClr val="tx1">
                <a:alpha val="25000"/>
              </a:schemeClr>
            </a:solidFill>
          </a:ln>
        </p:spPr>
      </p:pic>
      <p:pic>
        <p:nvPicPr>
          <p:cNvPr id="24" name="Picture 23">
            <a:extLst>
              <a:ext uri="{FF2B5EF4-FFF2-40B4-BE49-F238E27FC236}">
                <a16:creationId xmlns:a16="http://schemas.microsoft.com/office/drawing/2014/main" id="{98649888-09AD-F216-1F2D-D3E38F5CC88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011259" y="718155"/>
            <a:ext cx="1574924" cy="2412649"/>
          </a:xfrm>
          <a:prstGeom prst="rect">
            <a:avLst/>
          </a:prstGeom>
          <a:ln w="3175">
            <a:solidFill>
              <a:schemeClr val="tx1">
                <a:alpha val="25000"/>
              </a:schemeClr>
            </a:solidFill>
          </a:ln>
        </p:spPr>
      </p:pic>
      <p:pic>
        <p:nvPicPr>
          <p:cNvPr id="25" name="Picture 24">
            <a:extLst>
              <a:ext uri="{FF2B5EF4-FFF2-40B4-BE49-F238E27FC236}">
                <a16:creationId xmlns:a16="http://schemas.microsoft.com/office/drawing/2014/main" id="{DCC3384E-BDC5-89BB-079C-264DAF4D7FF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973397" y="3418840"/>
            <a:ext cx="3355494" cy="2597801"/>
          </a:xfrm>
          <a:prstGeom prst="rect">
            <a:avLst/>
          </a:prstGeom>
          <a:ln w="3175">
            <a:solidFill>
              <a:schemeClr val="tx1">
                <a:alpha val="25000"/>
              </a:schemeClr>
            </a:solidFill>
          </a:ln>
        </p:spPr>
      </p:pic>
      <p:pic>
        <p:nvPicPr>
          <p:cNvPr id="26" name="Picture 25">
            <a:extLst>
              <a:ext uri="{FF2B5EF4-FFF2-40B4-BE49-F238E27FC236}">
                <a16:creationId xmlns:a16="http://schemas.microsoft.com/office/drawing/2014/main" id="{7EBBAB25-3B61-B463-7E25-4A2E5ACCCAC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519238" y="3418840"/>
            <a:ext cx="3355492" cy="2597801"/>
          </a:xfrm>
          <a:prstGeom prst="rect">
            <a:avLst/>
          </a:prstGeom>
          <a:ln w="3175">
            <a:solidFill>
              <a:schemeClr val="tx1">
                <a:alpha val="25000"/>
              </a:schemeClr>
            </a:solidFill>
          </a:ln>
        </p:spPr>
      </p:pic>
      <p:pic>
        <p:nvPicPr>
          <p:cNvPr id="3" name="Picture 2">
            <a:extLst>
              <a:ext uri="{FF2B5EF4-FFF2-40B4-BE49-F238E27FC236}">
                <a16:creationId xmlns:a16="http://schemas.microsoft.com/office/drawing/2014/main" id="{AAF5F0D1-A9AA-BF92-F28C-DD87F6D0EC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85200" y="155146"/>
            <a:ext cx="2102068" cy="457200"/>
          </a:xfrm>
          <a:prstGeom prst="rect">
            <a:avLst/>
          </a:prstGeom>
        </p:spPr>
      </p:pic>
      <p:sp>
        <p:nvSpPr>
          <p:cNvPr id="4" name="TextBox 3">
            <a:extLst>
              <a:ext uri="{FF2B5EF4-FFF2-40B4-BE49-F238E27FC236}">
                <a16:creationId xmlns:a16="http://schemas.microsoft.com/office/drawing/2014/main" id="{B3C38C58-6944-2718-B68C-6ED9D58ACF43}"/>
              </a:ext>
            </a:extLst>
          </p:cNvPr>
          <p:cNvSpPr txBox="1"/>
          <p:nvPr/>
        </p:nvSpPr>
        <p:spPr>
          <a:xfrm>
            <a:off x="4889123" y="6106145"/>
            <a:ext cx="1762021" cy="261610"/>
          </a:xfrm>
          <a:prstGeom prst="rect">
            <a:avLst/>
          </a:prstGeom>
          <a:noFill/>
        </p:spPr>
        <p:txBody>
          <a:bodyPr wrap="none" rtlCol="0">
            <a:spAutoFit/>
          </a:bodyPr>
          <a:lstStyle/>
          <a:p>
            <a:r>
              <a:rPr lang="en-US" sz="1100" dirty="0">
                <a:solidFill>
                  <a:srgbClr val="C00000"/>
                </a:solidFill>
              </a:rPr>
              <a:t>Spring 26 Catalog page 25</a:t>
            </a:r>
          </a:p>
        </p:txBody>
      </p:sp>
    </p:spTree>
    <p:extLst>
      <p:ext uri="{BB962C8B-B14F-4D97-AF65-F5344CB8AC3E}">
        <p14:creationId xmlns:p14="http://schemas.microsoft.com/office/powerpoint/2010/main" val="1542776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AB30D-0D71-672E-BE3D-1541F495B15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3E8344-E95C-1EBF-4823-CB84FBD0C43B}"/>
              </a:ext>
            </a:extLst>
          </p:cNvPr>
          <p:cNvSpPr txBox="1"/>
          <p:nvPr/>
        </p:nvSpPr>
        <p:spPr>
          <a:xfrm>
            <a:off x="279816" y="253148"/>
            <a:ext cx="4019866" cy="4708981"/>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Colors in Your World</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K - 3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1 – 2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$23.49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$8.99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Rhyming text introduces young children to the different colors in their world</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An activity in each title encourages hands-on learning about tints, the color wheel, mixing colors, and more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Facts on each spread add real world connections and fun facts to every color;</a:t>
            </a:r>
          </a:p>
        </p:txBody>
      </p:sp>
      <p:cxnSp>
        <p:nvCxnSpPr>
          <p:cNvPr id="10" name="Straight Connector 9">
            <a:extLst>
              <a:ext uri="{FF2B5EF4-FFF2-40B4-BE49-F238E27FC236}">
                <a16:creationId xmlns:a16="http://schemas.microsoft.com/office/drawing/2014/main" id="{A9AF6EEC-A9B9-026A-A36B-61D0F5E32B54}"/>
              </a:ext>
            </a:extLst>
          </p:cNvPr>
          <p:cNvCxnSpPr>
            <a:cxnSpLocks/>
          </p:cNvCxnSpPr>
          <p:nvPr/>
        </p:nvCxnSpPr>
        <p:spPr>
          <a:xfrm>
            <a:off x="4653128" y="707994"/>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7959327-CA81-672E-88D5-DAD0ACB39197}"/>
              </a:ext>
            </a:extLst>
          </p:cNvPr>
          <p:cNvGrpSpPr/>
          <p:nvPr/>
        </p:nvGrpSpPr>
        <p:grpSpPr>
          <a:xfrm>
            <a:off x="2933921" y="1312002"/>
            <a:ext cx="1365761" cy="1390686"/>
            <a:chOff x="2816340" y="86544"/>
            <a:chExt cx="1913499" cy="1913500"/>
          </a:xfrm>
        </p:grpSpPr>
        <p:pic>
          <p:nvPicPr>
            <p:cNvPr id="6" name="Picture 5" descr="A yellow circle with black background&#10;&#10;AI-generated content may be incorrect.">
              <a:extLst>
                <a:ext uri="{FF2B5EF4-FFF2-40B4-BE49-F238E27FC236}">
                  <a16:creationId xmlns:a16="http://schemas.microsoft.com/office/drawing/2014/main" id="{CFEE4399-6CE9-C6EE-FB12-E4E8958824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9" name="TextBox 8">
              <a:extLst>
                <a:ext uri="{FF2B5EF4-FFF2-40B4-BE49-F238E27FC236}">
                  <a16:creationId xmlns:a16="http://schemas.microsoft.com/office/drawing/2014/main" id="{40EFB25C-BB8C-70D0-8F87-A7D57BE6C33A}"/>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13" name="Picture 12">
            <a:extLst>
              <a:ext uri="{FF2B5EF4-FFF2-40B4-BE49-F238E27FC236}">
                <a16:creationId xmlns:a16="http://schemas.microsoft.com/office/drawing/2014/main" id="{76018AA5-F89F-83D3-7875-014DF16FAA6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1148" y="707994"/>
            <a:ext cx="1380208" cy="1752645"/>
          </a:xfrm>
          <a:prstGeom prst="rect">
            <a:avLst/>
          </a:prstGeom>
          <a:ln w="3175">
            <a:solidFill>
              <a:schemeClr val="tx1">
                <a:alpha val="25000"/>
              </a:schemeClr>
            </a:solidFill>
          </a:ln>
        </p:spPr>
      </p:pic>
      <p:pic>
        <p:nvPicPr>
          <p:cNvPr id="20" name="Picture 19">
            <a:extLst>
              <a:ext uri="{FF2B5EF4-FFF2-40B4-BE49-F238E27FC236}">
                <a16:creationId xmlns:a16="http://schemas.microsoft.com/office/drawing/2014/main" id="{E14D7A5C-7D6E-2A5E-5726-092E656F87C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12112" y="707993"/>
            <a:ext cx="1380208" cy="1752645"/>
          </a:xfrm>
          <a:prstGeom prst="rect">
            <a:avLst/>
          </a:prstGeom>
          <a:ln w="3175">
            <a:solidFill>
              <a:schemeClr val="tx1">
                <a:alpha val="25000"/>
              </a:schemeClr>
            </a:solidFill>
          </a:ln>
        </p:spPr>
      </p:pic>
      <p:pic>
        <p:nvPicPr>
          <p:cNvPr id="3" name="Picture 2">
            <a:extLst>
              <a:ext uri="{FF2B5EF4-FFF2-40B4-BE49-F238E27FC236}">
                <a16:creationId xmlns:a16="http://schemas.microsoft.com/office/drawing/2014/main" id="{56FFA90D-6B4A-E2BE-395D-38D71A69196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099914" y="707996"/>
            <a:ext cx="1380207" cy="1752643"/>
          </a:xfrm>
          <a:prstGeom prst="rect">
            <a:avLst/>
          </a:prstGeom>
          <a:ln w="3175">
            <a:solidFill>
              <a:schemeClr val="tx1">
                <a:alpha val="25000"/>
              </a:schemeClr>
            </a:solidFill>
          </a:ln>
        </p:spPr>
      </p:pic>
      <p:pic>
        <p:nvPicPr>
          <p:cNvPr id="5" name="Picture 4">
            <a:extLst>
              <a:ext uri="{FF2B5EF4-FFF2-40B4-BE49-F238E27FC236}">
                <a16:creationId xmlns:a16="http://schemas.microsoft.com/office/drawing/2014/main" id="{4F60C7F4-B4A3-C7D8-1212-2DA5D457154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687716" y="717979"/>
            <a:ext cx="1380207" cy="1752643"/>
          </a:xfrm>
          <a:prstGeom prst="rect">
            <a:avLst/>
          </a:prstGeom>
          <a:ln w="3175">
            <a:solidFill>
              <a:schemeClr val="tx1">
                <a:alpha val="25000"/>
              </a:schemeClr>
            </a:solidFill>
          </a:ln>
        </p:spPr>
      </p:pic>
      <p:pic>
        <p:nvPicPr>
          <p:cNvPr id="7" name="Picture 6">
            <a:extLst>
              <a:ext uri="{FF2B5EF4-FFF2-40B4-BE49-F238E27FC236}">
                <a16:creationId xmlns:a16="http://schemas.microsoft.com/office/drawing/2014/main" id="{43E4EC74-50C1-FB14-82B4-FE45A96C93B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931148" y="2562303"/>
            <a:ext cx="1380207" cy="1752643"/>
          </a:xfrm>
          <a:prstGeom prst="rect">
            <a:avLst/>
          </a:prstGeom>
          <a:ln w="3175">
            <a:solidFill>
              <a:schemeClr val="tx1">
                <a:alpha val="25000"/>
              </a:schemeClr>
            </a:solidFill>
          </a:ln>
        </p:spPr>
      </p:pic>
      <p:pic>
        <p:nvPicPr>
          <p:cNvPr id="8" name="Picture 7">
            <a:extLst>
              <a:ext uri="{FF2B5EF4-FFF2-40B4-BE49-F238E27FC236}">
                <a16:creationId xmlns:a16="http://schemas.microsoft.com/office/drawing/2014/main" id="{6107EC28-14CC-CC31-76A3-53C14E6B5F3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512112" y="2570185"/>
            <a:ext cx="1380207" cy="1752643"/>
          </a:xfrm>
          <a:prstGeom prst="rect">
            <a:avLst/>
          </a:prstGeom>
          <a:ln w="3175">
            <a:solidFill>
              <a:schemeClr val="tx1">
                <a:alpha val="25000"/>
              </a:schemeClr>
            </a:solidFill>
          </a:ln>
        </p:spPr>
      </p:pic>
      <p:pic>
        <p:nvPicPr>
          <p:cNvPr id="11" name="Picture 10">
            <a:extLst>
              <a:ext uri="{FF2B5EF4-FFF2-40B4-BE49-F238E27FC236}">
                <a16:creationId xmlns:a16="http://schemas.microsoft.com/office/drawing/2014/main" id="{697EFA2B-D37F-785E-59EA-A84763603B5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093076" y="2552678"/>
            <a:ext cx="1380206" cy="1752643"/>
          </a:xfrm>
          <a:prstGeom prst="rect">
            <a:avLst/>
          </a:prstGeom>
          <a:ln w="3175">
            <a:solidFill>
              <a:schemeClr val="tx1">
                <a:alpha val="25000"/>
              </a:schemeClr>
            </a:solidFill>
          </a:ln>
        </p:spPr>
      </p:pic>
      <p:pic>
        <p:nvPicPr>
          <p:cNvPr id="12" name="Picture 11">
            <a:extLst>
              <a:ext uri="{FF2B5EF4-FFF2-40B4-BE49-F238E27FC236}">
                <a16:creationId xmlns:a16="http://schemas.microsoft.com/office/drawing/2014/main" id="{797F5B62-0311-3D3A-7C9A-F5292BA15DEC}"/>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687716" y="2562303"/>
            <a:ext cx="1380206" cy="1752643"/>
          </a:xfrm>
          <a:prstGeom prst="rect">
            <a:avLst/>
          </a:prstGeom>
          <a:ln w="3175">
            <a:solidFill>
              <a:schemeClr val="tx1">
                <a:alpha val="25000"/>
              </a:schemeClr>
            </a:solidFill>
          </a:ln>
        </p:spPr>
      </p:pic>
      <p:pic>
        <p:nvPicPr>
          <p:cNvPr id="14" name="Picture 13">
            <a:extLst>
              <a:ext uri="{FF2B5EF4-FFF2-40B4-BE49-F238E27FC236}">
                <a16:creationId xmlns:a16="http://schemas.microsoft.com/office/drawing/2014/main" id="{D1D40DC0-4AAA-8A8D-8224-45E75935264D}"/>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931149" y="4471030"/>
            <a:ext cx="1380206" cy="1752643"/>
          </a:xfrm>
          <a:prstGeom prst="rect">
            <a:avLst/>
          </a:prstGeom>
          <a:ln w="3175">
            <a:solidFill>
              <a:schemeClr val="tx1">
                <a:alpha val="25000"/>
              </a:schemeClr>
            </a:solidFill>
          </a:ln>
        </p:spPr>
      </p:pic>
      <p:pic>
        <p:nvPicPr>
          <p:cNvPr id="16" name="Picture 15" descr="A pink and green logo&#10;&#10;AI-generated content may be incorrect.">
            <a:extLst>
              <a:ext uri="{FF2B5EF4-FFF2-40B4-BE49-F238E27FC236}">
                <a16:creationId xmlns:a16="http://schemas.microsoft.com/office/drawing/2014/main" id="{37E2492B-B7C6-DD53-B6EC-731B6CDA952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852969" y="133704"/>
            <a:ext cx="700391" cy="457200"/>
          </a:xfrm>
          <a:prstGeom prst="rect">
            <a:avLst/>
          </a:prstGeom>
        </p:spPr>
      </p:pic>
      <p:pic>
        <p:nvPicPr>
          <p:cNvPr id="15" name="Picture Placeholder 23">
            <a:extLst>
              <a:ext uri="{FF2B5EF4-FFF2-40B4-BE49-F238E27FC236}">
                <a16:creationId xmlns:a16="http://schemas.microsoft.com/office/drawing/2014/main" id="{1790D620-605F-38F4-2BA5-953D133C9F98}"/>
              </a:ext>
            </a:extLst>
          </p:cNvPr>
          <p:cNvPicPr preferRelativeResize="0">
            <a:picLocks noChangeAspect="1"/>
          </p:cNvPicPr>
          <p:nvPr/>
        </p:nvPicPr>
        <p:blipFill>
          <a:blip r:embed="rId13" cstate="screen">
            <a:extLst>
              <a:ext uri="{28A0092B-C50C-407E-A947-70E740481C1C}">
                <a14:useLocalDpi xmlns:a14="http://schemas.microsoft.com/office/drawing/2010/main"/>
              </a:ext>
            </a:extLst>
          </a:blip>
          <a:srcRect/>
          <a:stretch/>
        </p:blipFill>
        <p:spPr>
          <a:xfrm>
            <a:off x="6790132" y="4471030"/>
            <a:ext cx="3214688" cy="2057400"/>
          </a:xfrm>
          <a:prstGeom prst="rect">
            <a:avLst/>
          </a:prstGeom>
          <a:ln w="3175">
            <a:solidFill>
              <a:schemeClr val="tx1">
                <a:alpha val="25000"/>
              </a:schemeClr>
            </a:solidFill>
          </a:ln>
        </p:spPr>
      </p:pic>
      <p:sp>
        <p:nvSpPr>
          <p:cNvPr id="17" name="TextBox 16">
            <a:extLst>
              <a:ext uri="{FF2B5EF4-FFF2-40B4-BE49-F238E27FC236}">
                <a16:creationId xmlns:a16="http://schemas.microsoft.com/office/drawing/2014/main" id="{D3DD3E22-556E-8905-0818-3066F373B3C7}"/>
              </a:ext>
            </a:extLst>
          </p:cNvPr>
          <p:cNvSpPr txBox="1"/>
          <p:nvPr/>
        </p:nvSpPr>
        <p:spPr>
          <a:xfrm>
            <a:off x="4750091" y="6436279"/>
            <a:ext cx="1762021" cy="261610"/>
          </a:xfrm>
          <a:prstGeom prst="rect">
            <a:avLst/>
          </a:prstGeom>
          <a:noFill/>
        </p:spPr>
        <p:txBody>
          <a:bodyPr wrap="none" rtlCol="0">
            <a:spAutoFit/>
          </a:bodyPr>
          <a:lstStyle/>
          <a:p>
            <a:r>
              <a:rPr lang="en-US" sz="1100" dirty="0">
                <a:solidFill>
                  <a:srgbClr val="C00000"/>
                </a:solidFill>
              </a:rPr>
              <a:t>Spring 26 Catalog page 33</a:t>
            </a:r>
          </a:p>
        </p:txBody>
      </p:sp>
    </p:spTree>
    <p:extLst>
      <p:ext uri="{BB962C8B-B14F-4D97-AF65-F5344CB8AC3E}">
        <p14:creationId xmlns:p14="http://schemas.microsoft.com/office/powerpoint/2010/main" val="581462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88EF5-BA78-5E7D-2EE8-6B30E504E21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341FEE-316B-EE2C-9709-E118C4AA87CA}"/>
              </a:ext>
            </a:extLst>
          </p:cNvPr>
          <p:cNvSpPr txBox="1"/>
          <p:nvPr/>
        </p:nvSpPr>
        <p:spPr>
          <a:xfrm>
            <a:off x="279813" y="252492"/>
            <a:ext cx="4671557" cy="6186309"/>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TITLE</a:t>
            </a:r>
            <a:endParaRPr lang="en-US" sz="27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The Dynamic DC Origin Story</a:t>
            </a:r>
          </a:p>
          <a:p>
            <a:pPr>
              <a:spcBef>
                <a:spcPts val="400"/>
              </a:spcBef>
            </a:pPr>
            <a:r>
              <a:rPr lang="en-US" sz="1500" dirty="0">
                <a:latin typeface="Aptos" panose="020B0004020202020204" pitchFamily="34" charset="0"/>
                <a:cs typeface="Times New Roman" panose="02020603050405020304" pitchFamily="18" charset="0"/>
              </a:rPr>
              <a:t>The Evolution of Batman, Superman, Wonder Woman, and the DC Universe</a:t>
            </a:r>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5</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8’’ x 10''</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$23.49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Paperback: </a:t>
            </a:r>
            <a:r>
              <a:rPr lang="en-US" sz="1500" dirty="0">
                <a:solidFill>
                  <a:schemeClr val="tx2"/>
                </a:solidFill>
                <a:latin typeface="Aptos" panose="020B0004020202020204" pitchFamily="34" charset="0"/>
                <a:cs typeface="Times New Roman" panose="02020603050405020304" pitchFamily="18" charset="0"/>
              </a:rPr>
              <a:t>$9.99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Showcases the origins of DC and its evolution into an entertainment giant in the comic book, TV, and movie industries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Tells the story of how fan-favorite DC Super Hero characters were created and how they have changed over time</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Developed in collaboration with DC and Warner Bros. and written by a former DC editor to give readers an authentic and accurate behind-the-scenes look</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Contains a mix of historical photos from DC’s archives and dynamic illustrations of kids' favorite characters</a:t>
            </a:r>
          </a:p>
        </p:txBody>
      </p:sp>
      <p:pic>
        <p:nvPicPr>
          <p:cNvPr id="14" name="Picture Placeholder 21">
            <a:extLst>
              <a:ext uri="{FF2B5EF4-FFF2-40B4-BE49-F238E27FC236}">
                <a16:creationId xmlns:a16="http://schemas.microsoft.com/office/drawing/2014/main" id="{C8B9EF12-DC17-97EE-3700-D18F20DDEA2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48308" y="952401"/>
            <a:ext cx="3606416" cy="4572000"/>
          </a:xfrm>
          <a:prstGeom prst="rect">
            <a:avLst/>
          </a:prstGeom>
          <a:ln w="3175">
            <a:solidFill>
              <a:schemeClr val="tx1">
                <a:alpha val="25000"/>
              </a:schemeClr>
            </a:solidFill>
          </a:ln>
        </p:spPr>
      </p:pic>
      <p:grpSp>
        <p:nvGrpSpPr>
          <p:cNvPr id="53" name="Group 52">
            <a:extLst>
              <a:ext uri="{FF2B5EF4-FFF2-40B4-BE49-F238E27FC236}">
                <a16:creationId xmlns:a16="http://schemas.microsoft.com/office/drawing/2014/main" id="{288D0641-44B2-3C88-D9E6-FAFE44F553B3}"/>
              </a:ext>
            </a:extLst>
          </p:cNvPr>
          <p:cNvGrpSpPr/>
          <p:nvPr/>
        </p:nvGrpSpPr>
        <p:grpSpPr>
          <a:xfrm>
            <a:off x="3487905" y="1828514"/>
            <a:ext cx="1365761" cy="1390686"/>
            <a:chOff x="2816340" y="86544"/>
            <a:chExt cx="1913499" cy="1913500"/>
          </a:xfrm>
        </p:grpSpPr>
        <p:pic>
          <p:nvPicPr>
            <p:cNvPr id="54" name="Picture 53" descr="A yellow circle with black background&#10;&#10;AI-generated content may be incorrect.">
              <a:extLst>
                <a:ext uri="{FF2B5EF4-FFF2-40B4-BE49-F238E27FC236}">
                  <a16:creationId xmlns:a16="http://schemas.microsoft.com/office/drawing/2014/main" id="{6FDB7027-D08F-6A1A-139C-DA4F0D9ACD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55" name="TextBox 54">
              <a:extLst>
                <a:ext uri="{FF2B5EF4-FFF2-40B4-BE49-F238E27FC236}">
                  <a16:creationId xmlns:a16="http://schemas.microsoft.com/office/drawing/2014/main" id="{48C16E4A-E6A4-F910-0D9C-8A00B21B8D9D}"/>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cxnSp>
        <p:nvCxnSpPr>
          <p:cNvPr id="57" name="Straight Connector 56">
            <a:extLst>
              <a:ext uri="{FF2B5EF4-FFF2-40B4-BE49-F238E27FC236}">
                <a16:creationId xmlns:a16="http://schemas.microsoft.com/office/drawing/2014/main" id="{8369FB58-6A76-CFB5-EADA-3A87EB380EC0}"/>
              </a:ext>
            </a:extLst>
          </p:cNvPr>
          <p:cNvCxnSpPr>
            <a:cxnSpLocks/>
          </p:cNvCxnSpPr>
          <p:nvPr/>
        </p:nvCxnSpPr>
        <p:spPr>
          <a:xfrm>
            <a:off x="5121818" y="631720"/>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black text on a white background&#10;&#10;Description automatically generated">
            <a:extLst>
              <a:ext uri="{FF2B5EF4-FFF2-40B4-BE49-F238E27FC236}">
                <a16:creationId xmlns:a16="http://schemas.microsoft.com/office/drawing/2014/main" id="{E8D2F8ED-BA56-61FC-9EA6-4A69A46C04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06812" y="154786"/>
            <a:ext cx="963386" cy="457200"/>
          </a:xfrm>
          <a:prstGeom prst="rect">
            <a:avLst/>
          </a:prstGeom>
        </p:spPr>
      </p:pic>
      <p:sp>
        <p:nvSpPr>
          <p:cNvPr id="4" name="TextBox 3">
            <a:extLst>
              <a:ext uri="{FF2B5EF4-FFF2-40B4-BE49-F238E27FC236}">
                <a16:creationId xmlns:a16="http://schemas.microsoft.com/office/drawing/2014/main" id="{C18F02DC-20FE-B523-1ECC-DF3159DE6347}"/>
              </a:ext>
            </a:extLst>
          </p:cNvPr>
          <p:cNvSpPr txBox="1"/>
          <p:nvPr/>
        </p:nvSpPr>
        <p:spPr>
          <a:xfrm>
            <a:off x="5308162" y="5774794"/>
            <a:ext cx="1762021" cy="261610"/>
          </a:xfrm>
          <a:prstGeom prst="rect">
            <a:avLst/>
          </a:prstGeom>
          <a:noFill/>
        </p:spPr>
        <p:txBody>
          <a:bodyPr wrap="none" rtlCol="0">
            <a:spAutoFit/>
          </a:bodyPr>
          <a:lstStyle/>
          <a:p>
            <a:r>
              <a:rPr lang="en-US" sz="1100" dirty="0">
                <a:solidFill>
                  <a:srgbClr val="C00000"/>
                </a:solidFill>
              </a:rPr>
              <a:t>Spring 26 Catalog page 49</a:t>
            </a:r>
          </a:p>
        </p:txBody>
      </p:sp>
      <p:pic>
        <p:nvPicPr>
          <p:cNvPr id="6" name="Picture Placeholder 23">
            <a:extLst>
              <a:ext uri="{FF2B5EF4-FFF2-40B4-BE49-F238E27FC236}">
                <a16:creationId xmlns:a16="http://schemas.microsoft.com/office/drawing/2014/main" id="{2F49A65D-D74D-11C3-478A-64DE7F73E2E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157596" y="2677321"/>
            <a:ext cx="2861817" cy="1828800"/>
          </a:xfrm>
          <a:prstGeom prst="rect">
            <a:avLst/>
          </a:prstGeom>
          <a:ln w="3175">
            <a:solidFill>
              <a:schemeClr val="tx1">
                <a:alpha val="25000"/>
              </a:schemeClr>
            </a:solidFill>
          </a:ln>
        </p:spPr>
      </p:pic>
      <p:pic>
        <p:nvPicPr>
          <p:cNvPr id="7" name="Picture Placeholder 23">
            <a:extLst>
              <a:ext uri="{FF2B5EF4-FFF2-40B4-BE49-F238E27FC236}">
                <a16:creationId xmlns:a16="http://schemas.microsoft.com/office/drawing/2014/main" id="{D205228C-F092-114B-F9F6-82C7AD2DFB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157596" y="744641"/>
            <a:ext cx="2861817" cy="1828800"/>
          </a:xfrm>
          <a:prstGeom prst="rect">
            <a:avLst/>
          </a:prstGeom>
          <a:ln w="3175">
            <a:solidFill>
              <a:schemeClr val="tx1">
                <a:alpha val="25000"/>
              </a:schemeClr>
            </a:solidFill>
          </a:ln>
        </p:spPr>
      </p:pic>
      <p:pic>
        <p:nvPicPr>
          <p:cNvPr id="9" name="Picture 8" descr="A page of a comic book&#10;&#10;AI-generated content may be incorrect.">
            <a:extLst>
              <a:ext uri="{FF2B5EF4-FFF2-40B4-BE49-F238E27FC236}">
                <a16:creationId xmlns:a16="http://schemas.microsoft.com/office/drawing/2014/main" id="{9CD0E2C1-3A80-FC09-DE84-8C575B547D8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61913" y="4610001"/>
            <a:ext cx="2857500" cy="1828800"/>
          </a:xfrm>
          <a:prstGeom prst="rect">
            <a:avLst/>
          </a:prstGeom>
        </p:spPr>
      </p:pic>
    </p:spTree>
    <p:extLst>
      <p:ext uri="{BB962C8B-B14F-4D97-AF65-F5344CB8AC3E}">
        <p14:creationId xmlns:p14="http://schemas.microsoft.com/office/powerpoint/2010/main" val="27343102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2904-74A6-1768-9D11-CF5D85CBD0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0F6EA5-CDD2-2C5F-1E91-9243E3C49224}"/>
              </a:ext>
            </a:extLst>
          </p:cNvPr>
          <p:cNvSpPr txBox="1"/>
          <p:nvPr/>
        </p:nvSpPr>
        <p:spPr>
          <a:xfrm>
            <a:off x="279816" y="251124"/>
            <a:ext cx="3878942" cy="5324535"/>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Ultimate Drawing Guides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32</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$25.49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High interest projects featuring topics kids love will have broad appeal for readers in grades 3-5</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Simple illustrated steps will help young artists successfully complete the age-appropriate, engaging projects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Drawing tips throughout the series encourage individual creativity and ways to improve artistic abilities</a:t>
            </a:r>
          </a:p>
        </p:txBody>
      </p:sp>
      <p:cxnSp>
        <p:nvCxnSpPr>
          <p:cNvPr id="10" name="Straight Connector 9">
            <a:extLst>
              <a:ext uri="{FF2B5EF4-FFF2-40B4-BE49-F238E27FC236}">
                <a16:creationId xmlns:a16="http://schemas.microsoft.com/office/drawing/2014/main" id="{DC52FD97-8678-A0CC-7E65-2201C4A7C853}"/>
              </a:ext>
            </a:extLst>
          </p:cNvPr>
          <p:cNvCxnSpPr>
            <a:cxnSpLocks/>
          </p:cNvCxnSpPr>
          <p:nvPr/>
        </p:nvCxnSpPr>
        <p:spPr>
          <a:xfrm>
            <a:off x="4653129"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B712263-124A-4BCB-8AB8-F4E268C2A4F8}"/>
              </a:ext>
            </a:extLst>
          </p:cNvPr>
          <p:cNvGrpSpPr/>
          <p:nvPr/>
        </p:nvGrpSpPr>
        <p:grpSpPr>
          <a:xfrm>
            <a:off x="2792997" y="1458638"/>
            <a:ext cx="1365761" cy="1390686"/>
            <a:chOff x="2816340" y="86544"/>
            <a:chExt cx="1913499" cy="1913500"/>
          </a:xfrm>
        </p:grpSpPr>
        <p:pic>
          <p:nvPicPr>
            <p:cNvPr id="5" name="Picture 4" descr="A yellow circle with black background&#10;&#10;AI-generated content may be incorrect.">
              <a:extLst>
                <a:ext uri="{FF2B5EF4-FFF2-40B4-BE49-F238E27FC236}">
                  <a16:creationId xmlns:a16="http://schemas.microsoft.com/office/drawing/2014/main" id="{777D646C-A371-35EE-A005-7B35A89907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7" name="TextBox 6">
              <a:extLst>
                <a:ext uri="{FF2B5EF4-FFF2-40B4-BE49-F238E27FC236}">
                  <a16:creationId xmlns:a16="http://schemas.microsoft.com/office/drawing/2014/main" id="{B00A2710-3131-BCB1-F6BF-AEE89AD32A1C}"/>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8" name="Picture 7">
            <a:extLst>
              <a:ext uri="{FF2B5EF4-FFF2-40B4-BE49-F238E27FC236}">
                <a16:creationId xmlns:a16="http://schemas.microsoft.com/office/drawing/2014/main" id="{F87D769B-7214-71AD-BC5F-C50885D08B0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70512" y="701731"/>
            <a:ext cx="2023948" cy="2514600"/>
          </a:xfrm>
          <a:prstGeom prst="rect">
            <a:avLst/>
          </a:prstGeom>
          <a:ln w="3175">
            <a:solidFill>
              <a:schemeClr val="tx1">
                <a:alpha val="25000"/>
              </a:schemeClr>
            </a:solidFill>
          </a:ln>
        </p:spPr>
      </p:pic>
      <p:pic>
        <p:nvPicPr>
          <p:cNvPr id="11" name="Picture 10">
            <a:extLst>
              <a:ext uri="{FF2B5EF4-FFF2-40B4-BE49-F238E27FC236}">
                <a16:creationId xmlns:a16="http://schemas.microsoft.com/office/drawing/2014/main" id="{2ABC3948-E8EB-4527-7789-2C8DF1C156E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15731" y="711990"/>
            <a:ext cx="2023948" cy="2514600"/>
          </a:xfrm>
          <a:prstGeom prst="rect">
            <a:avLst/>
          </a:prstGeom>
          <a:ln w="3175">
            <a:solidFill>
              <a:schemeClr val="tx1">
                <a:alpha val="25000"/>
              </a:schemeClr>
            </a:solidFill>
          </a:ln>
        </p:spPr>
      </p:pic>
      <p:pic>
        <p:nvPicPr>
          <p:cNvPr id="12" name="Picture 11">
            <a:extLst>
              <a:ext uri="{FF2B5EF4-FFF2-40B4-BE49-F238E27FC236}">
                <a16:creationId xmlns:a16="http://schemas.microsoft.com/office/drawing/2014/main" id="{D8B197FF-D0E6-B09E-1551-0F9FBEF8FB3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460950" y="711990"/>
            <a:ext cx="2023948" cy="2514600"/>
          </a:xfrm>
          <a:prstGeom prst="rect">
            <a:avLst/>
          </a:prstGeom>
          <a:ln w="3175">
            <a:solidFill>
              <a:schemeClr val="tx1">
                <a:alpha val="25000"/>
              </a:schemeClr>
            </a:solidFill>
          </a:ln>
        </p:spPr>
      </p:pic>
      <p:pic>
        <p:nvPicPr>
          <p:cNvPr id="14" name="Picture 13">
            <a:extLst>
              <a:ext uri="{FF2B5EF4-FFF2-40B4-BE49-F238E27FC236}">
                <a16:creationId xmlns:a16="http://schemas.microsoft.com/office/drawing/2014/main" id="{D44C4DB2-7E6B-4FB3-55A6-C80E7B8409F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970512" y="3435217"/>
            <a:ext cx="2023948" cy="2514600"/>
          </a:xfrm>
          <a:prstGeom prst="rect">
            <a:avLst/>
          </a:prstGeom>
          <a:ln w="3175">
            <a:solidFill>
              <a:schemeClr val="tx1">
                <a:alpha val="25000"/>
              </a:schemeClr>
            </a:solidFill>
          </a:ln>
        </p:spPr>
      </p:pic>
      <p:pic>
        <p:nvPicPr>
          <p:cNvPr id="4" name="Picture 3" descr="A blue and white logo&#10;&#10;Description automatically generated">
            <a:extLst>
              <a:ext uri="{FF2B5EF4-FFF2-40B4-BE49-F238E27FC236}">
                <a16:creationId xmlns:a16="http://schemas.microsoft.com/office/drawing/2014/main" id="{2A5564BD-73A9-7A8D-2D46-639FC254A3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93852" y="110633"/>
            <a:ext cx="1724557" cy="324358"/>
          </a:xfrm>
          <a:prstGeom prst="rect">
            <a:avLst/>
          </a:prstGeom>
        </p:spPr>
      </p:pic>
      <p:pic>
        <p:nvPicPr>
          <p:cNvPr id="6" name="Picture Placeholder 23">
            <a:extLst>
              <a:ext uri="{FF2B5EF4-FFF2-40B4-BE49-F238E27FC236}">
                <a16:creationId xmlns:a16="http://schemas.microsoft.com/office/drawing/2014/main" id="{7E9A4D6B-53B9-8FED-DE6C-9CFA1A0A4BA1}"/>
              </a:ext>
            </a:extLst>
          </p:cNvPr>
          <p:cNvPicPr preferRelativeResize="0">
            <a:picLocks noChangeAspect="1"/>
          </p:cNvPicPr>
          <p:nvPr/>
        </p:nvPicPr>
        <p:blipFill>
          <a:blip r:embed="rId8" cstate="screen">
            <a:extLst>
              <a:ext uri="{28A0092B-C50C-407E-A947-70E740481C1C}">
                <a14:useLocalDpi xmlns:a14="http://schemas.microsoft.com/office/drawing/2010/main"/>
              </a:ext>
            </a:extLst>
          </a:blip>
          <a:srcRect/>
          <a:stretch/>
        </p:blipFill>
        <p:spPr>
          <a:xfrm>
            <a:off x="7215731" y="3429000"/>
            <a:ext cx="3929063" cy="2514600"/>
          </a:xfrm>
          <a:prstGeom prst="rect">
            <a:avLst/>
          </a:prstGeom>
          <a:ln w="3175">
            <a:solidFill>
              <a:schemeClr val="tx1">
                <a:alpha val="25000"/>
              </a:schemeClr>
            </a:solidFill>
          </a:ln>
        </p:spPr>
      </p:pic>
      <p:sp>
        <p:nvSpPr>
          <p:cNvPr id="9" name="TextBox 8">
            <a:extLst>
              <a:ext uri="{FF2B5EF4-FFF2-40B4-BE49-F238E27FC236}">
                <a16:creationId xmlns:a16="http://schemas.microsoft.com/office/drawing/2014/main" id="{2D2FD46B-92FE-9C52-111B-FE45A85BE286}"/>
              </a:ext>
            </a:extLst>
          </p:cNvPr>
          <p:cNvSpPr txBox="1"/>
          <p:nvPr/>
        </p:nvSpPr>
        <p:spPr>
          <a:xfrm>
            <a:off x="4858768" y="6059262"/>
            <a:ext cx="1762021" cy="261610"/>
          </a:xfrm>
          <a:prstGeom prst="rect">
            <a:avLst/>
          </a:prstGeom>
          <a:noFill/>
        </p:spPr>
        <p:txBody>
          <a:bodyPr wrap="none" rtlCol="0">
            <a:spAutoFit/>
          </a:bodyPr>
          <a:lstStyle/>
          <a:p>
            <a:r>
              <a:rPr lang="en-US" sz="1100" dirty="0">
                <a:solidFill>
                  <a:srgbClr val="C00000"/>
                </a:solidFill>
              </a:rPr>
              <a:t>Spring 26 Catalog page 50</a:t>
            </a:r>
          </a:p>
        </p:txBody>
      </p:sp>
    </p:spTree>
    <p:extLst>
      <p:ext uri="{BB962C8B-B14F-4D97-AF65-F5344CB8AC3E}">
        <p14:creationId xmlns:p14="http://schemas.microsoft.com/office/powerpoint/2010/main" val="76365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84A43-4BEE-D103-CF9D-A9C8AFD8CBB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8F7098C-8965-B219-62CE-C2D946111669}"/>
              </a:ext>
            </a:extLst>
          </p:cNvPr>
          <p:cNvSpPr>
            <a:spLocks noGrp="1"/>
          </p:cNvSpPr>
          <p:nvPr>
            <p:ph type="body" sz="quarter" idx="10"/>
          </p:nvPr>
        </p:nvSpPr>
        <p:spPr>
          <a:xfrm>
            <a:off x="1320186" y="2654300"/>
            <a:ext cx="10265677" cy="1549400"/>
          </a:xfrm>
        </p:spPr>
        <p:txBody>
          <a:bodyPr>
            <a:normAutofit fontScale="92500" lnSpcReduction="10000"/>
          </a:bodyPr>
          <a:lstStyle/>
          <a:p>
            <a:r>
              <a:rPr lang="en-US" sz="5400" spc="0" dirty="0">
                <a:cs typeface="Times New Roman" panose="02020603050405020304" pitchFamily="18" charset="0"/>
              </a:rPr>
              <a:t>Extensions Of </a:t>
            </a:r>
          </a:p>
          <a:p>
            <a:r>
              <a:rPr lang="en-US" sz="5400" spc="0" dirty="0">
                <a:cs typeface="Times New Roman" panose="02020603050405020304" pitchFamily="18" charset="0"/>
              </a:rPr>
              <a:t>popular series</a:t>
            </a:r>
          </a:p>
        </p:txBody>
      </p:sp>
    </p:spTree>
    <p:extLst>
      <p:ext uri="{BB962C8B-B14F-4D97-AF65-F5344CB8AC3E}">
        <p14:creationId xmlns:p14="http://schemas.microsoft.com/office/powerpoint/2010/main" val="3016806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2904-74A6-1768-9D11-CF5D85CBD01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0F6EA5-CDD2-2C5F-1E91-9243E3C49224}"/>
              </a:ext>
            </a:extLst>
          </p:cNvPr>
          <p:cNvSpPr txBox="1"/>
          <p:nvPr/>
        </p:nvSpPr>
        <p:spPr>
          <a:xfrm>
            <a:off x="328506" y="696525"/>
            <a:ext cx="3878942" cy="5324535"/>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American Revolution Biographies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24</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$14.99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Capstone Value Library delivers clear, concise nonfiction at the lowest possible price, so budgets go further without sacrificing quality</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Reliable, curriculum-aligned nonfiction that librarians and students can trust</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Straightforward treatments of essential social studies topics that support state and national standards</a:t>
            </a:r>
          </a:p>
        </p:txBody>
      </p:sp>
      <p:cxnSp>
        <p:nvCxnSpPr>
          <p:cNvPr id="10" name="Straight Connector 9">
            <a:extLst>
              <a:ext uri="{FF2B5EF4-FFF2-40B4-BE49-F238E27FC236}">
                <a16:creationId xmlns:a16="http://schemas.microsoft.com/office/drawing/2014/main" id="{DC52FD97-8678-A0CC-7E65-2201C4A7C853}"/>
              </a:ext>
            </a:extLst>
          </p:cNvPr>
          <p:cNvCxnSpPr>
            <a:cxnSpLocks/>
          </p:cNvCxnSpPr>
          <p:nvPr/>
        </p:nvCxnSpPr>
        <p:spPr>
          <a:xfrm>
            <a:off x="4688297"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B712263-124A-4BCB-8AB8-F4E268C2A4F8}"/>
              </a:ext>
            </a:extLst>
          </p:cNvPr>
          <p:cNvGrpSpPr/>
          <p:nvPr/>
        </p:nvGrpSpPr>
        <p:grpSpPr>
          <a:xfrm>
            <a:off x="3082111" y="1723169"/>
            <a:ext cx="1365761" cy="1390686"/>
            <a:chOff x="2816340" y="86544"/>
            <a:chExt cx="1913499" cy="1913500"/>
          </a:xfrm>
        </p:grpSpPr>
        <p:pic>
          <p:nvPicPr>
            <p:cNvPr id="5" name="Picture 4" descr="A yellow circle with black background&#10;&#10;AI-generated content may be incorrect.">
              <a:extLst>
                <a:ext uri="{FF2B5EF4-FFF2-40B4-BE49-F238E27FC236}">
                  <a16:creationId xmlns:a16="http://schemas.microsoft.com/office/drawing/2014/main" id="{777D646C-A371-35EE-A005-7B35A89907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7" name="TextBox 6">
              <a:extLst>
                <a:ext uri="{FF2B5EF4-FFF2-40B4-BE49-F238E27FC236}">
                  <a16:creationId xmlns:a16="http://schemas.microsoft.com/office/drawing/2014/main" id="{B00A2710-3131-BCB1-F6BF-AEE89AD32A1C}"/>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9" name="Picture 8">
            <a:extLst>
              <a:ext uri="{FF2B5EF4-FFF2-40B4-BE49-F238E27FC236}">
                <a16:creationId xmlns:a16="http://schemas.microsoft.com/office/drawing/2014/main" id="{50FA5A5C-7C5E-7067-0C05-692E9E3342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384813" y="701731"/>
            <a:ext cx="1970903" cy="251460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814A693B-C81D-00D8-35AA-3BC3944613B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118100" y="696525"/>
            <a:ext cx="1955800" cy="251460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8C234BB0-AFD5-5558-36A3-5CBB41D3C2C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708291" y="696525"/>
            <a:ext cx="1963352" cy="2514600"/>
          </a:xfrm>
          <a:prstGeom prst="rect">
            <a:avLst/>
          </a:prstGeom>
          <a:ln w="3175">
            <a:solidFill>
              <a:schemeClr val="tx1">
                <a:alpha val="25000"/>
              </a:schemeClr>
            </a:solidFill>
          </a:ln>
        </p:spPr>
      </p:pic>
      <p:pic>
        <p:nvPicPr>
          <p:cNvPr id="6" name="Picture 5">
            <a:extLst>
              <a:ext uri="{FF2B5EF4-FFF2-40B4-BE49-F238E27FC236}">
                <a16:creationId xmlns:a16="http://schemas.microsoft.com/office/drawing/2014/main" id="{C485346C-6882-F3E6-DCEF-AFA875CCC8B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708291" y="3499010"/>
            <a:ext cx="1963352" cy="2514600"/>
          </a:xfrm>
          <a:prstGeom prst="rect">
            <a:avLst/>
          </a:prstGeom>
          <a:ln w="3175">
            <a:solidFill>
              <a:schemeClr val="tx1">
                <a:alpha val="25000"/>
              </a:schemeClr>
            </a:solidFill>
          </a:ln>
        </p:spPr>
      </p:pic>
      <p:pic>
        <p:nvPicPr>
          <p:cNvPr id="8" name="Picture 7">
            <a:extLst>
              <a:ext uri="{FF2B5EF4-FFF2-40B4-BE49-F238E27FC236}">
                <a16:creationId xmlns:a16="http://schemas.microsoft.com/office/drawing/2014/main" id="{D7A8F52E-50DA-0760-291A-A0261A5F0CC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396141" y="3499010"/>
            <a:ext cx="1959575" cy="2514600"/>
          </a:xfrm>
          <a:prstGeom prst="rect">
            <a:avLst/>
          </a:prstGeom>
          <a:ln w="3175">
            <a:solidFill>
              <a:schemeClr val="tx1">
                <a:alpha val="25000"/>
              </a:schemeClr>
            </a:solidFill>
          </a:ln>
        </p:spPr>
      </p:pic>
      <p:pic>
        <p:nvPicPr>
          <p:cNvPr id="11" name="Picture 10">
            <a:extLst>
              <a:ext uri="{FF2B5EF4-FFF2-40B4-BE49-F238E27FC236}">
                <a16:creationId xmlns:a16="http://schemas.microsoft.com/office/drawing/2014/main" id="{073D4B6C-FE80-DC18-FDF6-38B026B273F3}"/>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128705" y="3499010"/>
            <a:ext cx="1963351" cy="2514600"/>
          </a:xfrm>
          <a:prstGeom prst="rect">
            <a:avLst/>
          </a:prstGeom>
          <a:ln w="3175">
            <a:solidFill>
              <a:schemeClr val="tx1">
                <a:alpha val="25000"/>
              </a:schemeClr>
            </a:solidFill>
          </a:ln>
        </p:spPr>
      </p:pic>
      <p:sp>
        <p:nvSpPr>
          <p:cNvPr id="12" name="TextBox 11">
            <a:extLst>
              <a:ext uri="{FF2B5EF4-FFF2-40B4-BE49-F238E27FC236}">
                <a16:creationId xmlns:a16="http://schemas.microsoft.com/office/drawing/2014/main" id="{FFE8134E-F8B9-63B2-D999-8968267236EF}"/>
              </a:ext>
            </a:extLst>
          </p:cNvPr>
          <p:cNvSpPr txBox="1"/>
          <p:nvPr/>
        </p:nvSpPr>
        <p:spPr>
          <a:xfrm>
            <a:off x="5072435" y="6034680"/>
            <a:ext cx="1762021" cy="261610"/>
          </a:xfrm>
          <a:prstGeom prst="rect">
            <a:avLst/>
          </a:prstGeom>
          <a:noFill/>
        </p:spPr>
        <p:txBody>
          <a:bodyPr wrap="none" rtlCol="0">
            <a:spAutoFit/>
          </a:bodyPr>
          <a:lstStyle/>
          <a:p>
            <a:r>
              <a:rPr lang="en-US" sz="1100" dirty="0">
                <a:solidFill>
                  <a:srgbClr val="C00000"/>
                </a:solidFill>
              </a:rPr>
              <a:t>Spring 26 Catalog page 69</a:t>
            </a:r>
          </a:p>
        </p:txBody>
      </p:sp>
    </p:spTree>
    <p:extLst>
      <p:ext uri="{BB962C8B-B14F-4D97-AF65-F5344CB8AC3E}">
        <p14:creationId xmlns:p14="http://schemas.microsoft.com/office/powerpoint/2010/main" val="2601047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15C49-7A01-A9F0-2F23-088C54650BF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226E220-160A-95AF-DC70-E3E0C5A2E02C}"/>
              </a:ext>
            </a:extLst>
          </p:cNvPr>
          <p:cNvSpPr>
            <a:spLocks noGrp="1"/>
          </p:cNvSpPr>
          <p:nvPr>
            <p:ph type="body" sz="quarter" idx="10"/>
          </p:nvPr>
        </p:nvSpPr>
        <p:spPr/>
        <p:txBody>
          <a:bodyPr>
            <a:normAutofit fontScale="92500" lnSpcReduction="10000"/>
          </a:bodyPr>
          <a:lstStyle/>
          <a:p>
            <a:r>
              <a:rPr lang="en-US" dirty="0"/>
              <a:t>Grades K-2 Fiction Extensions</a:t>
            </a:r>
          </a:p>
        </p:txBody>
      </p:sp>
      <p:sp>
        <p:nvSpPr>
          <p:cNvPr id="16" name="TextBox 15">
            <a:extLst>
              <a:ext uri="{FF2B5EF4-FFF2-40B4-BE49-F238E27FC236}">
                <a16:creationId xmlns:a16="http://schemas.microsoft.com/office/drawing/2014/main" id="{2E698F5B-B693-DDB7-77F4-F1CFE4AEFF15}"/>
              </a:ext>
            </a:extLst>
          </p:cNvPr>
          <p:cNvSpPr txBox="1"/>
          <p:nvPr/>
        </p:nvSpPr>
        <p:spPr>
          <a:xfrm>
            <a:off x="829568" y="977798"/>
            <a:ext cx="2528335" cy="307777"/>
          </a:xfrm>
          <a:prstGeom prst="rect">
            <a:avLst/>
          </a:prstGeom>
          <a:noFill/>
        </p:spPr>
        <p:txBody>
          <a:bodyPr wrap="square" rtlCol="0">
            <a:spAutoFit/>
          </a:bodyPr>
          <a:lstStyle/>
          <a:p>
            <a:r>
              <a:rPr lang="en-US" sz="1400" dirty="0">
                <a:cs typeface="Times New Roman" panose="02020603050405020304" pitchFamily="18" charset="0"/>
              </a:rPr>
              <a:t>IL K–2 |   RL | K–2     </a:t>
            </a:r>
            <a:r>
              <a:rPr lang="en-US" sz="1400" dirty="0"/>
              <a:t>32 Pages</a:t>
            </a:r>
          </a:p>
        </p:txBody>
      </p:sp>
      <p:sp>
        <p:nvSpPr>
          <p:cNvPr id="17" name="TextBox 16">
            <a:extLst>
              <a:ext uri="{FF2B5EF4-FFF2-40B4-BE49-F238E27FC236}">
                <a16:creationId xmlns:a16="http://schemas.microsoft.com/office/drawing/2014/main" id="{0BEB46EC-0B25-4560-F98B-C6E5A79DF0A0}"/>
              </a:ext>
            </a:extLst>
          </p:cNvPr>
          <p:cNvSpPr txBox="1"/>
          <p:nvPr/>
        </p:nvSpPr>
        <p:spPr>
          <a:xfrm>
            <a:off x="4771695" y="977798"/>
            <a:ext cx="2456444" cy="307777"/>
          </a:xfrm>
          <a:prstGeom prst="rect">
            <a:avLst/>
          </a:prstGeom>
          <a:noFill/>
        </p:spPr>
        <p:txBody>
          <a:bodyPr wrap="square" rtlCol="0">
            <a:spAutoFit/>
          </a:bodyPr>
          <a:lstStyle/>
          <a:p>
            <a:r>
              <a:rPr lang="en-US" sz="1400" dirty="0">
                <a:cs typeface="Times New Roman" panose="02020603050405020304" pitchFamily="18" charset="0"/>
              </a:rPr>
              <a:t>IL |K–2   RL | K–2     </a:t>
            </a:r>
            <a:r>
              <a:rPr lang="en-US" sz="1400" dirty="0"/>
              <a:t>32 Pages</a:t>
            </a:r>
          </a:p>
        </p:txBody>
      </p:sp>
      <p:sp>
        <p:nvSpPr>
          <p:cNvPr id="20" name="TextBox 19">
            <a:extLst>
              <a:ext uri="{FF2B5EF4-FFF2-40B4-BE49-F238E27FC236}">
                <a16:creationId xmlns:a16="http://schemas.microsoft.com/office/drawing/2014/main" id="{03E06F10-D9EB-D330-A56B-D1BF501AA494}"/>
              </a:ext>
            </a:extLst>
          </p:cNvPr>
          <p:cNvSpPr txBox="1"/>
          <p:nvPr/>
        </p:nvSpPr>
        <p:spPr>
          <a:xfrm>
            <a:off x="9509452" y="6128073"/>
            <a:ext cx="1790875" cy="261610"/>
          </a:xfrm>
          <a:prstGeom prst="rect">
            <a:avLst/>
          </a:prstGeom>
          <a:noFill/>
        </p:spPr>
        <p:txBody>
          <a:bodyPr wrap="none" rtlCol="0">
            <a:spAutoFit/>
          </a:bodyPr>
          <a:lstStyle/>
          <a:p>
            <a:r>
              <a:rPr lang="en-US" sz="1100" dirty="0">
                <a:solidFill>
                  <a:srgbClr val="C00000"/>
                </a:solidFill>
              </a:rPr>
              <a:t>Spring 26 Catalog page 28</a:t>
            </a:r>
          </a:p>
        </p:txBody>
      </p:sp>
      <p:sp>
        <p:nvSpPr>
          <p:cNvPr id="21" name="TextBox 20">
            <a:extLst>
              <a:ext uri="{FF2B5EF4-FFF2-40B4-BE49-F238E27FC236}">
                <a16:creationId xmlns:a16="http://schemas.microsoft.com/office/drawing/2014/main" id="{E5929BEA-479A-EC7B-9C8A-C0619EF5BC18}"/>
              </a:ext>
            </a:extLst>
          </p:cNvPr>
          <p:cNvSpPr txBox="1"/>
          <p:nvPr/>
        </p:nvSpPr>
        <p:spPr>
          <a:xfrm>
            <a:off x="1077840" y="6174377"/>
            <a:ext cx="1762021" cy="261610"/>
          </a:xfrm>
          <a:prstGeom prst="rect">
            <a:avLst/>
          </a:prstGeom>
          <a:noFill/>
        </p:spPr>
        <p:txBody>
          <a:bodyPr wrap="none" rtlCol="0">
            <a:spAutoFit/>
          </a:bodyPr>
          <a:lstStyle/>
          <a:p>
            <a:r>
              <a:rPr lang="en-US" sz="1100" dirty="0">
                <a:solidFill>
                  <a:srgbClr val="C00000"/>
                </a:solidFill>
              </a:rPr>
              <a:t>Spring 26 Catalog page 27</a:t>
            </a:r>
          </a:p>
        </p:txBody>
      </p:sp>
      <p:cxnSp>
        <p:nvCxnSpPr>
          <p:cNvPr id="22" name="Straight Connector 21">
            <a:extLst>
              <a:ext uri="{FF2B5EF4-FFF2-40B4-BE49-F238E27FC236}">
                <a16:creationId xmlns:a16="http://schemas.microsoft.com/office/drawing/2014/main" id="{D7B432E7-A3D5-B69A-5FDF-7BC2D7D032C2}"/>
              </a:ext>
            </a:extLst>
          </p:cNvPr>
          <p:cNvCxnSpPr>
            <a:cxnSpLocks/>
          </p:cNvCxnSpPr>
          <p:nvPr/>
        </p:nvCxnSpPr>
        <p:spPr>
          <a:xfrm>
            <a:off x="8032128" y="1336109"/>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B92043-5F8C-BFA4-08CA-6E58FE5FDF48}"/>
              </a:ext>
            </a:extLst>
          </p:cNvPr>
          <p:cNvCxnSpPr>
            <a:cxnSpLocks/>
          </p:cNvCxnSpPr>
          <p:nvPr/>
        </p:nvCxnSpPr>
        <p:spPr>
          <a:xfrm>
            <a:off x="4053641" y="1376022"/>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7266F68-ECF3-787E-2856-4E6907A06E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248054" y="1355301"/>
            <a:ext cx="1492249" cy="2286000"/>
          </a:xfrm>
          <a:prstGeom prst="rect">
            <a:avLst/>
          </a:prstGeom>
          <a:ln w="3175">
            <a:solidFill>
              <a:schemeClr val="tx1">
                <a:alpha val="25000"/>
              </a:schemeClr>
            </a:solidFill>
          </a:ln>
        </p:spPr>
      </p:pic>
      <p:pic>
        <p:nvPicPr>
          <p:cNvPr id="12" name="Picture 11">
            <a:extLst>
              <a:ext uri="{FF2B5EF4-FFF2-40B4-BE49-F238E27FC236}">
                <a16:creationId xmlns:a16="http://schemas.microsoft.com/office/drawing/2014/main" id="{60DC9034-E0B4-ECE5-AD36-AFC42BACA5F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497034" y="3764839"/>
            <a:ext cx="1492249" cy="228600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00A15320-074F-0BFD-0C0B-A8B0BCCE9EE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72936" y="3717262"/>
            <a:ext cx="1492249" cy="2286000"/>
          </a:xfrm>
          <a:prstGeom prst="rect">
            <a:avLst/>
          </a:prstGeom>
          <a:ln w="3175">
            <a:solidFill>
              <a:schemeClr val="tx1">
                <a:alpha val="25000"/>
              </a:schemeClr>
            </a:solidFill>
          </a:ln>
        </p:spPr>
      </p:pic>
      <p:pic>
        <p:nvPicPr>
          <p:cNvPr id="24" name="Picture 23">
            <a:extLst>
              <a:ext uri="{FF2B5EF4-FFF2-40B4-BE49-F238E27FC236}">
                <a16:creationId xmlns:a16="http://schemas.microsoft.com/office/drawing/2014/main" id="{9E5EFF5B-FDDB-19A3-FC4D-DA999A47D2F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03346" y="1355301"/>
            <a:ext cx="1492249" cy="2286000"/>
          </a:xfrm>
          <a:prstGeom prst="rect">
            <a:avLst/>
          </a:prstGeom>
          <a:ln w="3175">
            <a:solidFill>
              <a:schemeClr val="tx1">
                <a:alpha val="25000"/>
              </a:schemeClr>
            </a:solidFill>
          </a:ln>
        </p:spPr>
      </p:pic>
      <p:sp>
        <p:nvSpPr>
          <p:cNvPr id="29" name="TextBox 28">
            <a:extLst>
              <a:ext uri="{FF2B5EF4-FFF2-40B4-BE49-F238E27FC236}">
                <a16:creationId xmlns:a16="http://schemas.microsoft.com/office/drawing/2014/main" id="{F2A43631-752F-F377-EF68-476D4EED7806}"/>
              </a:ext>
            </a:extLst>
          </p:cNvPr>
          <p:cNvSpPr txBox="1"/>
          <p:nvPr/>
        </p:nvSpPr>
        <p:spPr>
          <a:xfrm>
            <a:off x="5352598" y="6174377"/>
            <a:ext cx="1762021" cy="261610"/>
          </a:xfrm>
          <a:prstGeom prst="rect">
            <a:avLst/>
          </a:prstGeom>
          <a:noFill/>
        </p:spPr>
        <p:txBody>
          <a:bodyPr wrap="none" rtlCol="0">
            <a:spAutoFit/>
          </a:bodyPr>
          <a:lstStyle/>
          <a:p>
            <a:r>
              <a:rPr lang="en-US" sz="1100" dirty="0">
                <a:solidFill>
                  <a:srgbClr val="C00000"/>
                </a:solidFill>
              </a:rPr>
              <a:t>Spring 26 Catalog page 29</a:t>
            </a:r>
          </a:p>
        </p:txBody>
      </p:sp>
      <p:pic>
        <p:nvPicPr>
          <p:cNvPr id="30" name="Picture 29">
            <a:extLst>
              <a:ext uri="{FF2B5EF4-FFF2-40B4-BE49-F238E27FC236}">
                <a16:creationId xmlns:a16="http://schemas.microsoft.com/office/drawing/2014/main" id="{CA6F3286-EDB8-CC4C-6853-56A97B52AD8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093736" y="3785622"/>
            <a:ext cx="1492250" cy="2286000"/>
          </a:xfrm>
          <a:prstGeom prst="rect">
            <a:avLst/>
          </a:prstGeom>
          <a:ln w="3175">
            <a:solidFill>
              <a:schemeClr val="tx1">
                <a:alpha val="25000"/>
              </a:schemeClr>
            </a:solidFill>
          </a:ln>
        </p:spPr>
      </p:pic>
      <p:pic>
        <p:nvPicPr>
          <p:cNvPr id="31" name="Picture 30">
            <a:extLst>
              <a:ext uri="{FF2B5EF4-FFF2-40B4-BE49-F238E27FC236}">
                <a16:creationId xmlns:a16="http://schemas.microsoft.com/office/drawing/2014/main" id="{0177B147-E199-B2AC-D8FF-7C37F72681E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51697" y="1389559"/>
            <a:ext cx="1492250" cy="2286000"/>
          </a:xfrm>
          <a:prstGeom prst="rect">
            <a:avLst/>
          </a:prstGeom>
          <a:ln w="3175">
            <a:solidFill>
              <a:schemeClr val="tx1">
                <a:alpha val="25000"/>
              </a:schemeClr>
            </a:solidFill>
          </a:ln>
        </p:spPr>
      </p:pic>
      <p:pic>
        <p:nvPicPr>
          <p:cNvPr id="32" name="Picture 31">
            <a:extLst>
              <a:ext uri="{FF2B5EF4-FFF2-40B4-BE49-F238E27FC236}">
                <a16:creationId xmlns:a16="http://schemas.microsoft.com/office/drawing/2014/main" id="{F015CB82-3AD8-0E95-1DB4-1EED1CA2D76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26815" y="3758966"/>
            <a:ext cx="1492250" cy="2286000"/>
          </a:xfrm>
          <a:prstGeom prst="rect">
            <a:avLst/>
          </a:prstGeom>
          <a:ln w="3175">
            <a:solidFill>
              <a:schemeClr val="tx1">
                <a:alpha val="25000"/>
              </a:schemeClr>
            </a:solidFill>
          </a:ln>
        </p:spPr>
      </p:pic>
      <p:pic>
        <p:nvPicPr>
          <p:cNvPr id="33" name="Picture 32">
            <a:extLst>
              <a:ext uri="{FF2B5EF4-FFF2-40B4-BE49-F238E27FC236}">
                <a16:creationId xmlns:a16="http://schemas.microsoft.com/office/drawing/2014/main" id="{DBD38002-8CC3-74DA-9061-BBA5D1EC7C17}"/>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143800" y="1398534"/>
            <a:ext cx="1492250" cy="2286000"/>
          </a:xfrm>
          <a:prstGeom prst="rect">
            <a:avLst/>
          </a:prstGeom>
          <a:ln w="3175">
            <a:solidFill>
              <a:schemeClr val="tx1">
                <a:alpha val="25000"/>
              </a:schemeClr>
            </a:solidFill>
          </a:ln>
        </p:spPr>
      </p:pic>
      <p:sp>
        <p:nvSpPr>
          <p:cNvPr id="34" name="TextBox 33">
            <a:extLst>
              <a:ext uri="{FF2B5EF4-FFF2-40B4-BE49-F238E27FC236}">
                <a16:creationId xmlns:a16="http://schemas.microsoft.com/office/drawing/2014/main" id="{71F3D3FA-8225-5064-CEFD-4760FBEBC699}"/>
              </a:ext>
            </a:extLst>
          </p:cNvPr>
          <p:cNvSpPr txBox="1"/>
          <p:nvPr/>
        </p:nvSpPr>
        <p:spPr>
          <a:xfrm>
            <a:off x="8802111" y="977798"/>
            <a:ext cx="2456444" cy="307777"/>
          </a:xfrm>
          <a:prstGeom prst="rect">
            <a:avLst/>
          </a:prstGeom>
          <a:noFill/>
        </p:spPr>
        <p:txBody>
          <a:bodyPr wrap="square" rtlCol="0">
            <a:spAutoFit/>
          </a:bodyPr>
          <a:lstStyle/>
          <a:p>
            <a:r>
              <a:rPr lang="en-US" sz="1400" dirty="0">
                <a:cs typeface="Times New Roman" panose="02020603050405020304" pitchFamily="18" charset="0"/>
              </a:rPr>
              <a:t>IL |K–2   RL | K–2     </a:t>
            </a:r>
            <a:r>
              <a:rPr lang="en-US" sz="1400" dirty="0"/>
              <a:t>32 Pages</a:t>
            </a:r>
          </a:p>
        </p:txBody>
      </p:sp>
      <p:pic>
        <p:nvPicPr>
          <p:cNvPr id="35" name="Picture 34">
            <a:extLst>
              <a:ext uri="{FF2B5EF4-FFF2-40B4-BE49-F238E27FC236}">
                <a16:creationId xmlns:a16="http://schemas.microsoft.com/office/drawing/2014/main" id="{B67CD1C8-DDAE-57DC-9A4F-8D4F35B2B18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590795" y="1405574"/>
            <a:ext cx="1492250" cy="2286000"/>
          </a:xfrm>
          <a:prstGeom prst="rect">
            <a:avLst/>
          </a:prstGeom>
          <a:ln w="3175">
            <a:solidFill>
              <a:schemeClr val="tx1">
                <a:alpha val="25000"/>
              </a:schemeClr>
            </a:solidFill>
          </a:ln>
        </p:spPr>
      </p:pic>
      <p:pic>
        <p:nvPicPr>
          <p:cNvPr id="36" name="Picture 35">
            <a:extLst>
              <a:ext uri="{FF2B5EF4-FFF2-40B4-BE49-F238E27FC236}">
                <a16:creationId xmlns:a16="http://schemas.microsoft.com/office/drawing/2014/main" id="{7366EB9C-1E49-1EB6-F066-014224D0D4E0}"/>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735889" y="3757175"/>
            <a:ext cx="1492250" cy="2286000"/>
          </a:xfrm>
          <a:prstGeom prst="rect">
            <a:avLst/>
          </a:prstGeom>
          <a:ln w="3175">
            <a:solidFill>
              <a:schemeClr val="tx1">
                <a:alpha val="25000"/>
              </a:schemeClr>
            </a:solidFill>
          </a:ln>
        </p:spPr>
      </p:pic>
    </p:spTree>
    <p:extLst>
      <p:ext uri="{BB962C8B-B14F-4D97-AF65-F5344CB8AC3E}">
        <p14:creationId xmlns:p14="http://schemas.microsoft.com/office/powerpoint/2010/main" val="545032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6FB92-4EEA-7C0F-12AF-F6266D267B6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9239E2E-6804-2957-1ACB-651EF75E7B7D}"/>
              </a:ext>
            </a:extLst>
          </p:cNvPr>
          <p:cNvSpPr>
            <a:spLocks noGrp="1"/>
          </p:cNvSpPr>
          <p:nvPr>
            <p:ph type="body" sz="quarter" idx="10"/>
          </p:nvPr>
        </p:nvSpPr>
        <p:spPr/>
        <p:txBody>
          <a:bodyPr>
            <a:normAutofit fontScale="92500" lnSpcReduction="10000"/>
          </a:bodyPr>
          <a:lstStyle/>
          <a:p>
            <a:r>
              <a:rPr lang="en-US" dirty="0"/>
              <a:t>Grades K-2 Fiction Extensions</a:t>
            </a:r>
          </a:p>
        </p:txBody>
      </p:sp>
      <p:cxnSp>
        <p:nvCxnSpPr>
          <p:cNvPr id="16" name="Straight Connector 15">
            <a:extLst>
              <a:ext uri="{FF2B5EF4-FFF2-40B4-BE49-F238E27FC236}">
                <a16:creationId xmlns:a16="http://schemas.microsoft.com/office/drawing/2014/main" id="{875F9C57-EAB0-AFB1-5386-F4EFFE61BD65}"/>
              </a:ext>
            </a:extLst>
          </p:cNvPr>
          <p:cNvCxnSpPr>
            <a:cxnSpLocks/>
          </p:cNvCxnSpPr>
          <p:nvPr/>
        </p:nvCxnSpPr>
        <p:spPr>
          <a:xfrm>
            <a:off x="3601988" y="1379856"/>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64D4CB-3AFA-4D98-855B-461DDE9E0D4F}"/>
              </a:ext>
            </a:extLst>
          </p:cNvPr>
          <p:cNvCxnSpPr>
            <a:cxnSpLocks/>
          </p:cNvCxnSpPr>
          <p:nvPr/>
        </p:nvCxnSpPr>
        <p:spPr>
          <a:xfrm>
            <a:off x="8279603" y="1355056"/>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8F063BF-108F-8BCD-2C0B-46C376A18D9F}"/>
              </a:ext>
            </a:extLst>
          </p:cNvPr>
          <p:cNvSpPr txBox="1"/>
          <p:nvPr/>
        </p:nvSpPr>
        <p:spPr>
          <a:xfrm>
            <a:off x="566931" y="959216"/>
            <a:ext cx="2704980" cy="307777"/>
          </a:xfrm>
          <a:prstGeom prst="rect">
            <a:avLst/>
          </a:prstGeom>
          <a:noFill/>
        </p:spPr>
        <p:txBody>
          <a:bodyPr wrap="square" rtlCol="0">
            <a:spAutoFit/>
          </a:bodyPr>
          <a:lstStyle/>
          <a:p>
            <a:r>
              <a:rPr lang="en-US" sz="1400" dirty="0">
                <a:cs typeface="Times New Roman" panose="02020603050405020304" pitchFamily="18" charset="0"/>
              </a:rPr>
              <a:t>IL K–2 |   RL | K–</a:t>
            </a:r>
            <a:r>
              <a:rPr lang="en-US" sz="1400">
                <a:cs typeface="Times New Roman" panose="02020603050405020304" pitchFamily="18" charset="0"/>
              </a:rPr>
              <a:t>2    64</a:t>
            </a:r>
            <a:r>
              <a:rPr lang="en-US" sz="1400"/>
              <a:t> </a:t>
            </a:r>
            <a:r>
              <a:rPr lang="en-US" sz="1400" dirty="0"/>
              <a:t>Pages</a:t>
            </a:r>
          </a:p>
        </p:txBody>
      </p:sp>
      <p:sp>
        <p:nvSpPr>
          <p:cNvPr id="4" name="TextBox 3">
            <a:extLst>
              <a:ext uri="{FF2B5EF4-FFF2-40B4-BE49-F238E27FC236}">
                <a16:creationId xmlns:a16="http://schemas.microsoft.com/office/drawing/2014/main" id="{44627074-2104-6291-7625-20C88954B34B}"/>
              </a:ext>
            </a:extLst>
          </p:cNvPr>
          <p:cNvSpPr txBox="1"/>
          <p:nvPr/>
        </p:nvSpPr>
        <p:spPr>
          <a:xfrm>
            <a:off x="8920090" y="959216"/>
            <a:ext cx="2360823" cy="307777"/>
          </a:xfrm>
          <a:prstGeom prst="rect">
            <a:avLst/>
          </a:prstGeom>
          <a:noFill/>
        </p:spPr>
        <p:txBody>
          <a:bodyPr wrap="square" rtlCol="0">
            <a:spAutoFit/>
          </a:bodyPr>
          <a:lstStyle/>
          <a:p>
            <a:r>
              <a:rPr lang="en-US" sz="1400" dirty="0">
                <a:cs typeface="Times New Roman" panose="02020603050405020304" pitchFamily="18" charset="0"/>
              </a:rPr>
              <a:t>IL K–2 |   RL | K–2     </a:t>
            </a:r>
            <a:r>
              <a:rPr lang="en-US" sz="1400" dirty="0"/>
              <a:t>32 Pages</a:t>
            </a:r>
          </a:p>
        </p:txBody>
      </p:sp>
      <p:sp>
        <p:nvSpPr>
          <p:cNvPr id="5" name="TextBox 4">
            <a:extLst>
              <a:ext uri="{FF2B5EF4-FFF2-40B4-BE49-F238E27FC236}">
                <a16:creationId xmlns:a16="http://schemas.microsoft.com/office/drawing/2014/main" id="{E035EEA8-05B9-C8BB-BC27-987F22583CA7}"/>
              </a:ext>
            </a:extLst>
          </p:cNvPr>
          <p:cNvSpPr txBox="1"/>
          <p:nvPr/>
        </p:nvSpPr>
        <p:spPr>
          <a:xfrm>
            <a:off x="5044985" y="959216"/>
            <a:ext cx="2360824" cy="307777"/>
          </a:xfrm>
          <a:prstGeom prst="rect">
            <a:avLst/>
          </a:prstGeom>
          <a:noFill/>
        </p:spPr>
        <p:txBody>
          <a:bodyPr wrap="square" rtlCol="0">
            <a:spAutoFit/>
          </a:bodyPr>
          <a:lstStyle/>
          <a:p>
            <a:r>
              <a:rPr lang="en-US" sz="1400" dirty="0">
                <a:cs typeface="Times New Roman" panose="02020603050405020304" pitchFamily="18" charset="0"/>
              </a:rPr>
              <a:t>IL K–2 |   RL | K–2     </a:t>
            </a:r>
            <a:r>
              <a:rPr lang="en-US" sz="1400" dirty="0"/>
              <a:t>32 Pages</a:t>
            </a:r>
          </a:p>
        </p:txBody>
      </p:sp>
      <p:sp>
        <p:nvSpPr>
          <p:cNvPr id="6" name="TextBox 5">
            <a:extLst>
              <a:ext uri="{FF2B5EF4-FFF2-40B4-BE49-F238E27FC236}">
                <a16:creationId xmlns:a16="http://schemas.microsoft.com/office/drawing/2014/main" id="{79DB4721-3426-FB6F-EC14-039E35396490}"/>
              </a:ext>
            </a:extLst>
          </p:cNvPr>
          <p:cNvSpPr txBox="1"/>
          <p:nvPr/>
        </p:nvSpPr>
        <p:spPr>
          <a:xfrm>
            <a:off x="1077840" y="6174377"/>
            <a:ext cx="1762021" cy="261610"/>
          </a:xfrm>
          <a:prstGeom prst="rect">
            <a:avLst/>
          </a:prstGeom>
          <a:noFill/>
        </p:spPr>
        <p:txBody>
          <a:bodyPr wrap="none" rtlCol="0">
            <a:spAutoFit/>
          </a:bodyPr>
          <a:lstStyle/>
          <a:p>
            <a:r>
              <a:rPr lang="en-US" sz="1100" dirty="0">
                <a:solidFill>
                  <a:srgbClr val="C00000"/>
                </a:solidFill>
              </a:rPr>
              <a:t>Spring 26 Catalog page 31</a:t>
            </a:r>
          </a:p>
        </p:txBody>
      </p:sp>
      <p:sp>
        <p:nvSpPr>
          <p:cNvPr id="7" name="TextBox 6">
            <a:extLst>
              <a:ext uri="{FF2B5EF4-FFF2-40B4-BE49-F238E27FC236}">
                <a16:creationId xmlns:a16="http://schemas.microsoft.com/office/drawing/2014/main" id="{DA07FB1C-A065-F93B-8BE1-4D4C1464AF68}"/>
              </a:ext>
            </a:extLst>
          </p:cNvPr>
          <p:cNvSpPr txBox="1"/>
          <p:nvPr/>
        </p:nvSpPr>
        <p:spPr>
          <a:xfrm>
            <a:off x="5243885" y="6190104"/>
            <a:ext cx="1762021" cy="261610"/>
          </a:xfrm>
          <a:prstGeom prst="rect">
            <a:avLst/>
          </a:prstGeom>
          <a:noFill/>
        </p:spPr>
        <p:txBody>
          <a:bodyPr wrap="none" rtlCol="0">
            <a:spAutoFit/>
          </a:bodyPr>
          <a:lstStyle/>
          <a:p>
            <a:r>
              <a:rPr lang="en-US" sz="1100" dirty="0">
                <a:solidFill>
                  <a:srgbClr val="C00000"/>
                </a:solidFill>
              </a:rPr>
              <a:t>Spring 26 Catalog page 26</a:t>
            </a:r>
          </a:p>
        </p:txBody>
      </p:sp>
      <p:sp>
        <p:nvSpPr>
          <p:cNvPr id="14" name="TextBox 13">
            <a:extLst>
              <a:ext uri="{FF2B5EF4-FFF2-40B4-BE49-F238E27FC236}">
                <a16:creationId xmlns:a16="http://schemas.microsoft.com/office/drawing/2014/main" id="{CF22438E-D752-A9E1-C7DC-2276B3D069FA}"/>
              </a:ext>
            </a:extLst>
          </p:cNvPr>
          <p:cNvSpPr txBox="1"/>
          <p:nvPr/>
        </p:nvSpPr>
        <p:spPr>
          <a:xfrm>
            <a:off x="9376405" y="6142162"/>
            <a:ext cx="1762021" cy="261610"/>
          </a:xfrm>
          <a:prstGeom prst="rect">
            <a:avLst/>
          </a:prstGeom>
          <a:noFill/>
        </p:spPr>
        <p:txBody>
          <a:bodyPr wrap="none" rtlCol="0">
            <a:spAutoFit/>
          </a:bodyPr>
          <a:lstStyle/>
          <a:p>
            <a:r>
              <a:rPr lang="en-US" sz="1100" dirty="0">
                <a:solidFill>
                  <a:srgbClr val="C00000"/>
                </a:solidFill>
              </a:rPr>
              <a:t>Spring 26 Catalog page 29</a:t>
            </a:r>
          </a:p>
        </p:txBody>
      </p:sp>
      <p:pic>
        <p:nvPicPr>
          <p:cNvPr id="15" name="Picture 14">
            <a:extLst>
              <a:ext uri="{FF2B5EF4-FFF2-40B4-BE49-F238E27FC236}">
                <a16:creationId xmlns:a16="http://schemas.microsoft.com/office/drawing/2014/main" id="{A800A08C-835A-2417-47DA-D06B72A632E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38680" y="3647193"/>
            <a:ext cx="1492250" cy="2286000"/>
          </a:xfrm>
          <a:prstGeom prst="rect">
            <a:avLst/>
          </a:prstGeom>
          <a:ln w="3175">
            <a:solidFill>
              <a:schemeClr val="tx1">
                <a:alpha val="25000"/>
              </a:schemeClr>
            </a:solidFill>
          </a:ln>
        </p:spPr>
      </p:pic>
      <p:pic>
        <p:nvPicPr>
          <p:cNvPr id="24" name="Picture 23">
            <a:extLst>
              <a:ext uri="{FF2B5EF4-FFF2-40B4-BE49-F238E27FC236}">
                <a16:creationId xmlns:a16="http://schemas.microsoft.com/office/drawing/2014/main" id="{149E8F46-FCD5-5044-A0A9-C4F38260D2D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607164" y="1355056"/>
            <a:ext cx="1492250" cy="2286000"/>
          </a:xfrm>
          <a:prstGeom prst="rect">
            <a:avLst/>
          </a:prstGeom>
          <a:ln w="3175">
            <a:solidFill>
              <a:schemeClr val="tx1">
                <a:alpha val="25000"/>
              </a:schemeClr>
            </a:solidFill>
          </a:ln>
        </p:spPr>
      </p:pic>
      <p:pic>
        <p:nvPicPr>
          <p:cNvPr id="28" name="Picture 27">
            <a:extLst>
              <a:ext uri="{FF2B5EF4-FFF2-40B4-BE49-F238E27FC236}">
                <a16:creationId xmlns:a16="http://schemas.microsoft.com/office/drawing/2014/main" id="{B62F045F-98BA-6C54-A705-0A196D34287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28094" y="3831362"/>
            <a:ext cx="1562100" cy="2286000"/>
          </a:xfrm>
          <a:prstGeom prst="rect">
            <a:avLst/>
          </a:prstGeom>
          <a:ln w="3175">
            <a:solidFill>
              <a:schemeClr val="tx1">
                <a:alpha val="25000"/>
              </a:schemeClr>
            </a:solidFill>
          </a:ln>
        </p:spPr>
      </p:pic>
      <p:pic>
        <p:nvPicPr>
          <p:cNvPr id="29" name="Picture 28">
            <a:extLst>
              <a:ext uri="{FF2B5EF4-FFF2-40B4-BE49-F238E27FC236}">
                <a16:creationId xmlns:a16="http://schemas.microsoft.com/office/drawing/2014/main" id="{E351ECAC-3BE1-4C7D-4305-B9F8966D85D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422010" y="3831362"/>
            <a:ext cx="1544595" cy="2286000"/>
          </a:xfrm>
          <a:prstGeom prst="rect">
            <a:avLst/>
          </a:prstGeom>
          <a:ln w="3175">
            <a:solidFill>
              <a:schemeClr val="tx1">
                <a:alpha val="25000"/>
              </a:schemeClr>
            </a:solidFill>
          </a:ln>
        </p:spPr>
      </p:pic>
      <p:pic>
        <p:nvPicPr>
          <p:cNvPr id="30" name="Picture 29">
            <a:extLst>
              <a:ext uri="{FF2B5EF4-FFF2-40B4-BE49-F238E27FC236}">
                <a16:creationId xmlns:a16="http://schemas.microsoft.com/office/drawing/2014/main" id="{623707CE-BF53-F904-9607-8F71867F3D0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225397" y="3831362"/>
            <a:ext cx="1544595" cy="2286000"/>
          </a:xfrm>
          <a:prstGeom prst="rect">
            <a:avLst/>
          </a:prstGeom>
          <a:ln w="3175">
            <a:solidFill>
              <a:schemeClr val="tx1">
                <a:alpha val="25000"/>
              </a:schemeClr>
            </a:solidFill>
          </a:ln>
        </p:spPr>
      </p:pic>
      <p:pic>
        <p:nvPicPr>
          <p:cNvPr id="31" name="Picture 30">
            <a:extLst>
              <a:ext uri="{FF2B5EF4-FFF2-40B4-BE49-F238E27FC236}">
                <a16:creationId xmlns:a16="http://schemas.microsoft.com/office/drawing/2014/main" id="{4FF187BD-7F62-F336-3D6E-0DA7D111671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4413798" y="1333109"/>
            <a:ext cx="1544595" cy="2286000"/>
          </a:xfrm>
          <a:prstGeom prst="rect">
            <a:avLst/>
          </a:prstGeom>
          <a:ln w="3175">
            <a:solidFill>
              <a:schemeClr val="tx1">
                <a:alpha val="25000"/>
              </a:schemeClr>
            </a:solidFill>
          </a:ln>
        </p:spPr>
      </p:pic>
      <p:pic>
        <p:nvPicPr>
          <p:cNvPr id="32" name="Picture 31">
            <a:extLst>
              <a:ext uri="{FF2B5EF4-FFF2-40B4-BE49-F238E27FC236}">
                <a16:creationId xmlns:a16="http://schemas.microsoft.com/office/drawing/2014/main" id="{8950C973-E132-17E5-736C-C079F9F5DD0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233609" y="1339735"/>
            <a:ext cx="1544595" cy="2286000"/>
          </a:xfrm>
          <a:prstGeom prst="rect">
            <a:avLst/>
          </a:prstGeom>
          <a:ln w="3175">
            <a:solidFill>
              <a:schemeClr val="tx1">
                <a:alpha val="25000"/>
              </a:schemeClr>
            </a:solidFill>
          </a:ln>
        </p:spPr>
      </p:pic>
      <p:pic>
        <p:nvPicPr>
          <p:cNvPr id="1026" name="Picture 2" descr="9798875239656">
            <a:extLst>
              <a:ext uri="{FF2B5EF4-FFF2-40B4-BE49-F238E27FC236}">
                <a16:creationId xmlns:a16="http://schemas.microsoft.com/office/drawing/2014/main" id="{F1420AAD-9195-ED08-ECE2-666FCA4E0C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221" y="1450209"/>
            <a:ext cx="156262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028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80A74-4346-C96F-BACB-47F0D714C80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0CC7DE8-210F-7DCD-6CDC-DD6598A1E4EE}"/>
              </a:ext>
            </a:extLst>
          </p:cNvPr>
          <p:cNvSpPr>
            <a:spLocks noGrp="1"/>
          </p:cNvSpPr>
          <p:nvPr>
            <p:ph type="body" sz="quarter" idx="10"/>
          </p:nvPr>
        </p:nvSpPr>
        <p:spPr/>
        <p:txBody>
          <a:bodyPr>
            <a:normAutofit fontScale="92500" lnSpcReduction="10000"/>
          </a:bodyPr>
          <a:lstStyle/>
          <a:p>
            <a:r>
              <a:rPr lang="en-US" dirty="0"/>
              <a:t>Grades K-3 Fiction Extensions</a:t>
            </a:r>
          </a:p>
        </p:txBody>
      </p:sp>
      <p:cxnSp>
        <p:nvCxnSpPr>
          <p:cNvPr id="17" name="Straight Connector 16">
            <a:extLst>
              <a:ext uri="{FF2B5EF4-FFF2-40B4-BE49-F238E27FC236}">
                <a16:creationId xmlns:a16="http://schemas.microsoft.com/office/drawing/2014/main" id="{FC677E6A-8F95-64D9-73A5-BDA5BAFEDBA3}"/>
              </a:ext>
            </a:extLst>
          </p:cNvPr>
          <p:cNvCxnSpPr>
            <a:cxnSpLocks/>
          </p:cNvCxnSpPr>
          <p:nvPr/>
        </p:nvCxnSpPr>
        <p:spPr>
          <a:xfrm>
            <a:off x="6407772" y="1213981"/>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41E07D6-0D6A-3467-E91A-0D57BEE1BEDF}"/>
              </a:ext>
            </a:extLst>
          </p:cNvPr>
          <p:cNvSpPr txBox="1"/>
          <p:nvPr/>
        </p:nvSpPr>
        <p:spPr>
          <a:xfrm>
            <a:off x="2020596" y="1601765"/>
            <a:ext cx="2575432" cy="307777"/>
          </a:xfrm>
          <a:prstGeom prst="rect">
            <a:avLst/>
          </a:prstGeom>
          <a:noFill/>
        </p:spPr>
        <p:txBody>
          <a:bodyPr wrap="square" rtlCol="0">
            <a:spAutoFit/>
          </a:bodyPr>
          <a:lstStyle/>
          <a:p>
            <a:r>
              <a:rPr lang="en-US" sz="1400" dirty="0">
                <a:cs typeface="Times New Roman" panose="02020603050405020304" pitchFamily="18" charset="0"/>
              </a:rPr>
              <a:t>IL K–2 |   RL | K–2 </a:t>
            </a:r>
            <a:r>
              <a:rPr lang="en-US" sz="1400" dirty="0"/>
              <a:t>32 Pages</a:t>
            </a:r>
          </a:p>
        </p:txBody>
      </p:sp>
      <p:sp>
        <p:nvSpPr>
          <p:cNvPr id="4" name="TextBox 3">
            <a:extLst>
              <a:ext uri="{FF2B5EF4-FFF2-40B4-BE49-F238E27FC236}">
                <a16:creationId xmlns:a16="http://schemas.microsoft.com/office/drawing/2014/main" id="{09C90AB3-0EFF-D617-5476-28F4B095F10F}"/>
              </a:ext>
            </a:extLst>
          </p:cNvPr>
          <p:cNvSpPr txBox="1"/>
          <p:nvPr/>
        </p:nvSpPr>
        <p:spPr>
          <a:xfrm>
            <a:off x="7854615" y="1601765"/>
            <a:ext cx="2480118" cy="307777"/>
          </a:xfrm>
          <a:prstGeom prst="rect">
            <a:avLst/>
          </a:prstGeom>
          <a:noFill/>
        </p:spPr>
        <p:txBody>
          <a:bodyPr wrap="square" rtlCol="0">
            <a:spAutoFit/>
          </a:bodyPr>
          <a:lstStyle/>
          <a:p>
            <a:r>
              <a:rPr lang="en-US" sz="1400" dirty="0">
                <a:cs typeface="Times New Roman" panose="02020603050405020304" pitchFamily="18" charset="0"/>
              </a:rPr>
              <a:t>IL K–3 |   RL | K–3     32 </a:t>
            </a:r>
            <a:r>
              <a:rPr lang="en-US" sz="1400" dirty="0"/>
              <a:t>Pages</a:t>
            </a:r>
          </a:p>
        </p:txBody>
      </p:sp>
      <p:sp>
        <p:nvSpPr>
          <p:cNvPr id="6" name="TextBox 5">
            <a:extLst>
              <a:ext uri="{FF2B5EF4-FFF2-40B4-BE49-F238E27FC236}">
                <a16:creationId xmlns:a16="http://schemas.microsoft.com/office/drawing/2014/main" id="{2E49BD53-C322-C7D2-CA33-C4ED1EBC9AE7}"/>
              </a:ext>
            </a:extLst>
          </p:cNvPr>
          <p:cNvSpPr txBox="1"/>
          <p:nvPr/>
        </p:nvSpPr>
        <p:spPr>
          <a:xfrm>
            <a:off x="2080509" y="5845482"/>
            <a:ext cx="1762021" cy="261610"/>
          </a:xfrm>
          <a:prstGeom prst="rect">
            <a:avLst/>
          </a:prstGeom>
          <a:noFill/>
        </p:spPr>
        <p:txBody>
          <a:bodyPr wrap="none" rtlCol="0">
            <a:spAutoFit/>
          </a:bodyPr>
          <a:lstStyle/>
          <a:p>
            <a:r>
              <a:rPr lang="en-US" sz="1100" dirty="0">
                <a:solidFill>
                  <a:srgbClr val="C00000"/>
                </a:solidFill>
              </a:rPr>
              <a:t>Spring 26 Catalog page 28</a:t>
            </a:r>
          </a:p>
        </p:txBody>
      </p:sp>
      <p:sp>
        <p:nvSpPr>
          <p:cNvPr id="14" name="TextBox 13">
            <a:extLst>
              <a:ext uri="{FF2B5EF4-FFF2-40B4-BE49-F238E27FC236}">
                <a16:creationId xmlns:a16="http://schemas.microsoft.com/office/drawing/2014/main" id="{131A8651-300D-FDF8-9D7E-E3BB88F24AEC}"/>
              </a:ext>
            </a:extLst>
          </p:cNvPr>
          <p:cNvSpPr txBox="1"/>
          <p:nvPr/>
        </p:nvSpPr>
        <p:spPr>
          <a:xfrm>
            <a:off x="8338296" y="4817654"/>
            <a:ext cx="1762021" cy="261610"/>
          </a:xfrm>
          <a:prstGeom prst="rect">
            <a:avLst/>
          </a:prstGeom>
          <a:noFill/>
        </p:spPr>
        <p:txBody>
          <a:bodyPr wrap="none" rtlCol="0">
            <a:spAutoFit/>
          </a:bodyPr>
          <a:lstStyle/>
          <a:p>
            <a:r>
              <a:rPr lang="en-US" sz="1100" dirty="0">
                <a:solidFill>
                  <a:srgbClr val="C00000"/>
                </a:solidFill>
              </a:rPr>
              <a:t>Spring 26 Catalog page 25</a:t>
            </a:r>
          </a:p>
        </p:txBody>
      </p:sp>
      <p:pic>
        <p:nvPicPr>
          <p:cNvPr id="8" name="Picture 7">
            <a:extLst>
              <a:ext uri="{FF2B5EF4-FFF2-40B4-BE49-F238E27FC236}">
                <a16:creationId xmlns:a16="http://schemas.microsoft.com/office/drawing/2014/main" id="{FC4FAC56-5730-C7E3-3630-02A51882C74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33630" y="2168157"/>
            <a:ext cx="1581785" cy="2423160"/>
          </a:xfrm>
          <a:prstGeom prst="rect">
            <a:avLst/>
          </a:prstGeom>
          <a:ln w="3175">
            <a:solidFill>
              <a:schemeClr val="tx1">
                <a:alpha val="25000"/>
              </a:schemeClr>
            </a:solidFill>
          </a:ln>
        </p:spPr>
      </p:pic>
      <p:pic>
        <p:nvPicPr>
          <p:cNvPr id="9" name="Picture 8">
            <a:extLst>
              <a:ext uri="{FF2B5EF4-FFF2-40B4-BE49-F238E27FC236}">
                <a16:creationId xmlns:a16="http://schemas.microsoft.com/office/drawing/2014/main" id="{15140ED3-3476-B595-4205-CC018A4C56E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53103" y="2656104"/>
            <a:ext cx="1581784" cy="2423160"/>
          </a:xfrm>
          <a:prstGeom prst="rect">
            <a:avLst/>
          </a:prstGeom>
          <a:ln w="3175">
            <a:solidFill>
              <a:schemeClr val="tx1">
                <a:alpha val="25000"/>
              </a:schemeClr>
            </a:solidFill>
          </a:ln>
        </p:spPr>
      </p:pic>
      <p:pic>
        <p:nvPicPr>
          <p:cNvPr id="10" name="Picture 9">
            <a:extLst>
              <a:ext uri="{FF2B5EF4-FFF2-40B4-BE49-F238E27FC236}">
                <a16:creationId xmlns:a16="http://schemas.microsoft.com/office/drawing/2014/main" id="{4F5AA297-ACC2-356B-7379-3B2025353F0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225904" y="3379737"/>
            <a:ext cx="1581784" cy="2423160"/>
          </a:xfrm>
          <a:prstGeom prst="rect">
            <a:avLst/>
          </a:prstGeom>
          <a:ln w="3175">
            <a:solidFill>
              <a:schemeClr val="tx1">
                <a:alpha val="25000"/>
              </a:schemeClr>
            </a:solidFill>
          </a:ln>
        </p:spPr>
      </p:pic>
      <p:pic>
        <p:nvPicPr>
          <p:cNvPr id="11" name="Picture 10">
            <a:extLst>
              <a:ext uri="{FF2B5EF4-FFF2-40B4-BE49-F238E27FC236}">
                <a16:creationId xmlns:a16="http://schemas.microsoft.com/office/drawing/2014/main" id="{4E9CF9AD-1CAC-4C37-7171-39B846E77FC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262798" y="2168157"/>
            <a:ext cx="1637270" cy="2423160"/>
          </a:xfrm>
          <a:prstGeom prst="rect">
            <a:avLst/>
          </a:prstGeom>
          <a:ln w="3175">
            <a:solidFill>
              <a:schemeClr val="tx1">
                <a:alpha val="25000"/>
              </a:schemeClr>
            </a:solidFill>
          </a:ln>
        </p:spPr>
      </p:pic>
      <p:pic>
        <p:nvPicPr>
          <p:cNvPr id="12" name="Picture 11">
            <a:extLst>
              <a:ext uri="{FF2B5EF4-FFF2-40B4-BE49-F238E27FC236}">
                <a16:creationId xmlns:a16="http://schemas.microsoft.com/office/drawing/2014/main" id="{F43E4F77-1AFF-8A90-9031-7134F481268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281682" y="2168157"/>
            <a:ext cx="1637270" cy="2423160"/>
          </a:xfrm>
          <a:prstGeom prst="rect">
            <a:avLst/>
          </a:prstGeom>
          <a:ln w="3175">
            <a:solidFill>
              <a:schemeClr val="tx1">
                <a:alpha val="25000"/>
              </a:schemeClr>
            </a:solidFill>
          </a:ln>
        </p:spPr>
      </p:pic>
    </p:spTree>
    <p:extLst>
      <p:ext uri="{BB962C8B-B14F-4D97-AF65-F5344CB8AC3E}">
        <p14:creationId xmlns:p14="http://schemas.microsoft.com/office/powerpoint/2010/main" val="6936013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54CD3-15CF-1D8B-274C-6930074C4DC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8BE8B60-7CCC-2372-E5CE-1FA1D18A9270}"/>
              </a:ext>
            </a:extLst>
          </p:cNvPr>
          <p:cNvSpPr>
            <a:spLocks noGrp="1"/>
          </p:cNvSpPr>
          <p:nvPr>
            <p:ph type="body" sz="quarter" idx="10"/>
          </p:nvPr>
        </p:nvSpPr>
        <p:spPr/>
        <p:txBody>
          <a:bodyPr>
            <a:normAutofit fontScale="92500" lnSpcReduction="10000"/>
          </a:bodyPr>
          <a:lstStyle/>
          <a:p>
            <a:r>
              <a:rPr lang="en-US" dirty="0"/>
              <a:t>Grades 3–5 Fiction Extensions</a:t>
            </a:r>
          </a:p>
        </p:txBody>
      </p:sp>
      <p:sp>
        <p:nvSpPr>
          <p:cNvPr id="16" name="TextBox 15">
            <a:extLst>
              <a:ext uri="{FF2B5EF4-FFF2-40B4-BE49-F238E27FC236}">
                <a16:creationId xmlns:a16="http://schemas.microsoft.com/office/drawing/2014/main" id="{EA65602E-C16B-85EF-858D-E125599342E9}"/>
              </a:ext>
            </a:extLst>
          </p:cNvPr>
          <p:cNvSpPr txBox="1"/>
          <p:nvPr/>
        </p:nvSpPr>
        <p:spPr>
          <a:xfrm>
            <a:off x="594763" y="1055516"/>
            <a:ext cx="2375579" cy="307777"/>
          </a:xfrm>
          <a:prstGeom prst="rect">
            <a:avLst/>
          </a:prstGeom>
          <a:noFill/>
        </p:spPr>
        <p:txBody>
          <a:bodyPr wrap="square" rtlCol="0">
            <a:spAutoFit/>
          </a:bodyPr>
          <a:lstStyle/>
          <a:p>
            <a:r>
              <a:rPr lang="en-US" sz="1400" dirty="0">
                <a:cs typeface="Times New Roman" panose="02020603050405020304" pitchFamily="18" charset="0"/>
              </a:rPr>
              <a:t>IL 3–6 |   RL | 2–3     </a:t>
            </a:r>
            <a:r>
              <a:rPr lang="en-US" sz="1400" dirty="0"/>
              <a:t>40 Pages</a:t>
            </a:r>
          </a:p>
        </p:txBody>
      </p:sp>
      <p:sp>
        <p:nvSpPr>
          <p:cNvPr id="17" name="TextBox 16">
            <a:extLst>
              <a:ext uri="{FF2B5EF4-FFF2-40B4-BE49-F238E27FC236}">
                <a16:creationId xmlns:a16="http://schemas.microsoft.com/office/drawing/2014/main" id="{B036C1C3-8D11-D84B-6F2B-95A212D8A5A2}"/>
              </a:ext>
            </a:extLst>
          </p:cNvPr>
          <p:cNvSpPr txBox="1"/>
          <p:nvPr/>
        </p:nvSpPr>
        <p:spPr>
          <a:xfrm>
            <a:off x="4836426" y="1055516"/>
            <a:ext cx="2363049" cy="307777"/>
          </a:xfrm>
          <a:prstGeom prst="rect">
            <a:avLst/>
          </a:prstGeom>
          <a:noFill/>
        </p:spPr>
        <p:txBody>
          <a:bodyPr wrap="square" rtlCol="0">
            <a:spAutoFit/>
          </a:bodyPr>
          <a:lstStyle/>
          <a:p>
            <a:r>
              <a:rPr lang="en-US" sz="1400" dirty="0">
                <a:cs typeface="Times New Roman" panose="02020603050405020304" pitchFamily="18" charset="0"/>
              </a:rPr>
              <a:t>IL |3–5  RL | 3–5    </a:t>
            </a:r>
            <a:r>
              <a:rPr lang="en-US" sz="1400" dirty="0"/>
              <a:t>72 Pages</a:t>
            </a:r>
          </a:p>
        </p:txBody>
      </p:sp>
      <p:sp>
        <p:nvSpPr>
          <p:cNvPr id="21" name="TextBox 20">
            <a:extLst>
              <a:ext uri="{FF2B5EF4-FFF2-40B4-BE49-F238E27FC236}">
                <a16:creationId xmlns:a16="http://schemas.microsoft.com/office/drawing/2014/main" id="{70E07891-4B7A-1E12-C9E9-01876F54A6CB}"/>
              </a:ext>
            </a:extLst>
          </p:cNvPr>
          <p:cNvSpPr txBox="1"/>
          <p:nvPr/>
        </p:nvSpPr>
        <p:spPr>
          <a:xfrm>
            <a:off x="1020218" y="6138328"/>
            <a:ext cx="1762021" cy="261610"/>
          </a:xfrm>
          <a:prstGeom prst="rect">
            <a:avLst/>
          </a:prstGeom>
          <a:noFill/>
        </p:spPr>
        <p:txBody>
          <a:bodyPr wrap="none" rtlCol="0">
            <a:spAutoFit/>
          </a:bodyPr>
          <a:lstStyle/>
          <a:p>
            <a:r>
              <a:rPr lang="en-US" sz="1100" dirty="0">
                <a:solidFill>
                  <a:srgbClr val="C00000"/>
                </a:solidFill>
              </a:rPr>
              <a:t>Spring 26 Catalog page 61</a:t>
            </a:r>
          </a:p>
        </p:txBody>
      </p:sp>
      <p:cxnSp>
        <p:nvCxnSpPr>
          <p:cNvPr id="22" name="Straight Connector 21">
            <a:extLst>
              <a:ext uri="{FF2B5EF4-FFF2-40B4-BE49-F238E27FC236}">
                <a16:creationId xmlns:a16="http://schemas.microsoft.com/office/drawing/2014/main" id="{D61DF2A7-85AC-A690-6C7C-9FD295FA3496}"/>
              </a:ext>
            </a:extLst>
          </p:cNvPr>
          <p:cNvCxnSpPr>
            <a:cxnSpLocks/>
          </p:cNvCxnSpPr>
          <p:nvPr/>
        </p:nvCxnSpPr>
        <p:spPr>
          <a:xfrm>
            <a:off x="4349607" y="3898992"/>
            <a:ext cx="3218902" cy="15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A7F08A-3FD8-822E-20A9-E758542DBEEC}"/>
              </a:ext>
            </a:extLst>
          </p:cNvPr>
          <p:cNvCxnSpPr>
            <a:cxnSpLocks/>
          </p:cNvCxnSpPr>
          <p:nvPr/>
        </p:nvCxnSpPr>
        <p:spPr>
          <a:xfrm>
            <a:off x="4072051" y="1376022"/>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59385A3-13AF-BF99-3503-75889C20934F}"/>
              </a:ext>
            </a:extLst>
          </p:cNvPr>
          <p:cNvSpPr txBox="1"/>
          <p:nvPr/>
        </p:nvSpPr>
        <p:spPr>
          <a:xfrm>
            <a:off x="5136941" y="3610865"/>
            <a:ext cx="1762021" cy="261610"/>
          </a:xfrm>
          <a:prstGeom prst="rect">
            <a:avLst/>
          </a:prstGeom>
          <a:noFill/>
        </p:spPr>
        <p:txBody>
          <a:bodyPr wrap="none" rtlCol="0">
            <a:spAutoFit/>
          </a:bodyPr>
          <a:lstStyle/>
          <a:p>
            <a:r>
              <a:rPr lang="en-US" sz="1100" dirty="0">
                <a:solidFill>
                  <a:srgbClr val="C00000"/>
                </a:solidFill>
              </a:rPr>
              <a:t>Spring 26 Catalog page 64</a:t>
            </a:r>
          </a:p>
        </p:txBody>
      </p:sp>
      <p:sp>
        <p:nvSpPr>
          <p:cNvPr id="34" name="TextBox 33">
            <a:extLst>
              <a:ext uri="{FF2B5EF4-FFF2-40B4-BE49-F238E27FC236}">
                <a16:creationId xmlns:a16="http://schemas.microsoft.com/office/drawing/2014/main" id="{A076B54F-7FD1-EF25-B992-72CE5A7422E1}"/>
              </a:ext>
            </a:extLst>
          </p:cNvPr>
          <p:cNvSpPr txBox="1"/>
          <p:nvPr/>
        </p:nvSpPr>
        <p:spPr>
          <a:xfrm>
            <a:off x="9054128" y="1055516"/>
            <a:ext cx="2197652" cy="307777"/>
          </a:xfrm>
          <a:prstGeom prst="rect">
            <a:avLst/>
          </a:prstGeom>
          <a:noFill/>
        </p:spPr>
        <p:txBody>
          <a:bodyPr wrap="square" rtlCol="0">
            <a:spAutoFit/>
          </a:bodyPr>
          <a:lstStyle/>
          <a:p>
            <a:r>
              <a:rPr lang="en-US" sz="1400" dirty="0">
                <a:cs typeface="Times New Roman" panose="02020603050405020304" pitchFamily="18" charset="0"/>
              </a:rPr>
              <a:t>IL |3–8  RL | 2–5  </a:t>
            </a:r>
            <a:r>
              <a:rPr lang="en-US" sz="1400" dirty="0"/>
              <a:t>72 Pages</a:t>
            </a:r>
          </a:p>
        </p:txBody>
      </p:sp>
      <p:pic>
        <p:nvPicPr>
          <p:cNvPr id="14" name="Picture 13">
            <a:extLst>
              <a:ext uri="{FF2B5EF4-FFF2-40B4-BE49-F238E27FC236}">
                <a16:creationId xmlns:a16="http://schemas.microsoft.com/office/drawing/2014/main" id="{330E4349-18CC-3994-4793-901D6A00A9D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461960" y="1456298"/>
            <a:ext cx="1440179" cy="205740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79D809C7-07C1-4E62-47C8-C8067D9BB4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27019" y="1456298"/>
            <a:ext cx="1440179" cy="2057400"/>
          </a:xfrm>
          <a:prstGeom prst="rect">
            <a:avLst/>
          </a:prstGeom>
          <a:ln w="3175">
            <a:solidFill>
              <a:schemeClr val="tx1">
                <a:alpha val="25000"/>
              </a:schemeClr>
            </a:solidFill>
          </a:ln>
        </p:spPr>
      </p:pic>
      <p:pic>
        <p:nvPicPr>
          <p:cNvPr id="18" name="Picture 17">
            <a:extLst>
              <a:ext uri="{FF2B5EF4-FFF2-40B4-BE49-F238E27FC236}">
                <a16:creationId xmlns:a16="http://schemas.microsoft.com/office/drawing/2014/main" id="{0970E3BC-3310-CF7A-0634-1B7134C4D9F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264224" y="3914480"/>
            <a:ext cx="1343024" cy="2057400"/>
          </a:xfrm>
          <a:prstGeom prst="rect">
            <a:avLst/>
          </a:prstGeom>
          <a:ln w="3175">
            <a:solidFill>
              <a:schemeClr val="tx1">
                <a:alpha val="25000"/>
              </a:schemeClr>
            </a:solidFill>
          </a:ln>
        </p:spPr>
      </p:pic>
      <p:pic>
        <p:nvPicPr>
          <p:cNvPr id="19" name="Picture 18">
            <a:extLst>
              <a:ext uri="{FF2B5EF4-FFF2-40B4-BE49-F238E27FC236}">
                <a16:creationId xmlns:a16="http://schemas.microsoft.com/office/drawing/2014/main" id="{6393EC4B-E67E-B789-B7A9-1D8C3D132D5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10169" y="3914480"/>
            <a:ext cx="1343024" cy="2057400"/>
          </a:xfrm>
          <a:prstGeom prst="rect">
            <a:avLst/>
          </a:prstGeom>
          <a:ln w="3175">
            <a:solidFill>
              <a:schemeClr val="tx1">
                <a:alpha val="25000"/>
              </a:schemeClr>
            </a:solidFill>
          </a:ln>
        </p:spPr>
      </p:pic>
      <p:pic>
        <p:nvPicPr>
          <p:cNvPr id="25" name="Picture 24">
            <a:extLst>
              <a:ext uri="{FF2B5EF4-FFF2-40B4-BE49-F238E27FC236}">
                <a16:creationId xmlns:a16="http://schemas.microsoft.com/office/drawing/2014/main" id="{A5A5F9AB-6CBE-59D1-92CF-48445130526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90866" y="1469787"/>
            <a:ext cx="1343024" cy="2057400"/>
          </a:xfrm>
          <a:prstGeom prst="rect">
            <a:avLst/>
          </a:prstGeom>
          <a:ln w="3175">
            <a:solidFill>
              <a:schemeClr val="tx1">
                <a:alpha val="25000"/>
              </a:schemeClr>
            </a:solidFill>
          </a:ln>
        </p:spPr>
      </p:pic>
      <p:pic>
        <p:nvPicPr>
          <p:cNvPr id="26" name="Picture 25">
            <a:extLst>
              <a:ext uri="{FF2B5EF4-FFF2-40B4-BE49-F238E27FC236}">
                <a16:creationId xmlns:a16="http://schemas.microsoft.com/office/drawing/2014/main" id="{1B4ECCC4-A3BE-D8EF-91E5-7F058DEC95C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152954" y="1456298"/>
            <a:ext cx="1343024" cy="2057400"/>
          </a:xfrm>
          <a:prstGeom prst="rect">
            <a:avLst/>
          </a:prstGeom>
          <a:ln w="3175">
            <a:solidFill>
              <a:schemeClr val="tx1">
                <a:alpha val="25000"/>
              </a:schemeClr>
            </a:solidFill>
          </a:ln>
        </p:spPr>
      </p:pic>
      <p:pic>
        <p:nvPicPr>
          <p:cNvPr id="28" name="Picture 27">
            <a:extLst>
              <a:ext uri="{FF2B5EF4-FFF2-40B4-BE49-F238E27FC236}">
                <a16:creationId xmlns:a16="http://schemas.microsoft.com/office/drawing/2014/main" id="{05ABDA1C-1ED9-E4E0-3661-36A1D1873A3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282445" y="4388219"/>
            <a:ext cx="1280160" cy="1828800"/>
          </a:xfrm>
          <a:prstGeom prst="rect">
            <a:avLst/>
          </a:prstGeom>
          <a:ln w="3175">
            <a:solidFill>
              <a:schemeClr val="tx1">
                <a:alpha val="25000"/>
              </a:schemeClr>
            </a:solidFill>
          </a:ln>
        </p:spPr>
      </p:pic>
      <p:cxnSp>
        <p:nvCxnSpPr>
          <p:cNvPr id="37" name="Straight Connector 36">
            <a:extLst>
              <a:ext uri="{FF2B5EF4-FFF2-40B4-BE49-F238E27FC236}">
                <a16:creationId xmlns:a16="http://schemas.microsoft.com/office/drawing/2014/main" id="{E8A74C81-F517-F56E-1CD8-D0354162694B}"/>
              </a:ext>
            </a:extLst>
          </p:cNvPr>
          <p:cNvCxnSpPr>
            <a:cxnSpLocks/>
          </p:cNvCxnSpPr>
          <p:nvPr/>
        </p:nvCxnSpPr>
        <p:spPr>
          <a:xfrm>
            <a:off x="8184528" y="1488509"/>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1" name="Picture 40" descr="A picture containing symbol, logo, graphics, font&#10;&#10;Description automatically generated">
            <a:extLst>
              <a:ext uri="{FF2B5EF4-FFF2-40B4-BE49-F238E27FC236}">
                <a16:creationId xmlns:a16="http://schemas.microsoft.com/office/drawing/2014/main" id="{775B5171-18DA-25D6-49F8-446B7E80E2F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29527" y="3494652"/>
            <a:ext cx="712072" cy="476995"/>
          </a:xfrm>
          <a:prstGeom prst="rect">
            <a:avLst/>
          </a:prstGeom>
        </p:spPr>
      </p:pic>
      <p:pic>
        <p:nvPicPr>
          <p:cNvPr id="6" name="Picture 5">
            <a:extLst>
              <a:ext uri="{FF2B5EF4-FFF2-40B4-BE49-F238E27FC236}">
                <a16:creationId xmlns:a16="http://schemas.microsoft.com/office/drawing/2014/main" id="{F3E65017-E846-D120-54F4-691C00772510}"/>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48912" y="3931284"/>
            <a:ext cx="1489841" cy="2057400"/>
          </a:xfrm>
          <a:prstGeom prst="rect">
            <a:avLst/>
          </a:prstGeom>
          <a:ln w="3175">
            <a:solidFill>
              <a:schemeClr val="tx1">
                <a:alpha val="25000"/>
              </a:schemeClr>
            </a:solidFill>
          </a:ln>
        </p:spPr>
      </p:pic>
      <p:pic>
        <p:nvPicPr>
          <p:cNvPr id="7" name="Picture 6">
            <a:extLst>
              <a:ext uri="{FF2B5EF4-FFF2-40B4-BE49-F238E27FC236}">
                <a16:creationId xmlns:a16="http://schemas.microsoft.com/office/drawing/2014/main" id="{416B3088-F80C-78CF-7FA0-63A5C3C161F8}"/>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2136920" y="1488509"/>
            <a:ext cx="1489841" cy="2057400"/>
          </a:xfrm>
          <a:prstGeom prst="rect">
            <a:avLst/>
          </a:prstGeom>
          <a:ln w="3175">
            <a:solidFill>
              <a:schemeClr val="tx1">
                <a:alpha val="25000"/>
              </a:schemeClr>
            </a:solidFill>
          </a:ln>
        </p:spPr>
      </p:pic>
      <p:pic>
        <p:nvPicPr>
          <p:cNvPr id="8" name="Picture 7">
            <a:extLst>
              <a:ext uri="{FF2B5EF4-FFF2-40B4-BE49-F238E27FC236}">
                <a16:creationId xmlns:a16="http://schemas.microsoft.com/office/drawing/2014/main" id="{3E3ACFEA-7514-CC4C-8920-2EBFD41B2EB6}"/>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2136920" y="3939605"/>
            <a:ext cx="1489841" cy="2057400"/>
          </a:xfrm>
          <a:prstGeom prst="rect">
            <a:avLst/>
          </a:prstGeom>
          <a:ln w="3175">
            <a:solidFill>
              <a:schemeClr val="tx1">
                <a:alpha val="25000"/>
              </a:schemeClr>
            </a:solidFill>
          </a:ln>
        </p:spPr>
      </p:pic>
      <p:pic>
        <p:nvPicPr>
          <p:cNvPr id="9" name="Picture 8">
            <a:extLst>
              <a:ext uri="{FF2B5EF4-FFF2-40B4-BE49-F238E27FC236}">
                <a16:creationId xmlns:a16="http://schemas.microsoft.com/office/drawing/2014/main" id="{A982167F-F712-47DB-3F38-0703AC69EFE7}"/>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253004" y="1488509"/>
            <a:ext cx="1489841" cy="2057400"/>
          </a:xfrm>
          <a:prstGeom prst="rect">
            <a:avLst/>
          </a:prstGeom>
          <a:ln w="3175">
            <a:solidFill>
              <a:schemeClr val="tx1">
                <a:alpha val="25000"/>
              </a:schemeClr>
            </a:solidFill>
          </a:ln>
        </p:spPr>
      </p:pic>
      <p:sp>
        <p:nvSpPr>
          <p:cNvPr id="43" name="TextBox 42">
            <a:extLst>
              <a:ext uri="{FF2B5EF4-FFF2-40B4-BE49-F238E27FC236}">
                <a16:creationId xmlns:a16="http://schemas.microsoft.com/office/drawing/2014/main" id="{5798E79C-0FAD-4789-844F-F8F9AF80B000}"/>
              </a:ext>
            </a:extLst>
          </p:cNvPr>
          <p:cNvSpPr txBox="1"/>
          <p:nvPr/>
        </p:nvSpPr>
        <p:spPr>
          <a:xfrm>
            <a:off x="4888379" y="4008657"/>
            <a:ext cx="2415242" cy="307777"/>
          </a:xfrm>
          <a:prstGeom prst="rect">
            <a:avLst/>
          </a:prstGeom>
          <a:noFill/>
        </p:spPr>
        <p:txBody>
          <a:bodyPr wrap="square" rtlCol="0">
            <a:spAutoFit/>
          </a:bodyPr>
          <a:lstStyle/>
          <a:p>
            <a:r>
              <a:rPr lang="en-US" sz="1400" dirty="0">
                <a:cs typeface="Times New Roman" panose="02020603050405020304" pitchFamily="18" charset="0"/>
              </a:rPr>
              <a:t>IL 3–6 |   RL | 2–3     </a:t>
            </a:r>
            <a:r>
              <a:rPr lang="en-US" sz="1400" dirty="0"/>
              <a:t>72 Pages</a:t>
            </a:r>
          </a:p>
        </p:txBody>
      </p:sp>
      <p:pic>
        <p:nvPicPr>
          <p:cNvPr id="45" name="Picture 44" descr="A picture containing symbol, logo, graphics, font&#10;&#10;Description automatically generated">
            <a:extLst>
              <a:ext uri="{FF2B5EF4-FFF2-40B4-BE49-F238E27FC236}">
                <a16:creationId xmlns:a16="http://schemas.microsoft.com/office/drawing/2014/main" id="{F44D20D2-8044-1559-819A-E8877C6FF59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65655" y="3953113"/>
            <a:ext cx="721738" cy="435106"/>
          </a:xfrm>
          <a:prstGeom prst="rect">
            <a:avLst/>
          </a:prstGeom>
        </p:spPr>
      </p:pic>
      <p:pic>
        <p:nvPicPr>
          <p:cNvPr id="27" name="Picture 26">
            <a:extLst>
              <a:ext uri="{FF2B5EF4-FFF2-40B4-BE49-F238E27FC236}">
                <a16:creationId xmlns:a16="http://schemas.microsoft.com/office/drawing/2014/main" id="{59BA234F-7B67-06AE-13BB-A584B6A1ADF6}"/>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4628990" y="4388219"/>
            <a:ext cx="1280160" cy="1828800"/>
          </a:xfrm>
          <a:prstGeom prst="rect">
            <a:avLst/>
          </a:prstGeom>
          <a:ln w="3175">
            <a:solidFill>
              <a:schemeClr val="tx1">
                <a:alpha val="25000"/>
              </a:schemeClr>
            </a:solidFill>
          </a:ln>
        </p:spPr>
      </p:pic>
    </p:spTree>
    <p:extLst>
      <p:ext uri="{BB962C8B-B14F-4D97-AF65-F5344CB8AC3E}">
        <p14:creationId xmlns:p14="http://schemas.microsoft.com/office/powerpoint/2010/main" val="5490484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85718-10C1-FF87-52C5-F7A1C383DA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4D2985C-6722-0119-17D3-C2568EE2C471}"/>
              </a:ext>
            </a:extLst>
          </p:cNvPr>
          <p:cNvSpPr>
            <a:spLocks noGrp="1"/>
          </p:cNvSpPr>
          <p:nvPr>
            <p:ph type="body" sz="quarter" idx="10"/>
          </p:nvPr>
        </p:nvSpPr>
        <p:spPr/>
        <p:txBody>
          <a:bodyPr>
            <a:normAutofit fontScale="92500" lnSpcReduction="10000"/>
          </a:bodyPr>
          <a:lstStyle/>
          <a:p>
            <a:r>
              <a:rPr lang="en-US" dirty="0"/>
              <a:t>Nonfiction Extensions</a:t>
            </a:r>
          </a:p>
        </p:txBody>
      </p:sp>
      <p:sp>
        <p:nvSpPr>
          <p:cNvPr id="16" name="TextBox 15">
            <a:extLst>
              <a:ext uri="{FF2B5EF4-FFF2-40B4-BE49-F238E27FC236}">
                <a16:creationId xmlns:a16="http://schemas.microsoft.com/office/drawing/2014/main" id="{AE8FA677-381C-05FF-3FE6-9B1F600DC966}"/>
              </a:ext>
            </a:extLst>
          </p:cNvPr>
          <p:cNvSpPr txBox="1"/>
          <p:nvPr/>
        </p:nvSpPr>
        <p:spPr>
          <a:xfrm>
            <a:off x="748657" y="1048084"/>
            <a:ext cx="2564423" cy="307777"/>
          </a:xfrm>
          <a:prstGeom prst="rect">
            <a:avLst/>
          </a:prstGeom>
          <a:noFill/>
        </p:spPr>
        <p:txBody>
          <a:bodyPr wrap="square" rtlCol="0">
            <a:spAutoFit/>
          </a:bodyPr>
          <a:lstStyle/>
          <a:p>
            <a:r>
              <a:rPr lang="en-US" sz="1400" dirty="0">
                <a:cs typeface="Times New Roman" panose="02020603050405020304" pitchFamily="18" charset="0"/>
              </a:rPr>
              <a:t>IL | K–3   RL | 2–3     </a:t>
            </a:r>
            <a:r>
              <a:rPr lang="en-US" sz="1400" dirty="0"/>
              <a:t>32 Pages</a:t>
            </a:r>
          </a:p>
        </p:txBody>
      </p:sp>
      <p:sp>
        <p:nvSpPr>
          <p:cNvPr id="17" name="TextBox 16">
            <a:extLst>
              <a:ext uri="{FF2B5EF4-FFF2-40B4-BE49-F238E27FC236}">
                <a16:creationId xmlns:a16="http://schemas.microsoft.com/office/drawing/2014/main" id="{AD77F983-694D-84A9-DE0D-F590E2B27331}"/>
              </a:ext>
            </a:extLst>
          </p:cNvPr>
          <p:cNvSpPr txBox="1"/>
          <p:nvPr/>
        </p:nvSpPr>
        <p:spPr>
          <a:xfrm>
            <a:off x="4654397" y="1028562"/>
            <a:ext cx="2397362" cy="307777"/>
          </a:xfrm>
          <a:prstGeom prst="rect">
            <a:avLst/>
          </a:prstGeom>
          <a:noFill/>
        </p:spPr>
        <p:txBody>
          <a:bodyPr wrap="square" rtlCol="0">
            <a:spAutoFit/>
          </a:bodyPr>
          <a:lstStyle/>
          <a:p>
            <a:r>
              <a:rPr lang="en-US" sz="1400" dirty="0">
                <a:cs typeface="Times New Roman" panose="02020603050405020304" pitchFamily="18" charset="0"/>
              </a:rPr>
              <a:t>IL |3–5  RL | 3–4    </a:t>
            </a:r>
            <a:r>
              <a:rPr lang="en-US" sz="1400" dirty="0"/>
              <a:t>32 Pages</a:t>
            </a:r>
          </a:p>
        </p:txBody>
      </p:sp>
      <p:sp>
        <p:nvSpPr>
          <p:cNvPr id="21" name="TextBox 20">
            <a:extLst>
              <a:ext uri="{FF2B5EF4-FFF2-40B4-BE49-F238E27FC236}">
                <a16:creationId xmlns:a16="http://schemas.microsoft.com/office/drawing/2014/main" id="{137BC777-F5AA-89A6-AE39-6A692583C81D}"/>
              </a:ext>
            </a:extLst>
          </p:cNvPr>
          <p:cNvSpPr txBox="1"/>
          <p:nvPr/>
        </p:nvSpPr>
        <p:spPr>
          <a:xfrm>
            <a:off x="1230794" y="6043572"/>
            <a:ext cx="1762021" cy="261610"/>
          </a:xfrm>
          <a:prstGeom prst="rect">
            <a:avLst/>
          </a:prstGeom>
          <a:noFill/>
        </p:spPr>
        <p:txBody>
          <a:bodyPr wrap="none" rtlCol="0">
            <a:spAutoFit/>
          </a:bodyPr>
          <a:lstStyle/>
          <a:p>
            <a:r>
              <a:rPr lang="en-US" sz="1100" dirty="0">
                <a:solidFill>
                  <a:srgbClr val="C00000"/>
                </a:solidFill>
              </a:rPr>
              <a:t>Spring 26 Catalog page 39</a:t>
            </a:r>
          </a:p>
        </p:txBody>
      </p:sp>
      <p:cxnSp>
        <p:nvCxnSpPr>
          <p:cNvPr id="22" name="Straight Connector 21">
            <a:extLst>
              <a:ext uri="{FF2B5EF4-FFF2-40B4-BE49-F238E27FC236}">
                <a16:creationId xmlns:a16="http://schemas.microsoft.com/office/drawing/2014/main" id="{6FC56D5C-B36E-D468-9875-1B33A2A4B0C6}"/>
              </a:ext>
            </a:extLst>
          </p:cNvPr>
          <p:cNvCxnSpPr>
            <a:cxnSpLocks/>
          </p:cNvCxnSpPr>
          <p:nvPr/>
        </p:nvCxnSpPr>
        <p:spPr>
          <a:xfrm>
            <a:off x="4349607" y="3898992"/>
            <a:ext cx="3218902" cy="154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6A9BA6-F283-1B2D-A672-3C6DB98C1214}"/>
              </a:ext>
            </a:extLst>
          </p:cNvPr>
          <p:cNvCxnSpPr>
            <a:cxnSpLocks/>
          </p:cNvCxnSpPr>
          <p:nvPr/>
        </p:nvCxnSpPr>
        <p:spPr>
          <a:xfrm>
            <a:off x="4053641" y="1376022"/>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ED16D4B-5FA7-1511-9BE9-F8E925913B8F}"/>
              </a:ext>
            </a:extLst>
          </p:cNvPr>
          <p:cNvSpPr txBox="1"/>
          <p:nvPr/>
        </p:nvSpPr>
        <p:spPr>
          <a:xfrm>
            <a:off x="5136941" y="3610865"/>
            <a:ext cx="1830950" cy="261610"/>
          </a:xfrm>
          <a:prstGeom prst="rect">
            <a:avLst/>
          </a:prstGeom>
          <a:noFill/>
        </p:spPr>
        <p:txBody>
          <a:bodyPr wrap="none" rtlCol="0">
            <a:spAutoFit/>
          </a:bodyPr>
          <a:lstStyle/>
          <a:p>
            <a:r>
              <a:rPr lang="en-US" sz="1100" dirty="0">
                <a:solidFill>
                  <a:srgbClr val="C00000"/>
                </a:solidFill>
              </a:rPr>
              <a:t>Spring 26 Catalog page 54</a:t>
            </a:r>
          </a:p>
        </p:txBody>
      </p:sp>
      <p:sp>
        <p:nvSpPr>
          <p:cNvPr id="34" name="TextBox 33">
            <a:extLst>
              <a:ext uri="{FF2B5EF4-FFF2-40B4-BE49-F238E27FC236}">
                <a16:creationId xmlns:a16="http://schemas.microsoft.com/office/drawing/2014/main" id="{1173F26E-7C7B-978B-97D4-7928C75C68A5}"/>
              </a:ext>
            </a:extLst>
          </p:cNvPr>
          <p:cNvSpPr txBox="1"/>
          <p:nvPr/>
        </p:nvSpPr>
        <p:spPr>
          <a:xfrm>
            <a:off x="9134133" y="1079916"/>
            <a:ext cx="2257285" cy="307777"/>
          </a:xfrm>
          <a:prstGeom prst="rect">
            <a:avLst/>
          </a:prstGeom>
          <a:noFill/>
        </p:spPr>
        <p:txBody>
          <a:bodyPr wrap="square" rtlCol="0">
            <a:spAutoFit/>
          </a:bodyPr>
          <a:lstStyle/>
          <a:p>
            <a:r>
              <a:rPr lang="en-US" sz="1400" dirty="0">
                <a:cs typeface="Times New Roman" panose="02020603050405020304" pitchFamily="18" charset="0"/>
              </a:rPr>
              <a:t>IL |3–5 RL | 2–4   </a:t>
            </a:r>
            <a:r>
              <a:rPr lang="en-US" sz="1400" dirty="0"/>
              <a:t>32 Pages</a:t>
            </a:r>
          </a:p>
        </p:txBody>
      </p:sp>
      <p:cxnSp>
        <p:nvCxnSpPr>
          <p:cNvPr id="37" name="Straight Connector 36">
            <a:extLst>
              <a:ext uri="{FF2B5EF4-FFF2-40B4-BE49-F238E27FC236}">
                <a16:creationId xmlns:a16="http://schemas.microsoft.com/office/drawing/2014/main" id="{9C8214DD-494A-273A-021E-2AA412EF7DA1}"/>
              </a:ext>
            </a:extLst>
          </p:cNvPr>
          <p:cNvCxnSpPr>
            <a:cxnSpLocks/>
          </p:cNvCxnSpPr>
          <p:nvPr/>
        </p:nvCxnSpPr>
        <p:spPr>
          <a:xfrm>
            <a:off x="8184528" y="1488509"/>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49781298-20B5-DF94-E1C7-2011D11CDF85}"/>
              </a:ext>
            </a:extLst>
          </p:cNvPr>
          <p:cNvSpPr txBox="1"/>
          <p:nvPr/>
        </p:nvSpPr>
        <p:spPr>
          <a:xfrm>
            <a:off x="4794333" y="4048845"/>
            <a:ext cx="2488065" cy="307777"/>
          </a:xfrm>
          <a:prstGeom prst="rect">
            <a:avLst/>
          </a:prstGeom>
          <a:noFill/>
        </p:spPr>
        <p:txBody>
          <a:bodyPr wrap="square" rtlCol="0">
            <a:spAutoFit/>
          </a:bodyPr>
          <a:lstStyle/>
          <a:p>
            <a:r>
              <a:rPr lang="en-US" sz="1400" dirty="0">
                <a:cs typeface="Times New Roman" panose="02020603050405020304" pitchFamily="18" charset="0"/>
              </a:rPr>
              <a:t>IL 3–6 |   RL | 2–3     </a:t>
            </a:r>
            <a:r>
              <a:rPr lang="en-US" sz="1400" dirty="0"/>
              <a:t>32 Pages</a:t>
            </a:r>
          </a:p>
        </p:txBody>
      </p:sp>
      <p:pic>
        <p:nvPicPr>
          <p:cNvPr id="45" name="Picture 44" descr="A picture containing symbol, logo, graphics, font&#10;&#10;Description automatically generated">
            <a:extLst>
              <a:ext uri="{FF2B5EF4-FFF2-40B4-BE49-F238E27FC236}">
                <a16:creationId xmlns:a16="http://schemas.microsoft.com/office/drawing/2014/main" id="{D5126640-88C4-3B53-90AF-12E57B5FA4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97076" y="4013044"/>
            <a:ext cx="706922" cy="426174"/>
          </a:xfrm>
          <a:prstGeom prst="rect">
            <a:avLst/>
          </a:prstGeom>
        </p:spPr>
      </p:pic>
      <p:pic>
        <p:nvPicPr>
          <p:cNvPr id="3" name="Picture 2">
            <a:extLst>
              <a:ext uri="{FF2B5EF4-FFF2-40B4-BE49-F238E27FC236}">
                <a16:creationId xmlns:a16="http://schemas.microsoft.com/office/drawing/2014/main" id="{FF85FE1F-B4AC-C92D-9233-513F3CAFDCE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8851" y="1417416"/>
            <a:ext cx="1568450" cy="2057400"/>
          </a:xfrm>
          <a:prstGeom prst="rect">
            <a:avLst/>
          </a:prstGeom>
          <a:ln w="3175">
            <a:solidFill>
              <a:schemeClr val="tx1">
                <a:alpha val="25000"/>
              </a:schemeClr>
            </a:solidFill>
          </a:ln>
        </p:spPr>
      </p:pic>
      <p:pic>
        <p:nvPicPr>
          <p:cNvPr id="4" name="Picture 3">
            <a:extLst>
              <a:ext uri="{FF2B5EF4-FFF2-40B4-BE49-F238E27FC236}">
                <a16:creationId xmlns:a16="http://schemas.microsoft.com/office/drawing/2014/main" id="{6E051A16-497E-1CA9-6B29-F5DCA0E8964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9594" y="3855367"/>
            <a:ext cx="1568450" cy="2057400"/>
          </a:xfrm>
          <a:prstGeom prst="rect">
            <a:avLst/>
          </a:prstGeom>
          <a:ln w="3175">
            <a:solidFill>
              <a:schemeClr val="tx1">
                <a:alpha val="25000"/>
              </a:schemeClr>
            </a:solidFill>
          </a:ln>
        </p:spPr>
      </p:pic>
      <p:pic>
        <p:nvPicPr>
          <p:cNvPr id="5" name="Picture 4">
            <a:extLst>
              <a:ext uri="{FF2B5EF4-FFF2-40B4-BE49-F238E27FC236}">
                <a16:creationId xmlns:a16="http://schemas.microsoft.com/office/drawing/2014/main" id="{E851B46B-AE39-340C-F72E-E7D6AB57BBD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24512" y="3869662"/>
            <a:ext cx="1568450" cy="2057400"/>
          </a:xfrm>
          <a:prstGeom prst="rect">
            <a:avLst/>
          </a:prstGeom>
          <a:ln w="3175">
            <a:solidFill>
              <a:schemeClr val="tx1">
                <a:alpha val="25000"/>
              </a:schemeClr>
            </a:solidFill>
          </a:ln>
        </p:spPr>
      </p:pic>
      <p:pic>
        <p:nvPicPr>
          <p:cNvPr id="10" name="Picture 9">
            <a:extLst>
              <a:ext uri="{FF2B5EF4-FFF2-40B4-BE49-F238E27FC236}">
                <a16:creationId xmlns:a16="http://schemas.microsoft.com/office/drawing/2014/main" id="{44DC1B0A-9D5F-963B-F45D-FFF1B8AFC3F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060606" y="1424411"/>
            <a:ext cx="1568450" cy="2057400"/>
          </a:xfrm>
          <a:prstGeom prst="rect">
            <a:avLst/>
          </a:prstGeom>
          <a:ln w="3175">
            <a:solidFill>
              <a:schemeClr val="tx1">
                <a:alpha val="25000"/>
              </a:schemeClr>
            </a:solidFill>
          </a:ln>
        </p:spPr>
      </p:pic>
      <p:pic>
        <p:nvPicPr>
          <p:cNvPr id="11" name="Picture 10">
            <a:extLst>
              <a:ext uri="{FF2B5EF4-FFF2-40B4-BE49-F238E27FC236}">
                <a16:creationId xmlns:a16="http://schemas.microsoft.com/office/drawing/2014/main" id="{C0EC243A-44E4-31B5-3ACB-19C74E226F7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8405993" y="1436789"/>
            <a:ext cx="1568450" cy="2057400"/>
          </a:xfrm>
          <a:prstGeom prst="rect">
            <a:avLst/>
          </a:prstGeom>
          <a:ln w="3175">
            <a:solidFill>
              <a:schemeClr val="tx1">
                <a:alpha val="25000"/>
              </a:schemeClr>
            </a:solidFill>
          </a:ln>
        </p:spPr>
      </p:pic>
      <p:pic>
        <p:nvPicPr>
          <p:cNvPr id="12" name="Picture 11">
            <a:extLst>
              <a:ext uri="{FF2B5EF4-FFF2-40B4-BE49-F238E27FC236}">
                <a16:creationId xmlns:a16="http://schemas.microsoft.com/office/drawing/2014/main" id="{149E2D37-02C9-84EA-6A95-AF5C56C4F93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262777" y="1417416"/>
            <a:ext cx="1568450" cy="205740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89456384-449E-3E82-E143-1F29D80B8E3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8405993" y="3757175"/>
            <a:ext cx="1568450" cy="2057400"/>
          </a:xfrm>
          <a:prstGeom prst="rect">
            <a:avLst/>
          </a:prstGeom>
          <a:ln w="3175">
            <a:solidFill>
              <a:schemeClr val="tx1">
                <a:alpha val="25000"/>
              </a:schemeClr>
            </a:solidFill>
          </a:ln>
        </p:spPr>
      </p:pic>
      <p:pic>
        <p:nvPicPr>
          <p:cNvPr id="20" name="Picture 19">
            <a:extLst>
              <a:ext uri="{FF2B5EF4-FFF2-40B4-BE49-F238E27FC236}">
                <a16:creationId xmlns:a16="http://schemas.microsoft.com/office/drawing/2014/main" id="{4F2B4F5D-0CFF-2197-D20B-DDF4007AC656}"/>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262777" y="3757175"/>
            <a:ext cx="1568450" cy="2057400"/>
          </a:xfrm>
          <a:prstGeom prst="rect">
            <a:avLst/>
          </a:prstGeom>
          <a:ln w="3175">
            <a:solidFill>
              <a:schemeClr val="tx1">
                <a:alpha val="25000"/>
              </a:schemeClr>
            </a:solidFill>
          </a:ln>
        </p:spPr>
      </p:pic>
      <p:pic>
        <p:nvPicPr>
          <p:cNvPr id="24" name="Picture 23">
            <a:extLst>
              <a:ext uri="{FF2B5EF4-FFF2-40B4-BE49-F238E27FC236}">
                <a16:creationId xmlns:a16="http://schemas.microsoft.com/office/drawing/2014/main" id="{EA513619-C5E6-BF22-0A78-31839EF40F76}"/>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6139796" y="1450993"/>
            <a:ext cx="1568450" cy="2057400"/>
          </a:xfrm>
          <a:prstGeom prst="rect">
            <a:avLst/>
          </a:prstGeom>
          <a:ln w="3175">
            <a:solidFill>
              <a:schemeClr val="tx1">
                <a:alpha val="25000"/>
              </a:schemeClr>
            </a:solidFill>
          </a:ln>
        </p:spPr>
      </p:pic>
      <p:pic>
        <p:nvPicPr>
          <p:cNvPr id="30" name="Picture 29">
            <a:extLst>
              <a:ext uri="{FF2B5EF4-FFF2-40B4-BE49-F238E27FC236}">
                <a16:creationId xmlns:a16="http://schemas.microsoft.com/office/drawing/2014/main" id="{D801E780-2BEF-B1D2-8E36-AFF31317072F}"/>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4419923" y="1424411"/>
            <a:ext cx="1568450" cy="2057400"/>
          </a:xfrm>
          <a:prstGeom prst="rect">
            <a:avLst/>
          </a:prstGeom>
          <a:ln w="3175">
            <a:solidFill>
              <a:schemeClr val="tx1">
                <a:alpha val="25000"/>
              </a:schemeClr>
            </a:solidFill>
          </a:ln>
        </p:spPr>
      </p:pic>
      <p:pic>
        <p:nvPicPr>
          <p:cNvPr id="31" name="Picture 30">
            <a:extLst>
              <a:ext uri="{FF2B5EF4-FFF2-40B4-BE49-F238E27FC236}">
                <a16:creationId xmlns:a16="http://schemas.microsoft.com/office/drawing/2014/main" id="{CE335576-AC80-FD9B-0FEE-27DA66A77C27}"/>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6046069" y="4439218"/>
            <a:ext cx="1568450" cy="2057400"/>
          </a:xfrm>
          <a:prstGeom prst="rect">
            <a:avLst/>
          </a:prstGeom>
          <a:ln w="3175">
            <a:solidFill>
              <a:schemeClr val="tx1">
                <a:alpha val="25000"/>
              </a:schemeClr>
            </a:solidFill>
          </a:ln>
        </p:spPr>
      </p:pic>
      <p:pic>
        <p:nvPicPr>
          <p:cNvPr id="32" name="Picture 31">
            <a:extLst>
              <a:ext uri="{FF2B5EF4-FFF2-40B4-BE49-F238E27FC236}">
                <a16:creationId xmlns:a16="http://schemas.microsoft.com/office/drawing/2014/main" id="{79228EAF-A806-F4AB-3E18-A7B98110BBFC}"/>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4376220" y="4439218"/>
            <a:ext cx="1568450" cy="2057400"/>
          </a:xfrm>
          <a:prstGeom prst="rect">
            <a:avLst/>
          </a:prstGeom>
          <a:ln w="3175">
            <a:solidFill>
              <a:schemeClr val="tx1">
                <a:alpha val="25000"/>
              </a:schemeClr>
            </a:solidFill>
          </a:ln>
        </p:spPr>
      </p:pic>
      <p:sp>
        <p:nvSpPr>
          <p:cNvPr id="36" name="TextBox 35">
            <a:extLst>
              <a:ext uri="{FF2B5EF4-FFF2-40B4-BE49-F238E27FC236}">
                <a16:creationId xmlns:a16="http://schemas.microsoft.com/office/drawing/2014/main" id="{ADDCA2FD-9167-F1A0-B008-2B1CE3A5AD37}"/>
              </a:ext>
            </a:extLst>
          </p:cNvPr>
          <p:cNvSpPr txBox="1"/>
          <p:nvPr/>
        </p:nvSpPr>
        <p:spPr>
          <a:xfrm>
            <a:off x="5054536" y="6528127"/>
            <a:ext cx="1762021" cy="261610"/>
          </a:xfrm>
          <a:prstGeom prst="rect">
            <a:avLst/>
          </a:prstGeom>
          <a:noFill/>
        </p:spPr>
        <p:txBody>
          <a:bodyPr wrap="none" rtlCol="0">
            <a:spAutoFit/>
          </a:bodyPr>
          <a:lstStyle/>
          <a:p>
            <a:r>
              <a:rPr lang="en-US" sz="1100" dirty="0">
                <a:solidFill>
                  <a:srgbClr val="C00000"/>
                </a:solidFill>
              </a:rPr>
              <a:t>Spring 26 Catalog page 57</a:t>
            </a:r>
          </a:p>
        </p:txBody>
      </p:sp>
      <p:sp>
        <p:nvSpPr>
          <p:cNvPr id="38" name="TextBox 37">
            <a:extLst>
              <a:ext uri="{FF2B5EF4-FFF2-40B4-BE49-F238E27FC236}">
                <a16:creationId xmlns:a16="http://schemas.microsoft.com/office/drawing/2014/main" id="{678401C9-14D8-E960-EDC7-47099863B83E}"/>
              </a:ext>
            </a:extLst>
          </p:cNvPr>
          <p:cNvSpPr txBox="1"/>
          <p:nvPr/>
        </p:nvSpPr>
        <p:spPr>
          <a:xfrm>
            <a:off x="9381766" y="5912767"/>
            <a:ext cx="1762021" cy="261610"/>
          </a:xfrm>
          <a:prstGeom prst="rect">
            <a:avLst/>
          </a:prstGeom>
          <a:noFill/>
        </p:spPr>
        <p:txBody>
          <a:bodyPr wrap="none" rtlCol="0">
            <a:spAutoFit/>
          </a:bodyPr>
          <a:lstStyle/>
          <a:p>
            <a:r>
              <a:rPr lang="en-US" sz="1100" dirty="0">
                <a:solidFill>
                  <a:srgbClr val="C00000"/>
                </a:solidFill>
              </a:rPr>
              <a:t>Spring 26 Catalog page 53</a:t>
            </a:r>
          </a:p>
        </p:txBody>
      </p:sp>
    </p:spTree>
    <p:extLst>
      <p:ext uri="{BB962C8B-B14F-4D97-AF65-F5344CB8AC3E}">
        <p14:creationId xmlns:p14="http://schemas.microsoft.com/office/powerpoint/2010/main" val="573591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597E6-8696-702E-EB9E-76A7921CD6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E21F59-5E23-BDFF-D951-DFA800A784FB}"/>
              </a:ext>
            </a:extLst>
          </p:cNvPr>
          <p:cNvSpPr>
            <a:spLocks noGrp="1"/>
          </p:cNvSpPr>
          <p:nvPr>
            <p:ph type="body" sz="quarter" idx="10"/>
          </p:nvPr>
        </p:nvSpPr>
        <p:spPr/>
        <p:txBody>
          <a:bodyPr>
            <a:normAutofit fontScale="92500" lnSpcReduction="10000"/>
          </a:bodyPr>
          <a:lstStyle/>
          <a:p>
            <a:r>
              <a:rPr lang="en-US" dirty="0"/>
              <a:t>Stairway Decodables Nonfiction</a:t>
            </a:r>
          </a:p>
        </p:txBody>
      </p:sp>
      <p:cxnSp>
        <p:nvCxnSpPr>
          <p:cNvPr id="16" name="Straight Connector 15">
            <a:extLst>
              <a:ext uri="{FF2B5EF4-FFF2-40B4-BE49-F238E27FC236}">
                <a16:creationId xmlns:a16="http://schemas.microsoft.com/office/drawing/2014/main" id="{8143C387-014F-4E03-7342-A3692FFD6D8D}"/>
              </a:ext>
            </a:extLst>
          </p:cNvPr>
          <p:cNvCxnSpPr>
            <a:cxnSpLocks/>
          </p:cNvCxnSpPr>
          <p:nvPr/>
        </p:nvCxnSpPr>
        <p:spPr>
          <a:xfrm>
            <a:off x="3892445" y="1412071"/>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D270D87-58B8-282C-19A1-CF9E341CDE7E}"/>
              </a:ext>
            </a:extLst>
          </p:cNvPr>
          <p:cNvCxnSpPr>
            <a:cxnSpLocks/>
          </p:cNvCxnSpPr>
          <p:nvPr/>
        </p:nvCxnSpPr>
        <p:spPr>
          <a:xfrm>
            <a:off x="8279603" y="1355056"/>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A6E6316-04C5-2270-7F22-C73FE8E475A0}"/>
              </a:ext>
            </a:extLst>
          </p:cNvPr>
          <p:cNvSpPr txBox="1"/>
          <p:nvPr/>
        </p:nvSpPr>
        <p:spPr>
          <a:xfrm>
            <a:off x="846410" y="954655"/>
            <a:ext cx="1993451" cy="369332"/>
          </a:xfrm>
          <a:prstGeom prst="rect">
            <a:avLst/>
          </a:prstGeom>
          <a:noFill/>
        </p:spPr>
        <p:txBody>
          <a:bodyPr wrap="square" rtlCol="0">
            <a:spAutoFit/>
          </a:bodyPr>
          <a:lstStyle/>
          <a:p>
            <a:r>
              <a:rPr lang="en-US" sz="1800" dirty="0">
                <a:cs typeface="Times New Roman" panose="02020603050405020304" pitchFamily="18" charset="0"/>
              </a:rPr>
              <a:t>Step 1 – </a:t>
            </a:r>
            <a:r>
              <a:rPr lang="en-US" dirty="0"/>
              <a:t>24 Pages</a:t>
            </a:r>
          </a:p>
        </p:txBody>
      </p:sp>
      <p:sp>
        <p:nvSpPr>
          <p:cNvPr id="5" name="TextBox 4">
            <a:extLst>
              <a:ext uri="{FF2B5EF4-FFF2-40B4-BE49-F238E27FC236}">
                <a16:creationId xmlns:a16="http://schemas.microsoft.com/office/drawing/2014/main" id="{B396B028-D18A-D971-950C-0023C5B338FC}"/>
              </a:ext>
            </a:extLst>
          </p:cNvPr>
          <p:cNvSpPr txBox="1"/>
          <p:nvPr/>
        </p:nvSpPr>
        <p:spPr>
          <a:xfrm>
            <a:off x="5516880" y="165162"/>
            <a:ext cx="2762724" cy="369332"/>
          </a:xfrm>
          <a:prstGeom prst="rect">
            <a:avLst/>
          </a:prstGeom>
          <a:noFill/>
        </p:spPr>
        <p:txBody>
          <a:bodyPr wrap="square" rtlCol="0">
            <a:spAutoFit/>
          </a:bodyPr>
          <a:lstStyle/>
          <a:p>
            <a:r>
              <a:rPr lang="en-US" sz="1800" dirty="0">
                <a:cs typeface="Times New Roman" panose="02020603050405020304" pitchFamily="18" charset="0"/>
              </a:rPr>
              <a:t>IL Pre</a:t>
            </a:r>
            <a:r>
              <a:rPr lang="en-US" dirty="0">
                <a:cs typeface="Times New Roman" panose="02020603050405020304" pitchFamily="18" charset="0"/>
              </a:rPr>
              <a:t>K–3 |   RL </a:t>
            </a:r>
            <a:r>
              <a:rPr lang="en-US" sz="1800" dirty="0">
                <a:cs typeface="Times New Roman" panose="02020603050405020304" pitchFamily="18" charset="0"/>
              </a:rPr>
              <a:t>| K–2</a:t>
            </a:r>
            <a:endParaRPr lang="en-US" dirty="0"/>
          </a:p>
        </p:txBody>
      </p:sp>
      <p:sp>
        <p:nvSpPr>
          <p:cNvPr id="6" name="TextBox 5">
            <a:extLst>
              <a:ext uri="{FF2B5EF4-FFF2-40B4-BE49-F238E27FC236}">
                <a16:creationId xmlns:a16="http://schemas.microsoft.com/office/drawing/2014/main" id="{9F80E08C-65B0-F9C3-E2B6-1943E3EA88ED}"/>
              </a:ext>
            </a:extLst>
          </p:cNvPr>
          <p:cNvSpPr txBox="1"/>
          <p:nvPr/>
        </p:nvSpPr>
        <p:spPr>
          <a:xfrm>
            <a:off x="1077840" y="6174377"/>
            <a:ext cx="1762021" cy="261610"/>
          </a:xfrm>
          <a:prstGeom prst="rect">
            <a:avLst/>
          </a:prstGeom>
          <a:noFill/>
        </p:spPr>
        <p:txBody>
          <a:bodyPr wrap="none" rtlCol="0">
            <a:spAutoFit/>
          </a:bodyPr>
          <a:lstStyle/>
          <a:p>
            <a:r>
              <a:rPr lang="en-US" sz="1100" dirty="0">
                <a:solidFill>
                  <a:srgbClr val="C00000"/>
                </a:solidFill>
              </a:rPr>
              <a:t>Spring 26 Catalog page 19</a:t>
            </a:r>
          </a:p>
        </p:txBody>
      </p:sp>
      <p:sp>
        <p:nvSpPr>
          <p:cNvPr id="7" name="TextBox 6">
            <a:extLst>
              <a:ext uri="{FF2B5EF4-FFF2-40B4-BE49-F238E27FC236}">
                <a16:creationId xmlns:a16="http://schemas.microsoft.com/office/drawing/2014/main" id="{A12FDCA0-CBF8-1FF0-9B4D-E846C577AE93}"/>
              </a:ext>
            </a:extLst>
          </p:cNvPr>
          <p:cNvSpPr txBox="1"/>
          <p:nvPr/>
        </p:nvSpPr>
        <p:spPr>
          <a:xfrm>
            <a:off x="5243885" y="6190104"/>
            <a:ext cx="1762021" cy="261610"/>
          </a:xfrm>
          <a:prstGeom prst="rect">
            <a:avLst/>
          </a:prstGeom>
          <a:noFill/>
        </p:spPr>
        <p:txBody>
          <a:bodyPr wrap="none" rtlCol="0">
            <a:spAutoFit/>
          </a:bodyPr>
          <a:lstStyle/>
          <a:p>
            <a:r>
              <a:rPr lang="en-US" sz="1100" dirty="0">
                <a:solidFill>
                  <a:srgbClr val="C00000"/>
                </a:solidFill>
              </a:rPr>
              <a:t>Spring 26 Catalog page 19</a:t>
            </a:r>
          </a:p>
        </p:txBody>
      </p:sp>
      <p:sp>
        <p:nvSpPr>
          <p:cNvPr id="14" name="TextBox 13">
            <a:extLst>
              <a:ext uri="{FF2B5EF4-FFF2-40B4-BE49-F238E27FC236}">
                <a16:creationId xmlns:a16="http://schemas.microsoft.com/office/drawing/2014/main" id="{6523E9FA-74BF-3473-1E26-D15514674E77}"/>
              </a:ext>
            </a:extLst>
          </p:cNvPr>
          <p:cNvSpPr txBox="1"/>
          <p:nvPr/>
        </p:nvSpPr>
        <p:spPr>
          <a:xfrm>
            <a:off x="9376405" y="6142162"/>
            <a:ext cx="1762021" cy="261610"/>
          </a:xfrm>
          <a:prstGeom prst="rect">
            <a:avLst/>
          </a:prstGeom>
          <a:noFill/>
        </p:spPr>
        <p:txBody>
          <a:bodyPr wrap="none" rtlCol="0">
            <a:spAutoFit/>
          </a:bodyPr>
          <a:lstStyle/>
          <a:p>
            <a:r>
              <a:rPr lang="en-US" sz="1100" dirty="0">
                <a:solidFill>
                  <a:srgbClr val="C00000"/>
                </a:solidFill>
              </a:rPr>
              <a:t>Spring 26 Catalog page 20</a:t>
            </a:r>
          </a:p>
        </p:txBody>
      </p:sp>
      <p:pic>
        <p:nvPicPr>
          <p:cNvPr id="8" name="Picture 7">
            <a:extLst>
              <a:ext uri="{FF2B5EF4-FFF2-40B4-BE49-F238E27FC236}">
                <a16:creationId xmlns:a16="http://schemas.microsoft.com/office/drawing/2014/main" id="{2018BC97-3EBB-EA25-8A38-93CC688F998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50796" y="1567291"/>
            <a:ext cx="1581785" cy="2423160"/>
          </a:xfrm>
          <a:prstGeom prst="rect">
            <a:avLst/>
          </a:prstGeom>
          <a:ln w="3175">
            <a:solidFill>
              <a:schemeClr val="tx1">
                <a:alpha val="25000"/>
              </a:schemeClr>
            </a:solidFill>
          </a:ln>
        </p:spPr>
      </p:pic>
      <p:pic>
        <p:nvPicPr>
          <p:cNvPr id="9" name="Picture 8">
            <a:extLst>
              <a:ext uri="{FF2B5EF4-FFF2-40B4-BE49-F238E27FC236}">
                <a16:creationId xmlns:a16="http://schemas.microsoft.com/office/drawing/2014/main" id="{F468E3F1-06B2-90F4-DCB8-EFBBC175AA0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58850" y="3202454"/>
            <a:ext cx="1581785" cy="2423160"/>
          </a:xfrm>
          <a:prstGeom prst="rect">
            <a:avLst/>
          </a:prstGeom>
          <a:ln w="3175">
            <a:solidFill>
              <a:schemeClr val="tx1">
                <a:alpha val="25000"/>
              </a:schemeClr>
            </a:solidFill>
          </a:ln>
        </p:spPr>
      </p:pic>
      <p:sp>
        <p:nvSpPr>
          <p:cNvPr id="10" name="TextBox 9">
            <a:extLst>
              <a:ext uri="{FF2B5EF4-FFF2-40B4-BE49-F238E27FC236}">
                <a16:creationId xmlns:a16="http://schemas.microsoft.com/office/drawing/2014/main" id="{8BEC2D1A-980A-2097-5D35-EA50808C3177}"/>
              </a:ext>
            </a:extLst>
          </p:cNvPr>
          <p:cNvSpPr txBox="1"/>
          <p:nvPr/>
        </p:nvSpPr>
        <p:spPr>
          <a:xfrm>
            <a:off x="5041640" y="985724"/>
            <a:ext cx="1993451" cy="369332"/>
          </a:xfrm>
          <a:prstGeom prst="rect">
            <a:avLst/>
          </a:prstGeom>
          <a:noFill/>
        </p:spPr>
        <p:txBody>
          <a:bodyPr wrap="square" rtlCol="0">
            <a:spAutoFit/>
          </a:bodyPr>
          <a:lstStyle/>
          <a:p>
            <a:r>
              <a:rPr lang="en-US" sz="1800" dirty="0">
                <a:cs typeface="Times New Roman" panose="02020603050405020304" pitchFamily="18" charset="0"/>
              </a:rPr>
              <a:t>Step 2 – </a:t>
            </a:r>
            <a:r>
              <a:rPr lang="en-US" dirty="0"/>
              <a:t>24 Pages</a:t>
            </a:r>
          </a:p>
        </p:txBody>
      </p:sp>
      <p:sp>
        <p:nvSpPr>
          <p:cNvPr id="11" name="TextBox 10">
            <a:extLst>
              <a:ext uri="{FF2B5EF4-FFF2-40B4-BE49-F238E27FC236}">
                <a16:creationId xmlns:a16="http://schemas.microsoft.com/office/drawing/2014/main" id="{FF327C9D-BFA6-6FF6-2C08-26DEEDFFC214}"/>
              </a:ext>
            </a:extLst>
          </p:cNvPr>
          <p:cNvSpPr txBox="1"/>
          <p:nvPr/>
        </p:nvSpPr>
        <p:spPr>
          <a:xfrm>
            <a:off x="9144975" y="1066895"/>
            <a:ext cx="1993451" cy="369332"/>
          </a:xfrm>
          <a:prstGeom prst="rect">
            <a:avLst/>
          </a:prstGeom>
          <a:noFill/>
        </p:spPr>
        <p:txBody>
          <a:bodyPr wrap="square" rtlCol="0">
            <a:spAutoFit/>
          </a:bodyPr>
          <a:lstStyle/>
          <a:p>
            <a:r>
              <a:rPr lang="en-US" sz="1800" dirty="0">
                <a:cs typeface="Times New Roman" panose="02020603050405020304" pitchFamily="18" charset="0"/>
              </a:rPr>
              <a:t>Step 3 – </a:t>
            </a:r>
            <a:r>
              <a:rPr lang="en-US" dirty="0"/>
              <a:t>24 Pages</a:t>
            </a:r>
          </a:p>
        </p:txBody>
      </p:sp>
      <p:pic>
        <p:nvPicPr>
          <p:cNvPr id="12" name="Picture 11">
            <a:extLst>
              <a:ext uri="{FF2B5EF4-FFF2-40B4-BE49-F238E27FC236}">
                <a16:creationId xmlns:a16="http://schemas.microsoft.com/office/drawing/2014/main" id="{294F2702-4588-1CB2-38B7-32A3D5FA0DD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11692" y="1567291"/>
            <a:ext cx="1581785" cy="242316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480D4E19-91BB-B649-4308-ACCC23FECE6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347096" y="3202454"/>
            <a:ext cx="1581785" cy="2423160"/>
          </a:xfrm>
          <a:prstGeom prst="rect">
            <a:avLst/>
          </a:prstGeom>
          <a:ln w="3175">
            <a:solidFill>
              <a:schemeClr val="tx1">
                <a:alpha val="25000"/>
              </a:schemeClr>
            </a:solidFill>
          </a:ln>
        </p:spPr>
      </p:pic>
      <p:pic>
        <p:nvPicPr>
          <p:cNvPr id="18" name="Picture 17">
            <a:extLst>
              <a:ext uri="{FF2B5EF4-FFF2-40B4-BE49-F238E27FC236}">
                <a16:creationId xmlns:a16="http://schemas.microsoft.com/office/drawing/2014/main" id="{CA6AD596-B3AA-7619-8650-0D2C228EC3C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559915" y="1567291"/>
            <a:ext cx="1581785" cy="2423160"/>
          </a:xfrm>
          <a:prstGeom prst="rect">
            <a:avLst/>
          </a:prstGeom>
          <a:ln w="3175">
            <a:solidFill>
              <a:schemeClr val="tx1">
                <a:alpha val="25000"/>
              </a:schemeClr>
            </a:solidFill>
          </a:ln>
        </p:spPr>
      </p:pic>
      <p:pic>
        <p:nvPicPr>
          <p:cNvPr id="19" name="Picture 18">
            <a:extLst>
              <a:ext uri="{FF2B5EF4-FFF2-40B4-BE49-F238E27FC236}">
                <a16:creationId xmlns:a16="http://schemas.microsoft.com/office/drawing/2014/main" id="{9039DC52-26C9-08A4-DA3F-6A1243A271AA}"/>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257415" y="3202454"/>
            <a:ext cx="1581785" cy="2423160"/>
          </a:xfrm>
          <a:prstGeom prst="rect">
            <a:avLst/>
          </a:prstGeom>
          <a:ln w="3175">
            <a:solidFill>
              <a:schemeClr val="tx1">
                <a:alpha val="25000"/>
              </a:schemeClr>
            </a:solidFill>
          </a:ln>
        </p:spPr>
      </p:pic>
    </p:spTree>
    <p:extLst>
      <p:ext uri="{BB962C8B-B14F-4D97-AF65-F5344CB8AC3E}">
        <p14:creationId xmlns:p14="http://schemas.microsoft.com/office/powerpoint/2010/main" val="2281289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E115D-2A00-7B57-E720-1262003908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3613435-6144-81AE-F83B-2B950EA046B6}"/>
              </a:ext>
            </a:extLst>
          </p:cNvPr>
          <p:cNvSpPr>
            <a:spLocks noGrp="1"/>
          </p:cNvSpPr>
          <p:nvPr>
            <p:ph type="body" sz="quarter" idx="10"/>
          </p:nvPr>
        </p:nvSpPr>
        <p:spPr/>
        <p:txBody>
          <a:bodyPr>
            <a:normAutofit fontScale="92500" lnSpcReduction="10000"/>
          </a:bodyPr>
          <a:lstStyle/>
          <a:p>
            <a:r>
              <a:rPr lang="en-US" dirty="0"/>
              <a:t>Stairway Decodables Nonfiction</a:t>
            </a:r>
          </a:p>
        </p:txBody>
      </p:sp>
      <p:cxnSp>
        <p:nvCxnSpPr>
          <p:cNvPr id="16" name="Straight Connector 15">
            <a:extLst>
              <a:ext uri="{FF2B5EF4-FFF2-40B4-BE49-F238E27FC236}">
                <a16:creationId xmlns:a16="http://schemas.microsoft.com/office/drawing/2014/main" id="{055B7C75-475D-C50F-3F4A-338BA3E07FC6}"/>
              </a:ext>
            </a:extLst>
          </p:cNvPr>
          <p:cNvCxnSpPr>
            <a:cxnSpLocks/>
          </p:cNvCxnSpPr>
          <p:nvPr/>
        </p:nvCxnSpPr>
        <p:spPr>
          <a:xfrm>
            <a:off x="3892445" y="1412071"/>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5B00F9-BCE9-4825-D3BD-D6FE18CD6CFC}"/>
              </a:ext>
            </a:extLst>
          </p:cNvPr>
          <p:cNvCxnSpPr>
            <a:cxnSpLocks/>
          </p:cNvCxnSpPr>
          <p:nvPr/>
        </p:nvCxnSpPr>
        <p:spPr>
          <a:xfrm>
            <a:off x="8279603" y="1355056"/>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B381BF0-1D1E-0B58-EA6C-F670ED747D9B}"/>
              </a:ext>
            </a:extLst>
          </p:cNvPr>
          <p:cNvSpPr txBox="1"/>
          <p:nvPr/>
        </p:nvSpPr>
        <p:spPr>
          <a:xfrm>
            <a:off x="846410" y="954655"/>
            <a:ext cx="1993451" cy="369332"/>
          </a:xfrm>
          <a:prstGeom prst="rect">
            <a:avLst/>
          </a:prstGeom>
          <a:noFill/>
        </p:spPr>
        <p:txBody>
          <a:bodyPr wrap="square" rtlCol="0">
            <a:spAutoFit/>
          </a:bodyPr>
          <a:lstStyle/>
          <a:p>
            <a:r>
              <a:rPr lang="en-US" sz="1800" dirty="0">
                <a:cs typeface="Times New Roman" panose="02020603050405020304" pitchFamily="18" charset="0"/>
              </a:rPr>
              <a:t>Step 4 – </a:t>
            </a:r>
            <a:r>
              <a:rPr lang="en-US" dirty="0"/>
              <a:t>32 Pages</a:t>
            </a:r>
          </a:p>
        </p:txBody>
      </p:sp>
      <p:sp>
        <p:nvSpPr>
          <p:cNvPr id="5" name="TextBox 4">
            <a:extLst>
              <a:ext uri="{FF2B5EF4-FFF2-40B4-BE49-F238E27FC236}">
                <a16:creationId xmlns:a16="http://schemas.microsoft.com/office/drawing/2014/main" id="{779F0B18-BEBB-9A63-DAD5-0F390FF3D0B1}"/>
              </a:ext>
            </a:extLst>
          </p:cNvPr>
          <p:cNvSpPr txBox="1"/>
          <p:nvPr/>
        </p:nvSpPr>
        <p:spPr>
          <a:xfrm>
            <a:off x="5516880" y="165162"/>
            <a:ext cx="2762724" cy="369332"/>
          </a:xfrm>
          <a:prstGeom prst="rect">
            <a:avLst/>
          </a:prstGeom>
          <a:noFill/>
        </p:spPr>
        <p:txBody>
          <a:bodyPr wrap="square" rtlCol="0">
            <a:spAutoFit/>
          </a:bodyPr>
          <a:lstStyle/>
          <a:p>
            <a:r>
              <a:rPr lang="en-US" sz="1800" dirty="0">
                <a:cs typeface="Times New Roman" panose="02020603050405020304" pitchFamily="18" charset="0"/>
              </a:rPr>
              <a:t>IL Pre</a:t>
            </a:r>
            <a:r>
              <a:rPr lang="en-US" dirty="0">
                <a:cs typeface="Times New Roman" panose="02020603050405020304" pitchFamily="18" charset="0"/>
              </a:rPr>
              <a:t>K–3 |   RL </a:t>
            </a:r>
            <a:r>
              <a:rPr lang="en-US" sz="1800" dirty="0">
                <a:cs typeface="Times New Roman" panose="02020603050405020304" pitchFamily="18" charset="0"/>
              </a:rPr>
              <a:t>| K–2</a:t>
            </a:r>
            <a:endParaRPr lang="en-US" dirty="0"/>
          </a:p>
        </p:txBody>
      </p:sp>
      <p:sp>
        <p:nvSpPr>
          <p:cNvPr id="6" name="TextBox 5">
            <a:extLst>
              <a:ext uri="{FF2B5EF4-FFF2-40B4-BE49-F238E27FC236}">
                <a16:creationId xmlns:a16="http://schemas.microsoft.com/office/drawing/2014/main" id="{480F22F8-0964-9796-5BCE-275D8F8BA79C}"/>
              </a:ext>
            </a:extLst>
          </p:cNvPr>
          <p:cNvSpPr txBox="1"/>
          <p:nvPr/>
        </p:nvSpPr>
        <p:spPr>
          <a:xfrm>
            <a:off x="1077840" y="6174377"/>
            <a:ext cx="1762021" cy="261610"/>
          </a:xfrm>
          <a:prstGeom prst="rect">
            <a:avLst/>
          </a:prstGeom>
          <a:noFill/>
        </p:spPr>
        <p:txBody>
          <a:bodyPr wrap="none" rtlCol="0">
            <a:spAutoFit/>
          </a:bodyPr>
          <a:lstStyle/>
          <a:p>
            <a:r>
              <a:rPr lang="en-US" sz="1100" dirty="0">
                <a:solidFill>
                  <a:srgbClr val="C00000"/>
                </a:solidFill>
              </a:rPr>
              <a:t>Spring 26 Catalog page 20</a:t>
            </a:r>
          </a:p>
        </p:txBody>
      </p:sp>
      <p:sp>
        <p:nvSpPr>
          <p:cNvPr id="7" name="TextBox 6">
            <a:extLst>
              <a:ext uri="{FF2B5EF4-FFF2-40B4-BE49-F238E27FC236}">
                <a16:creationId xmlns:a16="http://schemas.microsoft.com/office/drawing/2014/main" id="{A5C86818-C213-24F0-7F9A-2F9F473DB980}"/>
              </a:ext>
            </a:extLst>
          </p:cNvPr>
          <p:cNvSpPr txBox="1"/>
          <p:nvPr/>
        </p:nvSpPr>
        <p:spPr>
          <a:xfrm>
            <a:off x="5243885" y="6190104"/>
            <a:ext cx="1762021" cy="261610"/>
          </a:xfrm>
          <a:prstGeom prst="rect">
            <a:avLst/>
          </a:prstGeom>
          <a:noFill/>
        </p:spPr>
        <p:txBody>
          <a:bodyPr wrap="none" rtlCol="0">
            <a:spAutoFit/>
          </a:bodyPr>
          <a:lstStyle/>
          <a:p>
            <a:r>
              <a:rPr lang="en-US" sz="1100" dirty="0">
                <a:solidFill>
                  <a:srgbClr val="C00000"/>
                </a:solidFill>
              </a:rPr>
              <a:t>Spring 26 Catalog page 21</a:t>
            </a:r>
          </a:p>
        </p:txBody>
      </p:sp>
      <p:sp>
        <p:nvSpPr>
          <p:cNvPr id="14" name="TextBox 13">
            <a:extLst>
              <a:ext uri="{FF2B5EF4-FFF2-40B4-BE49-F238E27FC236}">
                <a16:creationId xmlns:a16="http://schemas.microsoft.com/office/drawing/2014/main" id="{97A5210F-DFC1-F05E-60CD-D152A627104C}"/>
              </a:ext>
            </a:extLst>
          </p:cNvPr>
          <p:cNvSpPr txBox="1"/>
          <p:nvPr/>
        </p:nvSpPr>
        <p:spPr>
          <a:xfrm>
            <a:off x="9376405" y="6142162"/>
            <a:ext cx="1762021" cy="261610"/>
          </a:xfrm>
          <a:prstGeom prst="rect">
            <a:avLst/>
          </a:prstGeom>
          <a:noFill/>
        </p:spPr>
        <p:txBody>
          <a:bodyPr wrap="none" rtlCol="0">
            <a:spAutoFit/>
          </a:bodyPr>
          <a:lstStyle/>
          <a:p>
            <a:r>
              <a:rPr lang="en-US" sz="1100" dirty="0">
                <a:solidFill>
                  <a:srgbClr val="C00000"/>
                </a:solidFill>
              </a:rPr>
              <a:t>Spring 26 Catalog page 21</a:t>
            </a:r>
          </a:p>
        </p:txBody>
      </p:sp>
      <p:sp>
        <p:nvSpPr>
          <p:cNvPr id="10" name="TextBox 9">
            <a:extLst>
              <a:ext uri="{FF2B5EF4-FFF2-40B4-BE49-F238E27FC236}">
                <a16:creationId xmlns:a16="http://schemas.microsoft.com/office/drawing/2014/main" id="{48B8B7EE-769D-347D-3B31-56953BBD1053}"/>
              </a:ext>
            </a:extLst>
          </p:cNvPr>
          <p:cNvSpPr txBox="1"/>
          <p:nvPr/>
        </p:nvSpPr>
        <p:spPr>
          <a:xfrm>
            <a:off x="5041640" y="985724"/>
            <a:ext cx="1993451" cy="369332"/>
          </a:xfrm>
          <a:prstGeom prst="rect">
            <a:avLst/>
          </a:prstGeom>
          <a:noFill/>
        </p:spPr>
        <p:txBody>
          <a:bodyPr wrap="square" rtlCol="0">
            <a:spAutoFit/>
          </a:bodyPr>
          <a:lstStyle/>
          <a:p>
            <a:r>
              <a:rPr lang="en-US" sz="1800" dirty="0">
                <a:cs typeface="Times New Roman" panose="02020603050405020304" pitchFamily="18" charset="0"/>
              </a:rPr>
              <a:t>Step 5 – </a:t>
            </a:r>
            <a:r>
              <a:rPr lang="en-US" dirty="0"/>
              <a:t>32 Pages</a:t>
            </a:r>
          </a:p>
        </p:txBody>
      </p:sp>
      <p:sp>
        <p:nvSpPr>
          <p:cNvPr id="11" name="TextBox 10">
            <a:extLst>
              <a:ext uri="{FF2B5EF4-FFF2-40B4-BE49-F238E27FC236}">
                <a16:creationId xmlns:a16="http://schemas.microsoft.com/office/drawing/2014/main" id="{505598ED-CA70-3F78-DB2E-A1B1048FFCCB}"/>
              </a:ext>
            </a:extLst>
          </p:cNvPr>
          <p:cNvSpPr txBox="1"/>
          <p:nvPr/>
        </p:nvSpPr>
        <p:spPr>
          <a:xfrm>
            <a:off x="9144975" y="1066895"/>
            <a:ext cx="1993451" cy="369332"/>
          </a:xfrm>
          <a:prstGeom prst="rect">
            <a:avLst/>
          </a:prstGeom>
          <a:noFill/>
        </p:spPr>
        <p:txBody>
          <a:bodyPr wrap="square" rtlCol="0">
            <a:spAutoFit/>
          </a:bodyPr>
          <a:lstStyle/>
          <a:p>
            <a:r>
              <a:rPr lang="en-US" sz="1800" dirty="0">
                <a:cs typeface="Times New Roman" panose="02020603050405020304" pitchFamily="18" charset="0"/>
              </a:rPr>
              <a:t>Step </a:t>
            </a:r>
            <a:r>
              <a:rPr lang="en-US" dirty="0">
                <a:cs typeface="Times New Roman" panose="02020603050405020304" pitchFamily="18" charset="0"/>
              </a:rPr>
              <a:t>6</a:t>
            </a:r>
            <a:r>
              <a:rPr lang="en-US" sz="1800" dirty="0">
                <a:cs typeface="Times New Roman" panose="02020603050405020304" pitchFamily="18" charset="0"/>
              </a:rPr>
              <a:t> – </a:t>
            </a:r>
            <a:r>
              <a:rPr lang="en-US" dirty="0"/>
              <a:t>32 Pages</a:t>
            </a:r>
          </a:p>
        </p:txBody>
      </p:sp>
      <p:pic>
        <p:nvPicPr>
          <p:cNvPr id="15" name="Picture 14">
            <a:extLst>
              <a:ext uri="{FF2B5EF4-FFF2-40B4-BE49-F238E27FC236}">
                <a16:creationId xmlns:a16="http://schemas.microsoft.com/office/drawing/2014/main" id="{0AFDA524-BDE5-31E2-D590-D7303781173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11139" y="1718869"/>
            <a:ext cx="1581785" cy="2423160"/>
          </a:xfrm>
          <a:prstGeom prst="rect">
            <a:avLst/>
          </a:prstGeom>
          <a:ln w="3175">
            <a:solidFill>
              <a:schemeClr val="tx1">
                <a:alpha val="25000"/>
              </a:schemeClr>
            </a:solidFill>
          </a:ln>
        </p:spPr>
      </p:pic>
      <p:pic>
        <p:nvPicPr>
          <p:cNvPr id="20" name="Picture 19">
            <a:extLst>
              <a:ext uri="{FF2B5EF4-FFF2-40B4-BE49-F238E27FC236}">
                <a16:creationId xmlns:a16="http://schemas.microsoft.com/office/drawing/2014/main" id="{1C1D7405-5D48-841A-718F-BA28071E617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58850" y="3213211"/>
            <a:ext cx="1581785" cy="2423160"/>
          </a:xfrm>
          <a:prstGeom prst="rect">
            <a:avLst/>
          </a:prstGeom>
          <a:ln w="3175">
            <a:solidFill>
              <a:schemeClr val="tx1">
                <a:alpha val="25000"/>
              </a:schemeClr>
            </a:solidFill>
          </a:ln>
        </p:spPr>
      </p:pic>
      <p:pic>
        <p:nvPicPr>
          <p:cNvPr id="21" name="Picture 20">
            <a:extLst>
              <a:ext uri="{FF2B5EF4-FFF2-40B4-BE49-F238E27FC236}">
                <a16:creationId xmlns:a16="http://schemas.microsoft.com/office/drawing/2014/main" id="{4B1327D7-E925-7730-FBC9-2B55D037CA5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46065" y="1714675"/>
            <a:ext cx="1581785" cy="2423160"/>
          </a:xfrm>
          <a:prstGeom prst="rect">
            <a:avLst/>
          </a:prstGeom>
          <a:ln w="3175">
            <a:solidFill>
              <a:schemeClr val="tx1">
                <a:alpha val="25000"/>
              </a:schemeClr>
            </a:solidFill>
          </a:ln>
        </p:spPr>
      </p:pic>
      <p:pic>
        <p:nvPicPr>
          <p:cNvPr id="22" name="Picture 21">
            <a:extLst>
              <a:ext uri="{FF2B5EF4-FFF2-40B4-BE49-F238E27FC236}">
                <a16:creationId xmlns:a16="http://schemas.microsoft.com/office/drawing/2014/main" id="{53568AF2-5488-A6F0-FBFD-47B5F392BCA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289262" y="3213211"/>
            <a:ext cx="1581785" cy="2423160"/>
          </a:xfrm>
          <a:prstGeom prst="rect">
            <a:avLst/>
          </a:prstGeom>
          <a:ln w="3175">
            <a:solidFill>
              <a:schemeClr val="tx1">
                <a:alpha val="25000"/>
              </a:schemeClr>
            </a:solidFill>
          </a:ln>
        </p:spPr>
      </p:pic>
      <p:pic>
        <p:nvPicPr>
          <p:cNvPr id="24" name="Picture 23">
            <a:extLst>
              <a:ext uri="{FF2B5EF4-FFF2-40B4-BE49-F238E27FC236}">
                <a16:creationId xmlns:a16="http://schemas.microsoft.com/office/drawing/2014/main" id="{FF4FD931-0250-F671-533B-54B973979D3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50239" y="1714675"/>
            <a:ext cx="1581785" cy="2423160"/>
          </a:xfrm>
          <a:prstGeom prst="rect">
            <a:avLst/>
          </a:prstGeom>
          <a:ln w="3175">
            <a:solidFill>
              <a:schemeClr val="tx1">
                <a:alpha val="25000"/>
              </a:schemeClr>
            </a:solidFill>
          </a:ln>
        </p:spPr>
      </p:pic>
      <p:pic>
        <p:nvPicPr>
          <p:cNvPr id="25" name="Picture 24">
            <a:extLst>
              <a:ext uri="{FF2B5EF4-FFF2-40B4-BE49-F238E27FC236}">
                <a16:creationId xmlns:a16="http://schemas.microsoft.com/office/drawing/2014/main" id="{32541EB9-53CF-4AAD-9B70-758B4270BE7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257415" y="3213211"/>
            <a:ext cx="1581785" cy="2423160"/>
          </a:xfrm>
          <a:prstGeom prst="rect">
            <a:avLst/>
          </a:prstGeom>
          <a:ln w="3175">
            <a:solidFill>
              <a:schemeClr val="tx1">
                <a:alpha val="25000"/>
              </a:schemeClr>
            </a:solidFill>
          </a:ln>
        </p:spPr>
      </p:pic>
    </p:spTree>
    <p:extLst>
      <p:ext uri="{BB962C8B-B14F-4D97-AF65-F5344CB8AC3E}">
        <p14:creationId xmlns:p14="http://schemas.microsoft.com/office/powerpoint/2010/main" val="6550699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AF8E4-5003-180D-B8A1-58928461BCF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4BE068D-649F-BFCB-17F8-CF7E02B14F7A}"/>
              </a:ext>
            </a:extLst>
          </p:cNvPr>
          <p:cNvSpPr>
            <a:spLocks noGrp="1"/>
          </p:cNvSpPr>
          <p:nvPr>
            <p:ph type="body" sz="quarter" idx="10"/>
          </p:nvPr>
        </p:nvSpPr>
        <p:spPr>
          <a:xfrm>
            <a:off x="1320186" y="2654300"/>
            <a:ext cx="10265677" cy="1549400"/>
          </a:xfrm>
        </p:spPr>
        <p:txBody>
          <a:bodyPr>
            <a:normAutofit/>
          </a:bodyPr>
          <a:lstStyle/>
          <a:p>
            <a:r>
              <a:rPr lang="en-US" sz="5400" spc="0" dirty="0">
                <a:cs typeface="Times New Roman" panose="02020603050405020304" pitchFamily="18" charset="0"/>
              </a:rPr>
              <a:t>Spanish Conversions</a:t>
            </a:r>
          </a:p>
        </p:txBody>
      </p:sp>
    </p:spTree>
    <p:extLst>
      <p:ext uri="{BB962C8B-B14F-4D97-AF65-F5344CB8AC3E}">
        <p14:creationId xmlns:p14="http://schemas.microsoft.com/office/powerpoint/2010/main" val="25795526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0CB71-AEBE-E860-054D-212386C0C0C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E56CED3-18D1-BE04-5256-FE918A6F148A}"/>
              </a:ext>
            </a:extLst>
          </p:cNvPr>
          <p:cNvSpPr>
            <a:spLocks noGrp="1"/>
          </p:cNvSpPr>
          <p:nvPr>
            <p:ph type="body" sz="quarter" idx="10"/>
          </p:nvPr>
        </p:nvSpPr>
        <p:spPr/>
        <p:txBody>
          <a:bodyPr>
            <a:normAutofit fontScale="92500" lnSpcReduction="10000"/>
          </a:bodyPr>
          <a:lstStyle/>
          <a:p>
            <a:r>
              <a:rPr lang="en-US" dirty="0"/>
              <a:t>Fiction Spanish Conversions</a:t>
            </a:r>
          </a:p>
        </p:txBody>
      </p:sp>
      <p:cxnSp>
        <p:nvCxnSpPr>
          <p:cNvPr id="16" name="Straight Connector 15">
            <a:extLst>
              <a:ext uri="{FF2B5EF4-FFF2-40B4-BE49-F238E27FC236}">
                <a16:creationId xmlns:a16="http://schemas.microsoft.com/office/drawing/2014/main" id="{8BD4CE78-531F-20BC-0BFA-4DB97322CE08}"/>
              </a:ext>
            </a:extLst>
          </p:cNvPr>
          <p:cNvCxnSpPr>
            <a:cxnSpLocks/>
          </p:cNvCxnSpPr>
          <p:nvPr/>
        </p:nvCxnSpPr>
        <p:spPr>
          <a:xfrm>
            <a:off x="3601988" y="1379856"/>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777161-7F42-82F3-814F-A49A61D0F762}"/>
              </a:ext>
            </a:extLst>
          </p:cNvPr>
          <p:cNvCxnSpPr>
            <a:cxnSpLocks/>
          </p:cNvCxnSpPr>
          <p:nvPr/>
        </p:nvCxnSpPr>
        <p:spPr>
          <a:xfrm>
            <a:off x="7472780" y="1375360"/>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2059D71-77B2-3E6D-0958-F996031DAA28}"/>
              </a:ext>
            </a:extLst>
          </p:cNvPr>
          <p:cNvSpPr txBox="1"/>
          <p:nvPr/>
        </p:nvSpPr>
        <p:spPr>
          <a:xfrm>
            <a:off x="365189" y="1099084"/>
            <a:ext cx="2833134" cy="369332"/>
          </a:xfrm>
          <a:prstGeom prst="rect">
            <a:avLst/>
          </a:prstGeom>
          <a:noFill/>
        </p:spPr>
        <p:txBody>
          <a:bodyPr wrap="square" rtlCol="0">
            <a:spAutoFit/>
          </a:bodyPr>
          <a:lstStyle/>
          <a:p>
            <a:pPr algn="ctr"/>
            <a:r>
              <a:rPr lang="en-US" b="1" dirty="0">
                <a:latin typeface="Aptos" panose="020B0004020202020204" pitchFamily="34" charset="0"/>
                <a:cs typeface="Times New Roman" panose="02020603050405020304" pitchFamily="18" charset="0"/>
              </a:rPr>
              <a:t>¡Axolotls!</a:t>
            </a:r>
          </a:p>
        </p:txBody>
      </p:sp>
      <p:sp>
        <p:nvSpPr>
          <p:cNvPr id="4" name="TextBox 3">
            <a:extLst>
              <a:ext uri="{FF2B5EF4-FFF2-40B4-BE49-F238E27FC236}">
                <a16:creationId xmlns:a16="http://schemas.microsoft.com/office/drawing/2014/main" id="{B314D86C-6D2D-091A-E764-B1A2BD2DC34E}"/>
              </a:ext>
            </a:extLst>
          </p:cNvPr>
          <p:cNvSpPr txBox="1"/>
          <p:nvPr/>
        </p:nvSpPr>
        <p:spPr>
          <a:xfrm>
            <a:off x="7905390" y="3574662"/>
            <a:ext cx="4139160" cy="646331"/>
          </a:xfrm>
          <a:prstGeom prst="rect">
            <a:avLst/>
          </a:prstGeom>
          <a:noFill/>
        </p:spPr>
        <p:txBody>
          <a:bodyPr wrap="square" rtlCol="0">
            <a:spAutoFit/>
          </a:bodyPr>
          <a:lstStyle/>
          <a:p>
            <a:r>
              <a:rPr lang="en-US" b="1" dirty="0">
                <a:latin typeface="Aptos" panose="020B0004020202020204" pitchFamily="34" charset="0"/>
                <a:cs typeface="Times New Roman" panose="02020603050405020304" pitchFamily="18" charset="0"/>
              </a:rPr>
              <a:t>La </a:t>
            </a:r>
            <a:r>
              <a:rPr lang="en-US" b="1" dirty="0" err="1">
                <a:latin typeface="Aptos" panose="020B0004020202020204" pitchFamily="34" charset="0"/>
                <a:cs typeface="Times New Roman" panose="02020603050405020304" pitchFamily="18" charset="0"/>
              </a:rPr>
              <a:t>escuela</a:t>
            </a:r>
            <a:r>
              <a:rPr lang="en-US" b="1" dirty="0">
                <a:latin typeface="Aptos" panose="020B0004020202020204" pitchFamily="34" charset="0"/>
                <a:cs typeface="Times New Roman" panose="02020603050405020304" pitchFamily="18" charset="0"/>
              </a:rPr>
              <a:t> </a:t>
            </a:r>
            <a:r>
              <a:rPr lang="en-US" b="1" dirty="0" err="1">
                <a:latin typeface="Aptos" panose="020B0004020202020204" pitchFamily="34" charset="0"/>
                <a:cs typeface="Times New Roman" panose="02020603050405020304" pitchFamily="18" charset="0"/>
              </a:rPr>
              <a:t>está</a:t>
            </a:r>
            <a:r>
              <a:rPr lang="en-US" b="1" dirty="0">
                <a:latin typeface="Aptos" panose="020B0004020202020204" pitchFamily="34" charset="0"/>
                <a:cs typeface="Times New Roman" panose="02020603050405020304" pitchFamily="18" charset="0"/>
              </a:rPr>
              <a:t> </a:t>
            </a:r>
            <a:r>
              <a:rPr lang="en-US" b="1" dirty="0" err="1">
                <a:latin typeface="Aptos" panose="020B0004020202020204" pitchFamily="34" charset="0"/>
                <a:cs typeface="Times New Roman" panose="02020603050405020304" pitchFamily="18" charset="0"/>
              </a:rPr>
              <a:t>llena</a:t>
            </a:r>
            <a:r>
              <a:rPr lang="en-US" b="1" dirty="0">
                <a:latin typeface="Aptos" panose="020B0004020202020204" pitchFamily="34" charset="0"/>
                <a:cs typeface="Times New Roman" panose="02020603050405020304" pitchFamily="18" charset="0"/>
              </a:rPr>
              <a:t> de superheroes</a:t>
            </a:r>
          </a:p>
          <a:p>
            <a:r>
              <a:rPr lang="en-US" dirty="0">
                <a:latin typeface="Aptos" panose="020B0004020202020204" pitchFamily="34" charset="0"/>
                <a:cs typeface="Times New Roman" panose="02020603050405020304" pitchFamily="18" charset="0"/>
              </a:rPr>
              <a:t>School is Full of Superheroes</a:t>
            </a:r>
          </a:p>
        </p:txBody>
      </p:sp>
      <p:sp>
        <p:nvSpPr>
          <p:cNvPr id="5" name="TextBox 4">
            <a:extLst>
              <a:ext uri="{FF2B5EF4-FFF2-40B4-BE49-F238E27FC236}">
                <a16:creationId xmlns:a16="http://schemas.microsoft.com/office/drawing/2014/main" id="{9B0D2860-F824-3E27-CA37-297BCC8D3D10}"/>
              </a:ext>
            </a:extLst>
          </p:cNvPr>
          <p:cNvSpPr txBox="1"/>
          <p:nvPr/>
        </p:nvSpPr>
        <p:spPr>
          <a:xfrm>
            <a:off x="8835474" y="833670"/>
            <a:ext cx="3719171" cy="369332"/>
          </a:xfrm>
          <a:prstGeom prst="rect">
            <a:avLst/>
          </a:prstGeom>
          <a:noFill/>
        </p:spPr>
        <p:txBody>
          <a:bodyPr wrap="square" rtlCol="0">
            <a:spAutoFit/>
          </a:bodyPr>
          <a:lstStyle/>
          <a:p>
            <a:r>
              <a:rPr lang="en-US" b="1" dirty="0" err="1">
                <a:latin typeface="Aptos" panose="020B0004020202020204" pitchFamily="34" charset="0"/>
                <a:cs typeface="Times New Roman" panose="02020603050405020304" pitchFamily="18" charset="0"/>
              </a:rPr>
              <a:t>Nuestras</a:t>
            </a:r>
            <a:r>
              <a:rPr lang="en-US" b="1" dirty="0">
                <a:latin typeface="Aptos" panose="020B0004020202020204" pitchFamily="34" charset="0"/>
                <a:cs typeface="Times New Roman" panose="02020603050405020304" pitchFamily="18" charset="0"/>
              </a:rPr>
              <a:t> Voces</a:t>
            </a:r>
          </a:p>
        </p:txBody>
      </p:sp>
      <p:sp>
        <p:nvSpPr>
          <p:cNvPr id="7" name="TextBox 6">
            <a:extLst>
              <a:ext uri="{FF2B5EF4-FFF2-40B4-BE49-F238E27FC236}">
                <a16:creationId xmlns:a16="http://schemas.microsoft.com/office/drawing/2014/main" id="{2189940B-FF26-B8D0-CCEF-B90F72D034B8}"/>
              </a:ext>
            </a:extLst>
          </p:cNvPr>
          <p:cNvSpPr txBox="1"/>
          <p:nvPr/>
        </p:nvSpPr>
        <p:spPr>
          <a:xfrm>
            <a:off x="5181321" y="288489"/>
            <a:ext cx="2045753" cy="261610"/>
          </a:xfrm>
          <a:prstGeom prst="rect">
            <a:avLst/>
          </a:prstGeom>
          <a:noFill/>
        </p:spPr>
        <p:txBody>
          <a:bodyPr wrap="none" rtlCol="0">
            <a:spAutoFit/>
          </a:bodyPr>
          <a:lstStyle/>
          <a:p>
            <a:r>
              <a:rPr lang="en-US" sz="1100" dirty="0">
                <a:solidFill>
                  <a:srgbClr val="C00000"/>
                </a:solidFill>
              </a:rPr>
              <a:t>Spring 26 Catalog pages 70–72</a:t>
            </a:r>
          </a:p>
        </p:txBody>
      </p:sp>
      <p:pic>
        <p:nvPicPr>
          <p:cNvPr id="8" name="Picture 7">
            <a:extLst>
              <a:ext uri="{FF2B5EF4-FFF2-40B4-BE49-F238E27FC236}">
                <a16:creationId xmlns:a16="http://schemas.microsoft.com/office/drawing/2014/main" id="{5BA56F52-F115-93CB-B79A-706DFE541A9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436861" y="4220992"/>
            <a:ext cx="2621409" cy="2237788"/>
          </a:xfrm>
          <a:prstGeom prst="rect">
            <a:avLst/>
          </a:prstGeom>
          <a:ln w="3175">
            <a:solidFill>
              <a:schemeClr val="tx1">
                <a:alpha val="25000"/>
              </a:schemeClr>
            </a:solidFill>
          </a:ln>
        </p:spPr>
      </p:pic>
      <p:pic>
        <p:nvPicPr>
          <p:cNvPr id="9" name="Picture 8">
            <a:extLst>
              <a:ext uri="{FF2B5EF4-FFF2-40B4-BE49-F238E27FC236}">
                <a16:creationId xmlns:a16="http://schemas.microsoft.com/office/drawing/2014/main" id="{46493FFB-FA50-24B2-C7A3-2DEF240785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33333" y="1598779"/>
            <a:ext cx="1343025" cy="2057400"/>
          </a:xfrm>
          <a:prstGeom prst="rect">
            <a:avLst/>
          </a:prstGeom>
          <a:ln w="3175">
            <a:solidFill>
              <a:schemeClr val="tx1">
                <a:alpha val="25000"/>
              </a:schemeClr>
            </a:solidFill>
          </a:ln>
        </p:spPr>
      </p:pic>
      <p:pic>
        <p:nvPicPr>
          <p:cNvPr id="10" name="Picture 9">
            <a:extLst>
              <a:ext uri="{FF2B5EF4-FFF2-40B4-BE49-F238E27FC236}">
                <a16:creationId xmlns:a16="http://schemas.microsoft.com/office/drawing/2014/main" id="{3F4BB582-5676-0BA8-7F55-70A34DEBF23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64678" y="1598779"/>
            <a:ext cx="1343025" cy="2057400"/>
          </a:xfrm>
          <a:prstGeom prst="rect">
            <a:avLst/>
          </a:prstGeom>
          <a:ln w="3175">
            <a:solidFill>
              <a:schemeClr val="tx1">
                <a:alpha val="25000"/>
              </a:schemeClr>
            </a:solidFill>
          </a:ln>
        </p:spPr>
      </p:pic>
      <p:pic>
        <p:nvPicPr>
          <p:cNvPr id="11" name="Picture 10">
            <a:extLst>
              <a:ext uri="{FF2B5EF4-FFF2-40B4-BE49-F238E27FC236}">
                <a16:creationId xmlns:a16="http://schemas.microsoft.com/office/drawing/2014/main" id="{A489F48E-AA43-1650-0714-6A81AE52E76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917746" y="3786542"/>
            <a:ext cx="1343025" cy="2057400"/>
          </a:xfrm>
          <a:prstGeom prst="rect">
            <a:avLst/>
          </a:prstGeom>
          <a:ln w="3175">
            <a:solidFill>
              <a:schemeClr val="tx1">
                <a:alpha val="25000"/>
              </a:schemeClr>
            </a:solidFill>
          </a:ln>
        </p:spPr>
      </p:pic>
      <p:pic>
        <p:nvPicPr>
          <p:cNvPr id="12" name="Picture 11">
            <a:extLst>
              <a:ext uri="{FF2B5EF4-FFF2-40B4-BE49-F238E27FC236}">
                <a16:creationId xmlns:a16="http://schemas.microsoft.com/office/drawing/2014/main" id="{91EF6D0C-4024-4196-7D58-71E4B8F34E0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64678" y="3786542"/>
            <a:ext cx="1343025" cy="205740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5ABCE592-0843-33E4-7E0C-0E8FDED5AAA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984973" y="1598779"/>
            <a:ext cx="1343024" cy="2057400"/>
          </a:xfrm>
          <a:prstGeom prst="rect">
            <a:avLst/>
          </a:prstGeom>
          <a:ln w="3175">
            <a:solidFill>
              <a:schemeClr val="tx1">
                <a:alpha val="25000"/>
              </a:schemeClr>
            </a:solidFill>
          </a:ln>
        </p:spPr>
      </p:pic>
      <p:pic>
        <p:nvPicPr>
          <p:cNvPr id="18" name="Picture 17">
            <a:extLst>
              <a:ext uri="{FF2B5EF4-FFF2-40B4-BE49-F238E27FC236}">
                <a16:creationId xmlns:a16="http://schemas.microsoft.com/office/drawing/2014/main" id="{338EAF65-36CB-4653-7AEA-DB2339863B36}"/>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627790" y="1598779"/>
            <a:ext cx="1343025" cy="2057400"/>
          </a:xfrm>
          <a:prstGeom prst="rect">
            <a:avLst/>
          </a:prstGeom>
          <a:ln w="3175">
            <a:solidFill>
              <a:schemeClr val="tx1">
                <a:alpha val="25000"/>
              </a:schemeClr>
            </a:solidFill>
          </a:ln>
        </p:spPr>
      </p:pic>
      <p:pic>
        <p:nvPicPr>
          <p:cNvPr id="19" name="Picture 18">
            <a:extLst>
              <a:ext uri="{FF2B5EF4-FFF2-40B4-BE49-F238E27FC236}">
                <a16:creationId xmlns:a16="http://schemas.microsoft.com/office/drawing/2014/main" id="{6461DF76-5CB7-34A5-CBD8-A30E16D89A9B}"/>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991935" y="3875374"/>
            <a:ext cx="1343025" cy="2057400"/>
          </a:xfrm>
          <a:prstGeom prst="rect">
            <a:avLst/>
          </a:prstGeom>
          <a:ln w="3175">
            <a:solidFill>
              <a:schemeClr val="tx1">
                <a:alpha val="25000"/>
              </a:schemeClr>
            </a:solidFill>
          </a:ln>
        </p:spPr>
      </p:pic>
      <p:pic>
        <p:nvPicPr>
          <p:cNvPr id="20" name="Picture 19">
            <a:extLst>
              <a:ext uri="{FF2B5EF4-FFF2-40B4-BE49-F238E27FC236}">
                <a16:creationId xmlns:a16="http://schemas.microsoft.com/office/drawing/2014/main" id="{7DCF5E2B-9D89-BC4C-7663-A8D96CBB13CE}"/>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651375" y="3875374"/>
            <a:ext cx="1343025" cy="2057400"/>
          </a:xfrm>
          <a:prstGeom prst="rect">
            <a:avLst/>
          </a:prstGeom>
          <a:ln w="3175">
            <a:solidFill>
              <a:schemeClr val="tx1">
                <a:alpha val="25000"/>
              </a:schemeClr>
            </a:solidFill>
          </a:ln>
        </p:spPr>
      </p:pic>
      <p:pic>
        <p:nvPicPr>
          <p:cNvPr id="21" name="Picture 20">
            <a:extLst>
              <a:ext uri="{FF2B5EF4-FFF2-40B4-BE49-F238E27FC236}">
                <a16:creationId xmlns:a16="http://schemas.microsoft.com/office/drawing/2014/main" id="{9A36F8FF-1BB2-736A-08E3-E260B0EF4D50}"/>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974970" y="1225939"/>
            <a:ext cx="1440180" cy="2057400"/>
          </a:xfrm>
          <a:prstGeom prst="rect">
            <a:avLst/>
          </a:prstGeom>
          <a:ln w="3175">
            <a:solidFill>
              <a:schemeClr val="tx1">
                <a:alpha val="25000"/>
              </a:schemeClr>
            </a:solidFill>
          </a:ln>
        </p:spPr>
      </p:pic>
      <p:pic>
        <p:nvPicPr>
          <p:cNvPr id="22" name="Picture 21">
            <a:extLst>
              <a:ext uri="{FF2B5EF4-FFF2-40B4-BE49-F238E27FC236}">
                <a16:creationId xmlns:a16="http://schemas.microsoft.com/office/drawing/2014/main" id="{61F3FD78-67FF-14A3-73D0-457EDCEDFEDA}"/>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8307385" y="1234024"/>
            <a:ext cx="1440180" cy="2057400"/>
          </a:xfrm>
          <a:prstGeom prst="rect">
            <a:avLst/>
          </a:prstGeom>
          <a:ln w="3175">
            <a:solidFill>
              <a:schemeClr val="tx1">
                <a:alpha val="25000"/>
              </a:schemeClr>
            </a:solidFill>
          </a:ln>
        </p:spPr>
      </p:pic>
      <p:cxnSp>
        <p:nvCxnSpPr>
          <p:cNvPr id="23" name="Straight Connector 22">
            <a:extLst>
              <a:ext uri="{FF2B5EF4-FFF2-40B4-BE49-F238E27FC236}">
                <a16:creationId xmlns:a16="http://schemas.microsoft.com/office/drawing/2014/main" id="{F25A5A10-87D6-9309-1FB1-A6CADC0AA063}"/>
              </a:ext>
            </a:extLst>
          </p:cNvPr>
          <p:cNvCxnSpPr>
            <a:cxnSpLocks/>
          </p:cNvCxnSpPr>
          <p:nvPr/>
        </p:nvCxnSpPr>
        <p:spPr>
          <a:xfrm>
            <a:off x="8408224" y="3554694"/>
            <a:ext cx="267868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0AC3FBA-DFB8-5D83-F831-3F52F570E8A1}"/>
              </a:ext>
            </a:extLst>
          </p:cNvPr>
          <p:cNvSpPr txBox="1"/>
          <p:nvPr/>
        </p:nvSpPr>
        <p:spPr>
          <a:xfrm>
            <a:off x="4080369" y="1119850"/>
            <a:ext cx="2833134" cy="369332"/>
          </a:xfrm>
          <a:prstGeom prst="rect">
            <a:avLst/>
          </a:prstGeom>
          <a:noFill/>
        </p:spPr>
        <p:txBody>
          <a:bodyPr wrap="square" rtlCol="0">
            <a:spAutoFit/>
          </a:bodyPr>
          <a:lstStyle/>
          <a:p>
            <a:pPr algn="ctr"/>
            <a:r>
              <a:rPr lang="en-US" b="1" dirty="0">
                <a:latin typeface="Aptos" panose="020B0004020202020204" pitchFamily="34" charset="0"/>
                <a:cs typeface="Times New Roman" panose="02020603050405020304" pitchFamily="18" charset="0"/>
              </a:rPr>
              <a:t>Yasmin </a:t>
            </a:r>
            <a:r>
              <a:rPr lang="en-US" b="1" dirty="0" err="1">
                <a:latin typeface="Aptos" panose="020B0004020202020204" pitchFamily="34" charset="0"/>
                <a:cs typeface="Times New Roman" panose="02020603050405020304" pitchFamily="18" charset="0"/>
              </a:rPr>
              <a:t>en</a:t>
            </a:r>
            <a:r>
              <a:rPr lang="en-US" b="1" dirty="0">
                <a:latin typeface="Aptos" panose="020B0004020202020204" pitchFamily="34" charset="0"/>
                <a:cs typeface="Times New Roman" panose="02020603050405020304" pitchFamily="18" charset="0"/>
              </a:rPr>
              <a:t> </a:t>
            </a:r>
            <a:r>
              <a:rPr lang="en-US" b="1" dirty="0" err="1">
                <a:latin typeface="Aptos" panose="020B0004020202020204" pitchFamily="34" charset="0"/>
                <a:cs typeface="Times New Roman" panose="02020603050405020304" pitchFamily="18" charset="0"/>
              </a:rPr>
              <a:t>español</a:t>
            </a:r>
            <a:endParaRPr lang="en-US" b="1" dirty="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163216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BF321-42B9-8947-4C24-EBA3E0FC4B8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35CD525-8935-C450-98EE-C9D0B5EF267A}"/>
              </a:ext>
            </a:extLst>
          </p:cNvPr>
          <p:cNvSpPr>
            <a:spLocks noGrp="1"/>
          </p:cNvSpPr>
          <p:nvPr>
            <p:ph type="body" sz="quarter" idx="10"/>
          </p:nvPr>
        </p:nvSpPr>
        <p:spPr/>
        <p:txBody>
          <a:bodyPr>
            <a:normAutofit fontScale="92500" lnSpcReduction="10000"/>
          </a:bodyPr>
          <a:lstStyle/>
          <a:p>
            <a:r>
              <a:rPr lang="en-US" dirty="0"/>
              <a:t>Nonfiction Spanish Conversions</a:t>
            </a:r>
          </a:p>
        </p:txBody>
      </p:sp>
      <p:cxnSp>
        <p:nvCxnSpPr>
          <p:cNvPr id="16" name="Straight Connector 15">
            <a:extLst>
              <a:ext uri="{FF2B5EF4-FFF2-40B4-BE49-F238E27FC236}">
                <a16:creationId xmlns:a16="http://schemas.microsoft.com/office/drawing/2014/main" id="{D8CC9C50-B302-3FDE-1B9F-ECA94DBA1978}"/>
              </a:ext>
            </a:extLst>
          </p:cNvPr>
          <p:cNvCxnSpPr>
            <a:cxnSpLocks/>
          </p:cNvCxnSpPr>
          <p:nvPr/>
        </p:nvCxnSpPr>
        <p:spPr>
          <a:xfrm>
            <a:off x="4623965" y="1355056"/>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D69E1D-E1A5-C764-7B0B-1A58D50466B9}"/>
              </a:ext>
            </a:extLst>
          </p:cNvPr>
          <p:cNvCxnSpPr>
            <a:cxnSpLocks/>
          </p:cNvCxnSpPr>
          <p:nvPr/>
        </p:nvCxnSpPr>
        <p:spPr>
          <a:xfrm>
            <a:off x="8644380" y="1355056"/>
            <a:ext cx="0" cy="47623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8970DC4-F6EC-213F-AB97-FEF7CED08553}"/>
              </a:ext>
            </a:extLst>
          </p:cNvPr>
          <p:cNvSpPr txBox="1"/>
          <p:nvPr/>
        </p:nvSpPr>
        <p:spPr>
          <a:xfrm>
            <a:off x="128198" y="1001876"/>
            <a:ext cx="2833134" cy="646331"/>
          </a:xfrm>
          <a:prstGeom prst="rect">
            <a:avLst/>
          </a:prstGeom>
          <a:noFill/>
        </p:spPr>
        <p:txBody>
          <a:bodyPr wrap="square" rtlCol="0">
            <a:spAutoFit/>
          </a:bodyPr>
          <a:lstStyle/>
          <a:p>
            <a:r>
              <a:rPr lang="en-US" b="1" dirty="0">
                <a:latin typeface="Aptos" panose="020B0004020202020204" pitchFamily="34" charset="0"/>
                <a:cs typeface="Times New Roman" panose="02020603050405020304" pitchFamily="18" charset="0"/>
              </a:rPr>
              <a:t>Ciencia de Pebble Maker</a:t>
            </a:r>
          </a:p>
          <a:p>
            <a:r>
              <a:rPr lang="en-US" dirty="0">
                <a:latin typeface="Aptos" panose="020B0004020202020204" pitchFamily="34" charset="0"/>
                <a:cs typeface="Times New Roman" panose="02020603050405020304" pitchFamily="18" charset="0"/>
              </a:rPr>
              <a:t>Pebble Maker Science</a:t>
            </a:r>
          </a:p>
        </p:txBody>
      </p:sp>
      <p:sp>
        <p:nvSpPr>
          <p:cNvPr id="4" name="TextBox 3">
            <a:extLst>
              <a:ext uri="{FF2B5EF4-FFF2-40B4-BE49-F238E27FC236}">
                <a16:creationId xmlns:a16="http://schemas.microsoft.com/office/drawing/2014/main" id="{0E7A59D4-DC79-B7B0-1F9A-71A5D5245D1D}"/>
              </a:ext>
            </a:extLst>
          </p:cNvPr>
          <p:cNvSpPr txBox="1"/>
          <p:nvPr/>
        </p:nvSpPr>
        <p:spPr>
          <a:xfrm>
            <a:off x="8764439" y="1001877"/>
            <a:ext cx="3719171" cy="646331"/>
          </a:xfrm>
          <a:prstGeom prst="rect">
            <a:avLst/>
          </a:prstGeom>
          <a:noFill/>
        </p:spPr>
        <p:txBody>
          <a:bodyPr wrap="square" rtlCol="0">
            <a:spAutoFit/>
          </a:bodyPr>
          <a:lstStyle/>
          <a:p>
            <a:r>
              <a:rPr lang="en-US" b="1" dirty="0">
                <a:latin typeface="Aptos" panose="020B0004020202020204" pitchFamily="34" charset="0"/>
                <a:cs typeface="Times New Roman" panose="02020603050405020304" pitchFamily="18" charset="0"/>
              </a:rPr>
              <a:t>Fútbol de la Copa Mundial</a:t>
            </a:r>
          </a:p>
          <a:p>
            <a:r>
              <a:rPr lang="en-US" dirty="0">
                <a:latin typeface="Aptos" panose="020B0004020202020204" pitchFamily="34" charset="0"/>
                <a:cs typeface="Times New Roman" panose="02020603050405020304" pitchFamily="18" charset="0"/>
              </a:rPr>
              <a:t>World Cup Soccer</a:t>
            </a:r>
          </a:p>
        </p:txBody>
      </p:sp>
      <p:sp>
        <p:nvSpPr>
          <p:cNvPr id="5" name="TextBox 4">
            <a:extLst>
              <a:ext uri="{FF2B5EF4-FFF2-40B4-BE49-F238E27FC236}">
                <a16:creationId xmlns:a16="http://schemas.microsoft.com/office/drawing/2014/main" id="{0430D254-99F9-F9A7-9F71-EACC86FF472E}"/>
              </a:ext>
            </a:extLst>
          </p:cNvPr>
          <p:cNvSpPr txBox="1"/>
          <p:nvPr/>
        </p:nvSpPr>
        <p:spPr>
          <a:xfrm>
            <a:off x="4834152" y="1031890"/>
            <a:ext cx="3719171" cy="646331"/>
          </a:xfrm>
          <a:prstGeom prst="rect">
            <a:avLst/>
          </a:prstGeom>
          <a:noFill/>
        </p:spPr>
        <p:txBody>
          <a:bodyPr wrap="square" rtlCol="0">
            <a:spAutoFit/>
          </a:bodyPr>
          <a:lstStyle/>
          <a:p>
            <a:r>
              <a:rPr lang="en-US" b="1" dirty="0" err="1">
                <a:latin typeface="Aptos" panose="020B0004020202020204" pitchFamily="34" charset="0"/>
                <a:cs typeface="Times New Roman" panose="02020603050405020304" pitchFamily="18" charset="0"/>
              </a:rPr>
              <a:t>Biografías</a:t>
            </a:r>
            <a:r>
              <a:rPr lang="en-US" b="1" dirty="0">
                <a:latin typeface="Aptos" panose="020B0004020202020204" pitchFamily="34" charset="0"/>
                <a:cs typeface="Times New Roman" panose="02020603050405020304" pitchFamily="18" charset="0"/>
              </a:rPr>
              <a:t> </a:t>
            </a:r>
            <a:r>
              <a:rPr lang="en-US" b="1" dirty="0" err="1">
                <a:latin typeface="Aptos" panose="020B0004020202020204" pitchFamily="34" charset="0"/>
                <a:cs typeface="Times New Roman" panose="02020603050405020304" pitchFamily="18" charset="0"/>
              </a:rPr>
              <a:t>detrás</a:t>
            </a:r>
            <a:r>
              <a:rPr lang="en-US" b="1" dirty="0">
                <a:latin typeface="Aptos" panose="020B0004020202020204" pitchFamily="34" charset="0"/>
                <a:cs typeface="Times New Roman" panose="02020603050405020304" pitchFamily="18" charset="0"/>
              </a:rPr>
              <a:t> de </a:t>
            </a:r>
            <a:r>
              <a:rPr lang="en-US" b="1" dirty="0" err="1">
                <a:latin typeface="Aptos" panose="020B0004020202020204" pitchFamily="34" charset="0"/>
                <a:cs typeface="Times New Roman" panose="02020603050405020304" pitchFamily="18" charset="0"/>
              </a:rPr>
              <a:t>escena</a:t>
            </a:r>
            <a:endParaRPr lang="en-US" b="1" dirty="0">
              <a:latin typeface="Aptos" panose="020B0004020202020204" pitchFamily="34" charset="0"/>
              <a:cs typeface="Times New Roman" panose="02020603050405020304" pitchFamily="18" charset="0"/>
            </a:endParaRPr>
          </a:p>
          <a:p>
            <a:r>
              <a:rPr lang="en-US" dirty="0">
                <a:latin typeface="Aptos" panose="020B0004020202020204" pitchFamily="34" charset="0"/>
                <a:cs typeface="Times New Roman" panose="02020603050405020304" pitchFamily="18" charset="0"/>
              </a:rPr>
              <a:t>Behind the Scenes Biographies</a:t>
            </a:r>
          </a:p>
        </p:txBody>
      </p:sp>
      <p:pic>
        <p:nvPicPr>
          <p:cNvPr id="15" name="Picture 14">
            <a:extLst>
              <a:ext uri="{FF2B5EF4-FFF2-40B4-BE49-F238E27FC236}">
                <a16:creationId xmlns:a16="http://schemas.microsoft.com/office/drawing/2014/main" id="{F1FA1367-4739-3A9A-6DC6-81BE8547173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15796" y="3943936"/>
            <a:ext cx="2025253" cy="2057400"/>
          </a:xfrm>
          <a:prstGeom prst="rect">
            <a:avLst/>
          </a:prstGeom>
          <a:ln w="3175">
            <a:solidFill>
              <a:schemeClr val="tx1">
                <a:alpha val="25000"/>
              </a:schemeClr>
            </a:solidFill>
          </a:ln>
        </p:spPr>
      </p:pic>
      <p:pic>
        <p:nvPicPr>
          <p:cNvPr id="21" name="Picture 20">
            <a:extLst>
              <a:ext uri="{FF2B5EF4-FFF2-40B4-BE49-F238E27FC236}">
                <a16:creationId xmlns:a16="http://schemas.microsoft.com/office/drawing/2014/main" id="{2065B0DF-ABAF-A52D-DBE7-A9D6AF4DB05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9594" y="1733554"/>
            <a:ext cx="2025253" cy="2057400"/>
          </a:xfrm>
          <a:prstGeom prst="rect">
            <a:avLst/>
          </a:prstGeom>
          <a:ln w="3175">
            <a:solidFill>
              <a:schemeClr val="tx1">
                <a:alpha val="25000"/>
              </a:schemeClr>
            </a:solidFill>
          </a:ln>
        </p:spPr>
      </p:pic>
      <p:pic>
        <p:nvPicPr>
          <p:cNvPr id="22" name="Picture 21">
            <a:extLst>
              <a:ext uri="{FF2B5EF4-FFF2-40B4-BE49-F238E27FC236}">
                <a16:creationId xmlns:a16="http://schemas.microsoft.com/office/drawing/2014/main" id="{23C4DA31-B753-8F04-08BB-A3572E735D0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9594" y="3943936"/>
            <a:ext cx="2025253" cy="2057400"/>
          </a:xfrm>
          <a:prstGeom prst="rect">
            <a:avLst/>
          </a:prstGeom>
          <a:ln w="3175">
            <a:solidFill>
              <a:schemeClr val="tx1">
                <a:alpha val="25000"/>
              </a:schemeClr>
            </a:solidFill>
          </a:ln>
        </p:spPr>
      </p:pic>
      <p:pic>
        <p:nvPicPr>
          <p:cNvPr id="23" name="Picture 22">
            <a:extLst>
              <a:ext uri="{FF2B5EF4-FFF2-40B4-BE49-F238E27FC236}">
                <a16:creationId xmlns:a16="http://schemas.microsoft.com/office/drawing/2014/main" id="{483B148A-3B99-B540-3DF2-9063E44FA7C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415796" y="1733554"/>
            <a:ext cx="2025253" cy="2057400"/>
          </a:xfrm>
          <a:prstGeom prst="rect">
            <a:avLst/>
          </a:prstGeom>
          <a:ln w="3175">
            <a:solidFill>
              <a:schemeClr val="tx1">
                <a:alpha val="25000"/>
              </a:schemeClr>
            </a:solidFill>
          </a:ln>
        </p:spPr>
      </p:pic>
      <p:pic>
        <p:nvPicPr>
          <p:cNvPr id="24" name="Picture 23">
            <a:extLst>
              <a:ext uri="{FF2B5EF4-FFF2-40B4-BE49-F238E27FC236}">
                <a16:creationId xmlns:a16="http://schemas.microsoft.com/office/drawing/2014/main" id="{90EDB371-D236-16F7-68D3-803BE56FF10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928336" y="1733554"/>
            <a:ext cx="1568450" cy="2057400"/>
          </a:xfrm>
          <a:prstGeom prst="rect">
            <a:avLst/>
          </a:prstGeom>
          <a:ln w="3175">
            <a:solidFill>
              <a:schemeClr val="tx1">
                <a:alpha val="25000"/>
              </a:schemeClr>
            </a:solidFill>
          </a:ln>
        </p:spPr>
      </p:pic>
      <p:pic>
        <p:nvPicPr>
          <p:cNvPr id="25" name="Picture 24">
            <a:extLst>
              <a:ext uri="{FF2B5EF4-FFF2-40B4-BE49-F238E27FC236}">
                <a16:creationId xmlns:a16="http://schemas.microsoft.com/office/drawing/2014/main" id="{8FCA998D-C14C-105C-ADA7-4D79D2EE31E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710099" y="1703270"/>
            <a:ext cx="1568450" cy="2057400"/>
          </a:xfrm>
          <a:prstGeom prst="rect">
            <a:avLst/>
          </a:prstGeom>
          <a:ln w="3175">
            <a:solidFill>
              <a:schemeClr val="tx1">
                <a:alpha val="25000"/>
              </a:schemeClr>
            </a:solidFill>
          </a:ln>
        </p:spPr>
      </p:pic>
      <p:pic>
        <p:nvPicPr>
          <p:cNvPr id="26" name="Picture 25">
            <a:extLst>
              <a:ext uri="{FF2B5EF4-FFF2-40B4-BE49-F238E27FC236}">
                <a16:creationId xmlns:a16="http://schemas.microsoft.com/office/drawing/2014/main" id="{858AB3F8-D266-0914-333A-5A900ADE0825}"/>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902997" y="3946539"/>
            <a:ext cx="1568450" cy="2057400"/>
          </a:xfrm>
          <a:prstGeom prst="rect">
            <a:avLst/>
          </a:prstGeom>
          <a:ln w="3175">
            <a:solidFill>
              <a:schemeClr val="tx1">
                <a:alpha val="25000"/>
              </a:schemeClr>
            </a:solidFill>
          </a:ln>
        </p:spPr>
      </p:pic>
      <p:pic>
        <p:nvPicPr>
          <p:cNvPr id="27" name="Picture 26">
            <a:extLst>
              <a:ext uri="{FF2B5EF4-FFF2-40B4-BE49-F238E27FC236}">
                <a16:creationId xmlns:a16="http://schemas.microsoft.com/office/drawing/2014/main" id="{4FC801F1-C712-C5F8-CF0A-8949775DCF4F}"/>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710099" y="3943936"/>
            <a:ext cx="1568450" cy="2057400"/>
          </a:xfrm>
          <a:prstGeom prst="rect">
            <a:avLst/>
          </a:prstGeom>
          <a:ln w="3175">
            <a:solidFill>
              <a:schemeClr val="tx1">
                <a:alpha val="25000"/>
              </a:schemeClr>
            </a:solidFill>
          </a:ln>
        </p:spPr>
      </p:pic>
      <p:pic>
        <p:nvPicPr>
          <p:cNvPr id="28" name="Picture 27">
            <a:extLst>
              <a:ext uri="{FF2B5EF4-FFF2-40B4-BE49-F238E27FC236}">
                <a16:creationId xmlns:a16="http://schemas.microsoft.com/office/drawing/2014/main" id="{1C0A68E2-87E6-CA4C-9955-E80BEED6C53E}"/>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517200" y="1703270"/>
            <a:ext cx="1568450" cy="2057400"/>
          </a:xfrm>
          <a:prstGeom prst="rect">
            <a:avLst/>
          </a:prstGeom>
          <a:ln w="3175">
            <a:solidFill>
              <a:schemeClr val="tx1">
                <a:alpha val="25000"/>
              </a:schemeClr>
            </a:solidFill>
          </a:ln>
        </p:spPr>
      </p:pic>
      <p:pic>
        <p:nvPicPr>
          <p:cNvPr id="29" name="Picture 28">
            <a:extLst>
              <a:ext uri="{FF2B5EF4-FFF2-40B4-BE49-F238E27FC236}">
                <a16:creationId xmlns:a16="http://schemas.microsoft.com/office/drawing/2014/main" id="{FDA8922C-2983-A130-D611-682530A06927}"/>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8796565" y="3953907"/>
            <a:ext cx="1568450" cy="2057400"/>
          </a:xfrm>
          <a:prstGeom prst="rect">
            <a:avLst/>
          </a:prstGeom>
          <a:ln w="3175">
            <a:solidFill>
              <a:schemeClr val="tx1">
                <a:alpha val="25000"/>
              </a:schemeClr>
            </a:solidFill>
          </a:ln>
        </p:spPr>
      </p:pic>
      <p:pic>
        <p:nvPicPr>
          <p:cNvPr id="30" name="Picture 29">
            <a:extLst>
              <a:ext uri="{FF2B5EF4-FFF2-40B4-BE49-F238E27FC236}">
                <a16:creationId xmlns:a16="http://schemas.microsoft.com/office/drawing/2014/main" id="{7E5FD48D-207C-4688-E519-D1A31A1D35F4}"/>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0517200" y="3943936"/>
            <a:ext cx="1568450" cy="2057400"/>
          </a:xfrm>
          <a:prstGeom prst="rect">
            <a:avLst/>
          </a:prstGeom>
          <a:ln w="3175">
            <a:solidFill>
              <a:schemeClr val="tx1">
                <a:alpha val="25000"/>
              </a:schemeClr>
            </a:solidFill>
          </a:ln>
        </p:spPr>
      </p:pic>
      <p:pic>
        <p:nvPicPr>
          <p:cNvPr id="31" name="Picture 30">
            <a:extLst>
              <a:ext uri="{FF2B5EF4-FFF2-40B4-BE49-F238E27FC236}">
                <a16:creationId xmlns:a16="http://schemas.microsoft.com/office/drawing/2014/main" id="{7EC364AE-B21A-91CA-D4E5-7AE6582BBD38}"/>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8796565" y="1733554"/>
            <a:ext cx="1568450" cy="2057400"/>
          </a:xfrm>
          <a:prstGeom prst="rect">
            <a:avLst/>
          </a:prstGeom>
          <a:ln w="3175">
            <a:solidFill>
              <a:schemeClr val="tx1">
                <a:alpha val="25000"/>
              </a:schemeClr>
            </a:solidFill>
          </a:ln>
        </p:spPr>
      </p:pic>
      <p:sp>
        <p:nvSpPr>
          <p:cNvPr id="32" name="TextBox 31">
            <a:extLst>
              <a:ext uri="{FF2B5EF4-FFF2-40B4-BE49-F238E27FC236}">
                <a16:creationId xmlns:a16="http://schemas.microsoft.com/office/drawing/2014/main" id="{63CFEF81-AEEC-B43C-A359-F14A6FC7C553}"/>
              </a:ext>
            </a:extLst>
          </p:cNvPr>
          <p:cNvSpPr txBox="1"/>
          <p:nvPr/>
        </p:nvSpPr>
        <p:spPr>
          <a:xfrm>
            <a:off x="5687222" y="262006"/>
            <a:ext cx="2045753" cy="261610"/>
          </a:xfrm>
          <a:prstGeom prst="rect">
            <a:avLst/>
          </a:prstGeom>
          <a:noFill/>
        </p:spPr>
        <p:txBody>
          <a:bodyPr wrap="none" rtlCol="0">
            <a:spAutoFit/>
          </a:bodyPr>
          <a:lstStyle/>
          <a:p>
            <a:r>
              <a:rPr lang="en-US" sz="1100" dirty="0">
                <a:solidFill>
                  <a:srgbClr val="C00000"/>
                </a:solidFill>
              </a:rPr>
              <a:t>Spring 26 Catalog pages 70–72</a:t>
            </a:r>
          </a:p>
        </p:txBody>
      </p:sp>
    </p:spTree>
    <p:extLst>
      <p:ext uri="{BB962C8B-B14F-4D97-AF65-F5344CB8AC3E}">
        <p14:creationId xmlns:p14="http://schemas.microsoft.com/office/powerpoint/2010/main" val="91067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ABD3C-8B53-9591-3F5E-6726013A825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85A0DB7-8A49-5C2F-7E34-984288C13949}"/>
              </a:ext>
            </a:extLst>
          </p:cNvPr>
          <p:cNvSpPr txBox="1"/>
          <p:nvPr/>
        </p:nvSpPr>
        <p:spPr>
          <a:xfrm>
            <a:off x="279816" y="251124"/>
            <a:ext cx="3878942" cy="5324535"/>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Discover Ancient Civilizations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24</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$14.99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Capstone Value Library delivers clear, concise nonfiction at the lowest possible price, so budgets go further without sacrificing quality</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Reliable, curriculum-aligned nonfiction that librarians and students can trust</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Straightforward treatments of essential social studies topics that support state and national standards</a:t>
            </a:r>
          </a:p>
        </p:txBody>
      </p:sp>
      <p:cxnSp>
        <p:nvCxnSpPr>
          <p:cNvPr id="10" name="Straight Connector 9">
            <a:extLst>
              <a:ext uri="{FF2B5EF4-FFF2-40B4-BE49-F238E27FC236}">
                <a16:creationId xmlns:a16="http://schemas.microsoft.com/office/drawing/2014/main" id="{D176BE12-8296-9D42-BDEA-823EEE88BA24}"/>
              </a:ext>
            </a:extLst>
          </p:cNvPr>
          <p:cNvCxnSpPr>
            <a:cxnSpLocks/>
          </p:cNvCxnSpPr>
          <p:nvPr/>
        </p:nvCxnSpPr>
        <p:spPr>
          <a:xfrm>
            <a:off x="4688297"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4E66764-C5CE-B200-D4CC-7493F02F0136}"/>
              </a:ext>
            </a:extLst>
          </p:cNvPr>
          <p:cNvGrpSpPr/>
          <p:nvPr/>
        </p:nvGrpSpPr>
        <p:grpSpPr>
          <a:xfrm>
            <a:off x="2841687" y="1540289"/>
            <a:ext cx="1365761" cy="1390686"/>
            <a:chOff x="2816340" y="86544"/>
            <a:chExt cx="1913499" cy="1913500"/>
          </a:xfrm>
        </p:grpSpPr>
        <p:pic>
          <p:nvPicPr>
            <p:cNvPr id="5" name="Picture 4" descr="A yellow circle with black background&#10;&#10;AI-generated content may be incorrect.">
              <a:extLst>
                <a:ext uri="{FF2B5EF4-FFF2-40B4-BE49-F238E27FC236}">
                  <a16:creationId xmlns:a16="http://schemas.microsoft.com/office/drawing/2014/main" id="{E32420E8-1421-1257-FE52-5E4A5ADFC2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7" name="TextBox 6">
              <a:extLst>
                <a:ext uri="{FF2B5EF4-FFF2-40B4-BE49-F238E27FC236}">
                  <a16:creationId xmlns:a16="http://schemas.microsoft.com/office/drawing/2014/main" id="{20E037EA-520E-A26B-EAE9-18A52EB3FEA9}"/>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pic>
        <p:nvPicPr>
          <p:cNvPr id="9" name="Picture 8">
            <a:extLst>
              <a:ext uri="{FF2B5EF4-FFF2-40B4-BE49-F238E27FC236}">
                <a16:creationId xmlns:a16="http://schemas.microsoft.com/office/drawing/2014/main" id="{B2EC6ADA-9E4A-F98F-6E0C-F193930371F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71127" y="701731"/>
            <a:ext cx="1967126" cy="251460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CDC6135D-3A65-E5E4-3345-3C85264BA17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805035" y="701731"/>
            <a:ext cx="1959576" cy="251460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13F5204A-8225-DE33-0A7F-3660BC5E8A6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471127" y="3368205"/>
            <a:ext cx="1967127" cy="2514600"/>
          </a:xfrm>
          <a:prstGeom prst="rect">
            <a:avLst/>
          </a:prstGeom>
          <a:ln w="3175">
            <a:solidFill>
              <a:schemeClr val="tx1">
                <a:alpha val="25000"/>
              </a:schemeClr>
            </a:solidFill>
          </a:ln>
        </p:spPr>
      </p:pic>
      <p:pic>
        <p:nvPicPr>
          <p:cNvPr id="6" name="Picture 5">
            <a:extLst>
              <a:ext uri="{FF2B5EF4-FFF2-40B4-BE49-F238E27FC236}">
                <a16:creationId xmlns:a16="http://schemas.microsoft.com/office/drawing/2014/main" id="{A2663849-8A6A-2376-9950-5829DDB1D62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805035" y="3368205"/>
            <a:ext cx="1974679" cy="2514600"/>
          </a:xfrm>
          <a:prstGeom prst="rect">
            <a:avLst/>
          </a:prstGeom>
          <a:ln w="3175">
            <a:solidFill>
              <a:schemeClr val="tx1">
                <a:alpha val="25000"/>
              </a:schemeClr>
            </a:solidFill>
          </a:ln>
        </p:spPr>
      </p:pic>
      <p:sp>
        <p:nvSpPr>
          <p:cNvPr id="8" name="TextBox 7">
            <a:extLst>
              <a:ext uri="{FF2B5EF4-FFF2-40B4-BE49-F238E27FC236}">
                <a16:creationId xmlns:a16="http://schemas.microsoft.com/office/drawing/2014/main" id="{5FCE2E92-2547-6EE4-6191-D38CA4716F25}"/>
              </a:ext>
            </a:extLst>
          </p:cNvPr>
          <p:cNvSpPr txBox="1"/>
          <p:nvPr/>
        </p:nvSpPr>
        <p:spPr>
          <a:xfrm>
            <a:off x="5369052" y="6034680"/>
            <a:ext cx="1762021" cy="261610"/>
          </a:xfrm>
          <a:prstGeom prst="rect">
            <a:avLst/>
          </a:prstGeom>
          <a:noFill/>
        </p:spPr>
        <p:txBody>
          <a:bodyPr wrap="none" rtlCol="0">
            <a:spAutoFit/>
          </a:bodyPr>
          <a:lstStyle/>
          <a:p>
            <a:r>
              <a:rPr lang="en-US" sz="1100" dirty="0">
                <a:solidFill>
                  <a:srgbClr val="C00000"/>
                </a:solidFill>
              </a:rPr>
              <a:t>Spring 26 Catalog page 68</a:t>
            </a:r>
          </a:p>
        </p:txBody>
      </p:sp>
    </p:spTree>
    <p:extLst>
      <p:ext uri="{BB962C8B-B14F-4D97-AF65-F5344CB8AC3E}">
        <p14:creationId xmlns:p14="http://schemas.microsoft.com/office/powerpoint/2010/main" val="10122402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C8BEAB-4868-78A2-F5FB-563C4CDCC1EC}"/>
              </a:ext>
            </a:extLst>
          </p:cNvPr>
          <p:cNvSpPr txBox="1"/>
          <p:nvPr/>
        </p:nvSpPr>
        <p:spPr>
          <a:xfrm>
            <a:off x="2470871" y="858396"/>
            <a:ext cx="7250257" cy="4431983"/>
          </a:xfrm>
          <a:prstGeom prst="rect">
            <a:avLst/>
          </a:prstGeom>
          <a:noFill/>
        </p:spPr>
        <p:txBody>
          <a:bodyPr wrap="square">
            <a:spAutoFit/>
          </a:bodyPr>
          <a:lstStyle/>
          <a:p>
            <a:r>
              <a:rPr lang="en-US" sz="2400" dirty="0">
                <a:solidFill>
                  <a:schemeClr val="bg1"/>
                </a:solidFill>
              </a:rPr>
              <a:t>For questions regarding special promotions and value services or an appointment to see the actual books in person or virtually, please contact:</a:t>
            </a:r>
          </a:p>
          <a:p>
            <a:endParaRPr lang="en-US" sz="2400" dirty="0">
              <a:solidFill>
                <a:schemeClr val="bg1"/>
              </a:solidFill>
            </a:endParaRPr>
          </a:p>
          <a:p>
            <a:pPr algn="ctr"/>
            <a:r>
              <a:rPr lang="en-US" sz="2400" dirty="0">
                <a:solidFill>
                  <a:schemeClr val="bg1"/>
                </a:solidFill>
              </a:rPr>
              <a:t>Rick Beale, VA Representative</a:t>
            </a:r>
          </a:p>
          <a:p>
            <a:pPr algn="ctr"/>
            <a:r>
              <a:rPr lang="en-US" sz="2400" dirty="0">
                <a:solidFill>
                  <a:schemeClr val="bg1"/>
                </a:solidFill>
              </a:rPr>
              <a:t>Capstone Library &amp; Curriculum</a:t>
            </a:r>
          </a:p>
          <a:p>
            <a:pPr algn="ctr"/>
            <a:r>
              <a:rPr lang="en-US" sz="2400" dirty="0">
                <a:solidFill>
                  <a:schemeClr val="bg1"/>
                </a:solidFill>
                <a:hlinkClick r:id="rId2"/>
              </a:rPr>
              <a:t>rbeale3@mac.com</a:t>
            </a:r>
            <a:r>
              <a:rPr lang="en-US" sz="2400" dirty="0">
                <a:solidFill>
                  <a:schemeClr val="bg1"/>
                </a:solidFill>
              </a:rPr>
              <a:t> - email</a:t>
            </a:r>
          </a:p>
          <a:p>
            <a:pPr algn="ctr"/>
            <a:r>
              <a:rPr lang="en-US" sz="2400" dirty="0">
                <a:solidFill>
                  <a:schemeClr val="bg1"/>
                </a:solidFill>
              </a:rPr>
              <a:t>804.337.8702 - Cell</a:t>
            </a:r>
          </a:p>
          <a:p>
            <a:pPr algn="ctr"/>
            <a:r>
              <a:rPr lang="en-US" sz="2400" dirty="0">
                <a:solidFill>
                  <a:schemeClr val="bg1"/>
                </a:solidFill>
              </a:rPr>
              <a:t>P. O. Box 1545 / 318 N. Main St.</a:t>
            </a:r>
          </a:p>
          <a:p>
            <a:pPr algn="ctr"/>
            <a:r>
              <a:rPr lang="en-US" sz="2400" dirty="0">
                <a:solidFill>
                  <a:schemeClr val="bg1"/>
                </a:solidFill>
              </a:rPr>
              <a:t>Bowling Green VA 22427</a:t>
            </a:r>
          </a:p>
          <a:p>
            <a:pPr algn="ctr"/>
            <a:r>
              <a:rPr lang="en-US" sz="2400" dirty="0">
                <a:solidFill>
                  <a:schemeClr val="bg1"/>
                </a:solidFill>
                <a:hlinkClick r:id="rId3"/>
              </a:rPr>
              <a:t>www.beale-educational.com</a:t>
            </a:r>
            <a:r>
              <a:rPr lang="en-US" sz="2400" dirty="0">
                <a:solidFill>
                  <a:schemeClr val="bg1"/>
                </a:solidFill>
              </a:rPr>
              <a:t> </a:t>
            </a:r>
          </a:p>
          <a:p>
            <a:endParaRPr lang="en-US" dirty="0"/>
          </a:p>
        </p:txBody>
      </p:sp>
    </p:spTree>
    <p:extLst>
      <p:ext uri="{BB962C8B-B14F-4D97-AF65-F5344CB8AC3E}">
        <p14:creationId xmlns:p14="http://schemas.microsoft.com/office/powerpoint/2010/main" val="3905053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19A30-DE5D-8B8D-2DDA-5D151B7AB5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ECF50DB-CB03-B77A-A41F-E92558D21B62}"/>
              </a:ext>
            </a:extLst>
          </p:cNvPr>
          <p:cNvSpPr txBox="1"/>
          <p:nvPr/>
        </p:nvSpPr>
        <p:spPr>
          <a:xfrm>
            <a:off x="279816" y="251124"/>
            <a:ext cx="3878942" cy="5139869"/>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The Continents</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24</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$14.99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Capstone Value Library delivers clear, concise nonfiction at the lowest possible price, so budgets go further without sacrificing quality</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Reliable, curriculum-aligned nonfiction that librarians and students can trust</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Straightforward treatments of essential social studies topics that support state and national standards</a:t>
            </a:r>
          </a:p>
        </p:txBody>
      </p:sp>
      <p:cxnSp>
        <p:nvCxnSpPr>
          <p:cNvPr id="10" name="Straight Connector 9">
            <a:extLst>
              <a:ext uri="{FF2B5EF4-FFF2-40B4-BE49-F238E27FC236}">
                <a16:creationId xmlns:a16="http://schemas.microsoft.com/office/drawing/2014/main" id="{A6D9D798-2637-73A5-8AD3-B6E2DBEE27FA}"/>
              </a:ext>
            </a:extLst>
          </p:cNvPr>
          <p:cNvCxnSpPr>
            <a:cxnSpLocks/>
          </p:cNvCxnSpPr>
          <p:nvPr/>
        </p:nvCxnSpPr>
        <p:spPr>
          <a:xfrm>
            <a:off x="4538828"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AEA183A-E9D4-DF6E-D3AF-DEF0458A116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424730" y="951467"/>
            <a:ext cx="1788297" cy="228600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99EE0765-E76D-D14D-6402-D29688707EE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703221" y="3550342"/>
            <a:ext cx="1791730" cy="228600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5DEFD67B-6094-9A64-5EA9-22CDF3774E7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477183" y="3550342"/>
            <a:ext cx="1788298" cy="2286000"/>
          </a:xfrm>
          <a:prstGeom prst="rect">
            <a:avLst/>
          </a:prstGeom>
          <a:ln w="3175">
            <a:solidFill>
              <a:schemeClr val="tx1">
                <a:alpha val="25000"/>
              </a:schemeClr>
            </a:solidFill>
          </a:ln>
        </p:spPr>
      </p:pic>
      <p:pic>
        <p:nvPicPr>
          <p:cNvPr id="6" name="Picture 5">
            <a:extLst>
              <a:ext uri="{FF2B5EF4-FFF2-40B4-BE49-F238E27FC236}">
                <a16:creationId xmlns:a16="http://schemas.microsoft.com/office/drawing/2014/main" id="{DADF9B8D-F43E-09CD-D4C8-673BB690A4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703221" y="951467"/>
            <a:ext cx="1791730" cy="2286000"/>
          </a:xfrm>
          <a:prstGeom prst="rect">
            <a:avLst/>
          </a:prstGeom>
          <a:ln w="3175">
            <a:solidFill>
              <a:schemeClr val="tx1">
                <a:alpha val="25000"/>
              </a:schemeClr>
            </a:solidFill>
          </a:ln>
        </p:spPr>
      </p:pic>
      <p:pic>
        <p:nvPicPr>
          <p:cNvPr id="8" name="Picture 7">
            <a:extLst>
              <a:ext uri="{FF2B5EF4-FFF2-40B4-BE49-F238E27FC236}">
                <a16:creationId xmlns:a16="http://schemas.microsoft.com/office/drawing/2014/main" id="{1210920C-ED14-05EB-DA45-99EB94A074A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299442" y="951467"/>
            <a:ext cx="1784865" cy="2286000"/>
          </a:xfrm>
          <a:prstGeom prst="rect">
            <a:avLst/>
          </a:prstGeom>
          <a:ln w="3175">
            <a:solidFill>
              <a:schemeClr val="tx1">
                <a:alpha val="25000"/>
              </a:schemeClr>
            </a:solidFill>
          </a:ln>
        </p:spPr>
      </p:pic>
      <p:pic>
        <p:nvPicPr>
          <p:cNvPr id="11" name="Picture 10">
            <a:extLst>
              <a:ext uri="{FF2B5EF4-FFF2-40B4-BE49-F238E27FC236}">
                <a16:creationId xmlns:a16="http://schemas.microsoft.com/office/drawing/2014/main" id="{544272A1-3614-2547-3574-FE7F75B590D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581366" y="951467"/>
            <a:ext cx="1788298" cy="2286000"/>
          </a:xfrm>
          <a:prstGeom prst="rect">
            <a:avLst/>
          </a:prstGeom>
          <a:ln w="3175">
            <a:solidFill>
              <a:schemeClr val="tx1">
                <a:alpha val="25000"/>
              </a:schemeClr>
            </a:solidFill>
          </a:ln>
        </p:spPr>
      </p:pic>
      <p:pic>
        <p:nvPicPr>
          <p:cNvPr id="12" name="Picture 11">
            <a:extLst>
              <a:ext uri="{FF2B5EF4-FFF2-40B4-BE49-F238E27FC236}">
                <a16:creationId xmlns:a16="http://schemas.microsoft.com/office/drawing/2014/main" id="{F0E93838-05CD-3C74-A77D-042EC61070D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591919" y="3550342"/>
            <a:ext cx="1788296" cy="2286000"/>
          </a:xfrm>
          <a:prstGeom prst="rect">
            <a:avLst/>
          </a:prstGeom>
          <a:ln w="3175">
            <a:solidFill>
              <a:schemeClr val="tx1">
                <a:alpha val="25000"/>
              </a:schemeClr>
            </a:solidFill>
          </a:ln>
        </p:spPr>
      </p:pic>
      <p:grpSp>
        <p:nvGrpSpPr>
          <p:cNvPr id="14" name="Group 13">
            <a:extLst>
              <a:ext uri="{FF2B5EF4-FFF2-40B4-BE49-F238E27FC236}">
                <a16:creationId xmlns:a16="http://schemas.microsoft.com/office/drawing/2014/main" id="{3B56617B-0BC1-842D-DBAA-19E00CDA43AD}"/>
              </a:ext>
            </a:extLst>
          </p:cNvPr>
          <p:cNvGrpSpPr/>
          <p:nvPr/>
        </p:nvGrpSpPr>
        <p:grpSpPr>
          <a:xfrm>
            <a:off x="2841687" y="1430372"/>
            <a:ext cx="1365761" cy="1390686"/>
            <a:chOff x="2816340" y="86544"/>
            <a:chExt cx="1913499" cy="1913500"/>
          </a:xfrm>
        </p:grpSpPr>
        <p:pic>
          <p:nvPicPr>
            <p:cNvPr id="16" name="Picture 15" descr="A yellow circle with black background&#10;&#10;AI-generated content may be incorrect.">
              <a:extLst>
                <a:ext uri="{FF2B5EF4-FFF2-40B4-BE49-F238E27FC236}">
                  <a16:creationId xmlns:a16="http://schemas.microsoft.com/office/drawing/2014/main" id="{A0521B3F-F0D5-55E7-268B-168CA7DC1E26}"/>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17" name="TextBox 16">
              <a:extLst>
                <a:ext uri="{FF2B5EF4-FFF2-40B4-BE49-F238E27FC236}">
                  <a16:creationId xmlns:a16="http://schemas.microsoft.com/office/drawing/2014/main" id="{FE789B44-BD67-C039-47AD-ED5C8A65C4E4}"/>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sp>
        <p:nvSpPr>
          <p:cNvPr id="4" name="TextBox 3">
            <a:extLst>
              <a:ext uri="{FF2B5EF4-FFF2-40B4-BE49-F238E27FC236}">
                <a16:creationId xmlns:a16="http://schemas.microsoft.com/office/drawing/2014/main" id="{29424132-C6F2-7DA3-A0D0-2ED580FF094A}"/>
              </a:ext>
            </a:extLst>
          </p:cNvPr>
          <p:cNvSpPr txBox="1"/>
          <p:nvPr/>
        </p:nvSpPr>
        <p:spPr>
          <a:xfrm>
            <a:off x="4703221" y="6054306"/>
            <a:ext cx="1762021" cy="261610"/>
          </a:xfrm>
          <a:prstGeom prst="rect">
            <a:avLst/>
          </a:prstGeom>
          <a:noFill/>
        </p:spPr>
        <p:txBody>
          <a:bodyPr wrap="none" rtlCol="0">
            <a:spAutoFit/>
          </a:bodyPr>
          <a:lstStyle/>
          <a:p>
            <a:r>
              <a:rPr lang="en-US" sz="1100" dirty="0">
                <a:solidFill>
                  <a:srgbClr val="C00000"/>
                </a:solidFill>
              </a:rPr>
              <a:t>Spring 26 Catalog page 69</a:t>
            </a:r>
          </a:p>
        </p:txBody>
      </p:sp>
    </p:spTree>
    <p:extLst>
      <p:ext uri="{BB962C8B-B14F-4D97-AF65-F5344CB8AC3E}">
        <p14:creationId xmlns:p14="http://schemas.microsoft.com/office/powerpoint/2010/main" val="289007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56839-23CE-9A1B-1377-EA82AC1C83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23AAC69-631A-0C4B-F901-F690FCC2A591}"/>
              </a:ext>
            </a:extLst>
          </p:cNvPr>
          <p:cNvSpPr txBox="1"/>
          <p:nvPr/>
        </p:nvSpPr>
        <p:spPr>
          <a:xfrm>
            <a:off x="279816" y="251124"/>
            <a:ext cx="3878942" cy="5139869"/>
          </a:xfrm>
          <a:prstGeom prst="rect">
            <a:avLst/>
          </a:prstGeom>
          <a:noFill/>
        </p:spPr>
        <p:txBody>
          <a:bodyPr wrap="square" tIns="91440" rtlCol="0">
            <a:spAutoFit/>
          </a:bodyPr>
          <a:lstStyle/>
          <a:p>
            <a:pPr>
              <a:spcAft>
                <a:spcPts val="400"/>
              </a:spcAft>
            </a:pPr>
            <a:r>
              <a:rPr lang="en-US" sz="1200" dirty="0">
                <a:solidFill>
                  <a:schemeClr val="tx2"/>
                </a:solidFill>
                <a:latin typeface="Aptos" panose="020B0004020202020204" pitchFamily="34" charset="0"/>
                <a:cs typeface="Times New Roman" panose="02020603050405020304" pitchFamily="18" charset="0"/>
              </a:rPr>
              <a:t>NEW SERIES</a:t>
            </a:r>
            <a:endParaRPr lang="en-US" sz="1200" b="1" dirty="0">
              <a:latin typeface="Aptos" panose="020B0004020202020204" pitchFamily="34" charset="0"/>
              <a:cs typeface="Times New Roman" panose="02020603050405020304" pitchFamily="18" charset="0"/>
            </a:endParaRPr>
          </a:p>
          <a:p>
            <a:r>
              <a:rPr lang="en-US" sz="2700" b="1" dirty="0">
                <a:latin typeface="Aptos" panose="020B0004020202020204" pitchFamily="34" charset="0"/>
                <a:cs typeface="Times New Roman" panose="02020603050405020304" pitchFamily="18" charset="0"/>
              </a:rPr>
              <a:t>Exploring Life Science</a:t>
            </a: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endParaRPr lang="en-US" sz="1500" dirty="0">
              <a:solidFill>
                <a:schemeClr val="tx1">
                  <a:lumMod val="75000"/>
                  <a:lumOff val="25000"/>
                </a:schemeClr>
              </a:solidFill>
              <a:latin typeface="Aptos" panose="020B0004020202020204" pitchFamily="34" charset="0"/>
              <a:cs typeface="Times New Roman" panose="02020603050405020304" pitchFamily="18" charset="0"/>
            </a:endParaRP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Interest Level: </a:t>
            </a:r>
            <a:r>
              <a:rPr lang="en-US" sz="1500" dirty="0">
                <a:solidFill>
                  <a:schemeClr val="tx2"/>
                </a:solidFill>
                <a:latin typeface="Aptos" panose="020B0004020202020204" pitchFamily="34" charset="0"/>
                <a:cs typeface="Times New Roman" panose="02020603050405020304" pitchFamily="18" charset="0"/>
              </a:rPr>
              <a:t>3 - 5   </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Reading Level: </a:t>
            </a:r>
            <a:r>
              <a:rPr lang="en-US" sz="1500" dirty="0">
                <a:solidFill>
                  <a:schemeClr val="tx2"/>
                </a:solidFill>
                <a:latin typeface="Aptos" panose="020B0004020202020204" pitchFamily="34" charset="0"/>
                <a:cs typeface="Times New Roman" panose="02020603050405020304" pitchFamily="18" charset="0"/>
              </a:rPr>
              <a:t>3 - 4 </a:t>
            </a:r>
          </a:p>
          <a:p>
            <a:pPr>
              <a:spcBef>
                <a:spcPts val="1000"/>
              </a:spcBef>
            </a:pPr>
            <a:r>
              <a:rPr lang="en-US" sz="1500" dirty="0">
                <a:solidFill>
                  <a:schemeClr val="tx1">
                    <a:lumMod val="75000"/>
                    <a:lumOff val="25000"/>
                  </a:schemeClr>
                </a:solidFill>
                <a:latin typeface="Aptos" panose="020B0004020202020204" pitchFamily="34" charset="0"/>
                <a:cs typeface="Times New Roman" panose="02020603050405020304" pitchFamily="18" charset="0"/>
              </a:rPr>
              <a:t>Trim Size: </a:t>
            </a:r>
            <a:r>
              <a:rPr lang="en-US" sz="1500" dirty="0">
                <a:solidFill>
                  <a:schemeClr val="tx2"/>
                </a:solidFill>
                <a:latin typeface="Aptos" panose="020B0004020202020204" pitchFamily="34" charset="0"/>
                <a:cs typeface="Times New Roman" panose="02020603050405020304" pitchFamily="18" charset="0"/>
              </a:rPr>
              <a:t>7’’ x 9’’</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Page Count: </a:t>
            </a:r>
            <a:r>
              <a:rPr lang="en-US" sz="1500" dirty="0">
                <a:solidFill>
                  <a:schemeClr val="tx2"/>
                </a:solidFill>
                <a:latin typeface="Aptos" panose="020B0004020202020204" pitchFamily="34" charset="0"/>
                <a:cs typeface="Times New Roman" panose="02020603050405020304" pitchFamily="18" charset="0"/>
              </a:rPr>
              <a:t>24</a:t>
            </a:r>
          </a:p>
          <a:p>
            <a:r>
              <a:rPr lang="en-US" sz="1500" dirty="0">
                <a:solidFill>
                  <a:schemeClr val="tx1">
                    <a:lumMod val="75000"/>
                    <a:lumOff val="25000"/>
                  </a:schemeClr>
                </a:solidFill>
                <a:latin typeface="Aptos" panose="020B0004020202020204" pitchFamily="34" charset="0"/>
                <a:cs typeface="Times New Roman" panose="02020603050405020304" pitchFamily="18" charset="0"/>
              </a:rPr>
              <a:t>S/L Price Hardcover: </a:t>
            </a:r>
            <a:r>
              <a:rPr lang="en-US" sz="1500" dirty="0">
                <a:solidFill>
                  <a:schemeClr val="tx2"/>
                </a:solidFill>
                <a:latin typeface="Aptos" panose="020B0004020202020204" pitchFamily="34" charset="0"/>
                <a:cs typeface="Times New Roman" panose="02020603050405020304" pitchFamily="18" charset="0"/>
              </a:rPr>
              <a:t>$14.99</a:t>
            </a:r>
          </a:p>
          <a:p>
            <a:pPr>
              <a:spcBef>
                <a:spcPts val="1600"/>
              </a:spcBef>
              <a:spcAft>
                <a:spcPts val="600"/>
              </a:spcAft>
            </a:pPr>
            <a:r>
              <a:rPr lang="en-US" sz="1500" b="1" dirty="0">
                <a:latin typeface="Aptos" panose="020B0004020202020204" pitchFamily="34" charset="0"/>
                <a:cs typeface="Times New Roman" panose="02020603050405020304" pitchFamily="18" charset="0"/>
              </a:rPr>
              <a:t>KEY FEATURES:</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Capstone Value Library delivers clear, concise nonfiction at the lowest possible price, so budgets go further without sacrificing quality</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Reliable, curriculum-aligned nonfiction that librarians and students can trust</a:t>
            </a:r>
          </a:p>
          <a:p>
            <a:pPr marL="219456" indent="-219456">
              <a:spcAft>
                <a:spcPts val="600"/>
              </a:spcAft>
              <a:buClr>
                <a:schemeClr val="tx2"/>
              </a:buClr>
              <a:buFont typeface="Arial" panose="020B0604020202020204" pitchFamily="34" charset="0"/>
              <a:buChar char="•"/>
            </a:pPr>
            <a:r>
              <a:rPr lang="en-US" sz="1400" dirty="0">
                <a:latin typeface="Aptos" panose="020B0004020202020204" pitchFamily="34" charset="0"/>
                <a:cs typeface="Times New Roman" panose="02020603050405020304" pitchFamily="18" charset="0"/>
              </a:rPr>
              <a:t>Straightforward treatments of essential social studies topics that support state and national standards</a:t>
            </a:r>
          </a:p>
        </p:txBody>
      </p:sp>
      <p:cxnSp>
        <p:nvCxnSpPr>
          <p:cNvPr id="10" name="Straight Connector 9">
            <a:extLst>
              <a:ext uri="{FF2B5EF4-FFF2-40B4-BE49-F238E27FC236}">
                <a16:creationId xmlns:a16="http://schemas.microsoft.com/office/drawing/2014/main" id="{7C76A421-203D-D530-C32F-BE6C5081E1B4}"/>
              </a:ext>
            </a:extLst>
          </p:cNvPr>
          <p:cNvCxnSpPr>
            <a:cxnSpLocks/>
          </p:cNvCxnSpPr>
          <p:nvPr/>
        </p:nvCxnSpPr>
        <p:spPr>
          <a:xfrm>
            <a:off x="4688297" y="701731"/>
            <a:ext cx="0" cy="559455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AD4403B-1802-72DD-FD31-9214AFDF4EC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179165" y="3429000"/>
            <a:ext cx="1963351" cy="2514600"/>
          </a:xfrm>
          <a:prstGeom prst="rect">
            <a:avLst/>
          </a:prstGeom>
          <a:ln w="3175">
            <a:solidFill>
              <a:schemeClr val="tx1">
                <a:alpha val="25000"/>
              </a:schemeClr>
            </a:solidFill>
          </a:ln>
        </p:spPr>
      </p:pic>
      <p:pic>
        <p:nvPicPr>
          <p:cNvPr id="13" name="Picture 12">
            <a:extLst>
              <a:ext uri="{FF2B5EF4-FFF2-40B4-BE49-F238E27FC236}">
                <a16:creationId xmlns:a16="http://schemas.microsoft.com/office/drawing/2014/main" id="{86EA2C15-4515-7A95-6F92-8F2C14AE000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169147" y="732105"/>
            <a:ext cx="1959575" cy="2514600"/>
          </a:xfrm>
          <a:prstGeom prst="rect">
            <a:avLst/>
          </a:prstGeom>
          <a:ln w="3175">
            <a:solidFill>
              <a:schemeClr val="tx1">
                <a:alpha val="25000"/>
              </a:schemeClr>
            </a:solidFill>
          </a:ln>
        </p:spPr>
      </p:pic>
      <p:pic>
        <p:nvPicPr>
          <p:cNvPr id="15" name="Picture 14">
            <a:extLst>
              <a:ext uri="{FF2B5EF4-FFF2-40B4-BE49-F238E27FC236}">
                <a16:creationId xmlns:a16="http://schemas.microsoft.com/office/drawing/2014/main" id="{AABC9F2F-44A1-8413-8FC6-0B9D4162D1B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463672" y="3429000"/>
            <a:ext cx="1963351" cy="2514600"/>
          </a:xfrm>
          <a:prstGeom prst="rect">
            <a:avLst/>
          </a:prstGeom>
          <a:ln w="3175">
            <a:solidFill>
              <a:schemeClr val="tx1">
                <a:alpha val="25000"/>
              </a:schemeClr>
            </a:solidFill>
          </a:ln>
        </p:spPr>
      </p:pic>
      <p:pic>
        <p:nvPicPr>
          <p:cNvPr id="6" name="Picture 5">
            <a:extLst>
              <a:ext uri="{FF2B5EF4-FFF2-40B4-BE49-F238E27FC236}">
                <a16:creationId xmlns:a16="http://schemas.microsoft.com/office/drawing/2014/main" id="{DFD5FC4F-1831-95BA-1EC0-7E2717FEA8A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463672" y="732105"/>
            <a:ext cx="1963351" cy="2514600"/>
          </a:xfrm>
          <a:prstGeom prst="rect">
            <a:avLst/>
          </a:prstGeom>
          <a:ln w="3175">
            <a:solidFill>
              <a:schemeClr val="tx1">
                <a:alpha val="25000"/>
              </a:schemeClr>
            </a:solidFill>
          </a:ln>
        </p:spPr>
      </p:pic>
      <p:grpSp>
        <p:nvGrpSpPr>
          <p:cNvPr id="4" name="Group 3">
            <a:extLst>
              <a:ext uri="{FF2B5EF4-FFF2-40B4-BE49-F238E27FC236}">
                <a16:creationId xmlns:a16="http://schemas.microsoft.com/office/drawing/2014/main" id="{D0A0B0D9-2671-EC40-3268-B65DD14A882D}"/>
              </a:ext>
            </a:extLst>
          </p:cNvPr>
          <p:cNvGrpSpPr/>
          <p:nvPr/>
        </p:nvGrpSpPr>
        <p:grpSpPr>
          <a:xfrm>
            <a:off x="2841687" y="1430372"/>
            <a:ext cx="1365761" cy="1390686"/>
            <a:chOff x="2816340" y="86544"/>
            <a:chExt cx="1913499" cy="1913500"/>
          </a:xfrm>
        </p:grpSpPr>
        <p:pic>
          <p:nvPicPr>
            <p:cNvPr id="8" name="Picture 7" descr="A yellow circle with black background&#10;&#10;AI-generated content may be incorrect.">
              <a:extLst>
                <a:ext uri="{FF2B5EF4-FFF2-40B4-BE49-F238E27FC236}">
                  <a16:creationId xmlns:a16="http://schemas.microsoft.com/office/drawing/2014/main" id="{FEE92EA6-428A-E388-71EC-361E983D724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816340" y="86544"/>
              <a:ext cx="1913499" cy="1913500"/>
            </a:xfrm>
            <a:prstGeom prst="rect">
              <a:avLst/>
            </a:prstGeom>
          </p:spPr>
        </p:pic>
        <p:sp>
          <p:nvSpPr>
            <p:cNvPr id="11" name="TextBox 10">
              <a:extLst>
                <a:ext uri="{FF2B5EF4-FFF2-40B4-BE49-F238E27FC236}">
                  <a16:creationId xmlns:a16="http://schemas.microsoft.com/office/drawing/2014/main" id="{64E80C08-07B3-C2A7-3D0D-457161720EB1}"/>
                </a:ext>
              </a:extLst>
            </p:cNvPr>
            <p:cNvSpPr txBox="1"/>
            <p:nvPr/>
          </p:nvSpPr>
          <p:spPr>
            <a:xfrm>
              <a:off x="2862433" y="497512"/>
              <a:ext cx="1790481" cy="1018138"/>
            </a:xfrm>
            <a:prstGeom prst="rect">
              <a:avLst/>
            </a:prstGeom>
            <a:noFill/>
          </p:spPr>
          <p:txBody>
            <a:bodyPr wrap="square" rtlCol="0">
              <a:spAutoFit/>
            </a:bodyPr>
            <a:lstStyle/>
            <a:p>
              <a:pPr algn="ctr"/>
              <a:r>
                <a:rPr lang="en-US" sz="1400" b="1" dirty="0">
                  <a:latin typeface="Aptos" panose="020B0004020202020204" pitchFamily="34" charset="0"/>
                  <a:cs typeface="Times New Roman" panose="02020603050405020304" pitchFamily="18" charset="0"/>
                </a:rPr>
                <a:t>Available </a:t>
              </a:r>
            </a:p>
            <a:p>
              <a:pPr algn="ctr"/>
              <a:r>
                <a:rPr lang="en-US" sz="1400" b="1" dirty="0">
                  <a:latin typeface="Aptos" panose="020B0004020202020204" pitchFamily="34" charset="0"/>
                  <a:cs typeface="Times New Roman" panose="02020603050405020304" pitchFamily="18" charset="0"/>
                </a:rPr>
                <a:t>for Capstone Interactive!</a:t>
              </a:r>
            </a:p>
          </p:txBody>
        </p:sp>
      </p:grpSp>
      <p:sp>
        <p:nvSpPr>
          <p:cNvPr id="5" name="TextBox 4">
            <a:extLst>
              <a:ext uri="{FF2B5EF4-FFF2-40B4-BE49-F238E27FC236}">
                <a16:creationId xmlns:a16="http://schemas.microsoft.com/office/drawing/2014/main" id="{9403C259-C01A-1988-69E3-5216A720D624}"/>
              </a:ext>
            </a:extLst>
          </p:cNvPr>
          <p:cNvSpPr txBox="1"/>
          <p:nvPr/>
        </p:nvSpPr>
        <p:spPr>
          <a:xfrm>
            <a:off x="5061570" y="6165485"/>
            <a:ext cx="1762021" cy="261610"/>
          </a:xfrm>
          <a:prstGeom prst="rect">
            <a:avLst/>
          </a:prstGeom>
          <a:noFill/>
        </p:spPr>
        <p:txBody>
          <a:bodyPr wrap="none" rtlCol="0">
            <a:spAutoFit/>
          </a:bodyPr>
          <a:lstStyle/>
          <a:p>
            <a:r>
              <a:rPr lang="en-US" sz="1100" dirty="0">
                <a:solidFill>
                  <a:srgbClr val="C00000"/>
                </a:solidFill>
              </a:rPr>
              <a:t>Spring 26 Catalog page 67</a:t>
            </a:r>
          </a:p>
        </p:txBody>
      </p:sp>
    </p:spTree>
    <p:extLst>
      <p:ext uri="{BB962C8B-B14F-4D97-AF65-F5344CB8AC3E}">
        <p14:creationId xmlns:p14="http://schemas.microsoft.com/office/powerpoint/2010/main" val="1345614379"/>
      </p:ext>
    </p:extLst>
  </p:cSld>
  <p:clrMapOvr>
    <a:masterClrMapping/>
  </p:clrMapOvr>
</p:sld>
</file>

<file path=ppt/theme/theme1.xml><?xml version="1.0" encoding="utf-8"?>
<a:theme xmlns:a="http://schemas.openxmlformats.org/drawingml/2006/main" name="With Footer">
  <a:themeElements>
    <a:clrScheme name="Capstone Content">
      <a:dk1>
        <a:srgbClr val="000000"/>
      </a:dk1>
      <a:lt1>
        <a:srgbClr val="FFFFFF"/>
      </a:lt1>
      <a:dk2>
        <a:srgbClr val="66008C"/>
      </a:dk2>
      <a:lt2>
        <a:srgbClr val="D3EFF3"/>
      </a:lt2>
      <a:accent1>
        <a:srgbClr val="8F45AB"/>
      </a:accent1>
      <a:accent2>
        <a:srgbClr val="FF3166"/>
      </a:accent2>
      <a:accent3>
        <a:srgbClr val="4EC0D3"/>
      </a:accent3>
      <a:accent4>
        <a:srgbClr val="8FD145"/>
      </a:accent4>
      <a:accent5>
        <a:srgbClr val="EDE708"/>
      </a:accent5>
      <a:accent6>
        <a:srgbClr val="FE8B00"/>
      </a:accent6>
      <a:hlink>
        <a:srgbClr val="338CBE"/>
      </a:hlink>
      <a:folHlink>
        <a:srgbClr val="8C44A9"/>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M-4784--Fall 2025 Sales PowerPoint" id="{46AB16EF-A9F5-9449-8443-190891CFEC24}" vid="{82A3E878-C1DD-1741-B1D6-BD81116C72C0}"/>
    </a:ext>
  </a:extLst>
</a:theme>
</file>

<file path=ppt/theme/theme2.xml><?xml version="1.0" encoding="utf-8"?>
<a:theme xmlns:a="http://schemas.openxmlformats.org/drawingml/2006/main" name="No Foot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6949</TotalTime>
  <Words>5352</Words>
  <Application>Microsoft Macintosh PowerPoint</Application>
  <PresentationFormat>Widescreen</PresentationFormat>
  <Paragraphs>809</Paragraphs>
  <Slides>70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70</vt:i4>
      </vt:variant>
    </vt:vector>
  </HeadingPairs>
  <TitlesOfParts>
    <vt:vector size="76" baseType="lpstr">
      <vt:lpstr>Aptos</vt:lpstr>
      <vt:lpstr>Aptos Display</vt:lpstr>
      <vt:lpstr>Arial</vt:lpstr>
      <vt:lpstr>Times New Roman</vt:lpstr>
      <vt:lpstr>With Footer</vt:lpstr>
      <vt:lpstr>No Footer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Greta Kotz</dc:creator>
  <cp:lastModifiedBy>Rick Beale</cp:lastModifiedBy>
  <cp:revision>149</cp:revision>
  <dcterms:created xsi:type="dcterms:W3CDTF">2025-07-07T15:42:44Z</dcterms:created>
  <dcterms:modified xsi:type="dcterms:W3CDTF">2026-01-21T17:21:51Z</dcterms:modified>
</cp:coreProperties>
</file>