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  <p:sldId id="455" r:id="rId201"/>
    <p:sldId id="456" r:id="rId202"/>
    <p:sldId id="457" r:id="rId203"/>
    <p:sldId id="458" r:id="rId204"/>
    <p:sldId id="459" r:id="rId205"/>
    <p:sldId id="460" r:id="rId206"/>
    <p:sldId id="461" r:id="rId207"/>
    <p:sldId id="462" r:id="rId208"/>
    <p:sldId id="463" r:id="rId209"/>
    <p:sldId id="464" r:id="rId210"/>
    <p:sldId id="465" r:id="rId211"/>
    <p:sldId id="466" r:id="rId212"/>
    <p:sldId id="467" r:id="rId213"/>
    <p:sldId id="468" r:id="rId214"/>
    <p:sldId id="469" r:id="rId215"/>
    <p:sldId id="470" r:id="rId216"/>
    <p:sldId id="471" r:id="rId217"/>
    <p:sldId id="472" r:id="rId218"/>
  </p:sldIdLst>
  <p:sldSz cx="9144000" cy="5143500" type="screen16x9"/>
  <p:notesSz cx="6858000" cy="9144000"/>
  <p:embeddedFontLst>
    <p:embeddedFont>
      <p:font typeface="Avenir" panose="02000503020000020003" pitchFamily="2" charset="0"/>
      <p:regular r:id="rId220"/>
      <p:italic r:id="rId221"/>
    </p:embeddedFont>
    <p:embeddedFont>
      <p:font typeface="Montserrat" pitchFamily="2" charset="77"/>
      <p:regular r:id="rId222"/>
      <p:bold r:id="rId223"/>
      <p:italic r:id="rId224"/>
      <p:boldItalic r:id="rId225"/>
    </p:embeddedFont>
    <p:embeddedFont>
      <p:font typeface="Montserrat Black" pitchFamily="2" charset="77"/>
      <p:bold r:id="rId226"/>
      <p:italic r:id="rId227"/>
      <p:boldItalic r:id="rId228"/>
    </p:embeddedFont>
    <p:embeddedFont>
      <p:font typeface="Montserrat ExtraBold" pitchFamily="2" charset="77"/>
      <p:bold r:id="rId229"/>
      <p:italic r:id="rId230"/>
      <p:boldItalic r:id="rId231"/>
    </p:embeddedFont>
    <p:embeddedFont>
      <p:font typeface="Montserrat SemiBold" pitchFamily="2" charset="77"/>
      <p:regular r:id="rId232"/>
      <p:bold r:id="rId233"/>
      <p:italic r:id="rId234"/>
      <p:boldItalic r:id="rId2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36" roundtripDataSignature="AMtx7mhwjMhiSxYarfcgTm8gDs1k2nKxN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52"/>
    <p:restoredTop sz="94694"/>
  </p:normalViewPr>
  <p:slideViewPr>
    <p:cSldViewPr snapToGrid="0">
      <p:cViewPr varScale="1">
        <p:scale>
          <a:sx n="161" d="100"/>
          <a:sy n="161" d="100"/>
        </p:scale>
        <p:origin x="720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font" Target="fonts/font7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presProps" Target="pres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font" Target="fonts/font8.fntdata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viewProps" Target="viewProps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font" Target="fonts/font9.fntdata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theme" Target="theme/theme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font" Target="fonts/font10.fntdata"/><Relationship Id="rId240" Type="http://schemas.openxmlformats.org/officeDocument/2006/relationships/tableStyles" Target="tableStyles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notesMaster" Target="notesMasters/notesMaster1.xml"/><Relationship Id="rId230" Type="http://schemas.openxmlformats.org/officeDocument/2006/relationships/font" Target="fonts/font11.fntdata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font" Target="fonts/font1.fntdata"/><Relationship Id="rId225" Type="http://schemas.openxmlformats.org/officeDocument/2006/relationships/font" Target="fonts/font6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customschemas.google.com/relationships/presentationmetadata" Target="metadata"/><Relationship Id="rId26" Type="http://schemas.openxmlformats.org/officeDocument/2006/relationships/slide" Target="slides/slide25.xml"/><Relationship Id="rId231" Type="http://schemas.openxmlformats.org/officeDocument/2006/relationships/font" Target="fonts/font12.fntdata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font" Target="fonts/font2.fntdata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font" Target="fonts/font13.fntdata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font" Target="fonts/font3.fntdata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font" Target="fonts/font14.fntdata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font" Target="fonts/font4.fntdata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font" Target="fonts/font15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font" Target="fonts/font5.fntdata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font" Target="fonts/font16.fntdata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BELLWETHER</a:t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6" name="Google Shape;1056;p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BELLWETHER</a:t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3" name="Google Shape;1073;p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BEARPORT</a:t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8" name="Google Shape;1078;p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BEARPORT</a:t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3" name="Google Shape;1083;p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IMPRINT INTRO - BELLWETHER</a:t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1" name="Google Shape;1091;p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BELLWETHER</a:t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9" name="Google Shape;1109;p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BEARPORT</a:t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4" name="Google Shape;1114;p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BEARPORT</a:t>
            </a: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9" name="Google Shape;1119;p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BELLWETHER</a:t>
            </a: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5" name="Google Shape;1135;p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BEARPORT</a:t>
            </a: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0" name="Google Shape;1140;p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BEARPORT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BELLWETHER</a:t>
            </a: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5" name="Google Shape;1145;p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IMPRINT INTRO - BELLWETHER</a:t>
            </a: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4" name="Google Shape;1154;p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BELLWETHER</a:t>
            </a: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p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0" name="Google Shape;1170;p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BEARPORT</a:t>
            </a: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5" name="Google Shape;1175;p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BEARPORT</a:t>
            </a: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0" name="Google Shape;1180;p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BELLWETHER</a:t>
            </a: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6" name="Google Shape;1196;p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BEARPORT</a:t>
            </a: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p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1" name="Google Shape;1201;p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BEARPORT</a:t>
            </a: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6" name="Google Shape;1206;p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BELLWETHER</a:t>
            </a: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p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2" name="Google Shape;1222;p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BEARPORT</a:t>
            </a: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7" name="Google Shape;1227;p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BEARPORT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BELLWETHER</a:t>
            </a: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2" name="Google Shape;1232;p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PUBLISHER INTRO - JUMP</a:t>
            </a:r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2" name="Google Shape;1242;p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IMPRINT INTRO - BELLWETHER</a:t>
            </a:r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p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0" name="Google Shape;1250;p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BELLWETHER</a:t>
            </a:r>
            <a:endParaRPr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7" name="Google Shape;1267;p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BEARPORT</a:t>
            </a:r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2" name="Google Shape;1272;p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BEARPORT</a:t>
            </a:r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7" name="Google Shape;1277;p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BELLWETHER</a:t>
            </a:r>
            <a:endParaRPr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p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6" name="Google Shape;1296;p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BEARPORT</a:t>
            </a:r>
            <a:endParaRPr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1" name="Google Shape;1301;p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IMPRINT INTRO - BELLWETHER</a:t>
            </a:r>
            <a:endParaRPr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9" name="Google Shape;1309;p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BELLWETHER</a:t>
            </a:r>
            <a:endParaRPr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8" name="Google Shape;1328;p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BEARPORT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BELLWETHER</a:t>
            </a:r>
            <a:endParaRPr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p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3" name="Google Shape;1333;p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2 - BEARPORT</a:t>
            </a:r>
            <a:endParaRPr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8" name="Google Shape;1338;p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BELLWETHER</a:t>
            </a:r>
            <a:endParaRPr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6" name="Google Shape;1356;p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BEARPORT</a:t>
            </a:r>
            <a:endParaRPr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1" name="Google Shape;1361;p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2 - BEARPORT</a:t>
            </a:r>
            <a:endParaRPr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p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6" name="Google Shape;1366;p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BELLWETHER</a:t>
            </a:r>
            <a:endParaRPr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5" name="Google Shape;1385;p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BEARPORT</a:t>
            </a:r>
            <a:endParaRPr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p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0" name="Google Shape;1390;p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2 - BEARPORT</a:t>
            </a:r>
            <a:endParaRPr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p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5" name="Google Shape;1395;p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BELLWETHER</a:t>
            </a:r>
            <a:endParaRPr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414;p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5" name="Google Shape;1415;p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BEARPORT</a:t>
            </a:r>
            <a:endParaRPr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0" name="Google Shape;1420;p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2 - BEARPORT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BELLWETHER</a:t>
            </a:r>
            <a:endParaRPr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Google Shape;1424;p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5" name="Google Shape;1425;p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BELLWETHER</a:t>
            </a:r>
            <a:endParaRPr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p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5" name="Google Shape;1445;p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BEARPORT</a:t>
            </a:r>
            <a:endParaRPr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p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0" name="Google Shape;1450;p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2 - BEARPORT</a:t>
            </a:r>
            <a:endParaRPr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p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5" name="Google Shape;1455;p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IMPRINT INTRO - BELLWETHER</a:t>
            </a:r>
            <a:endParaRPr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p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5" name="Google Shape;1465;p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BELLWETHER</a:t>
            </a:r>
            <a:endParaRPr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p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2" name="Google Shape;1482;p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BEARPORT</a:t>
            </a:r>
            <a:endParaRPr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Google Shape;1486;p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7" name="Google Shape;1487;p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2 - BEARPORT</a:t>
            </a:r>
            <a:endParaRPr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p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2" name="Google Shape;1492;p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BELLWETHER</a:t>
            </a:r>
            <a:endParaRPr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p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1" name="Google Shape;1511;p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BEARPORT</a:t>
            </a:r>
            <a:endParaRPr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Google Shape;1515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6" name="Google Shape;1516;p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2 - BEARPORT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BELLWETHER</a:t>
            </a:r>
            <a:endParaRPr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p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1" name="Google Shape;1521;p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2 - BEARPORT</a:t>
            </a:r>
            <a:endParaRPr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p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6" name="Google Shape;1526;p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BELLWETHER</a:t>
            </a:r>
            <a:endParaRPr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p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3" name="Google Shape;1543;p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BEARPORT</a:t>
            </a:r>
            <a:endParaRPr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p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8" name="Google Shape;1548;p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2 - BEARPORT</a:t>
            </a:r>
            <a:endParaRPr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p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3" name="Google Shape;1553;p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2 - BEARPORT</a:t>
            </a:r>
            <a:endParaRPr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Google Shape;1557;p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8" name="Google Shape;1558;p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IMPRINT INTRO - BELLWETHER</a:t>
            </a:r>
            <a:endParaRPr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p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6" name="Google Shape;1566;p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BELLWETHER</a:t>
            </a:r>
            <a:endParaRPr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p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3" name="Google Shape;1583;p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BEARPORT</a:t>
            </a:r>
            <a:endParaRPr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p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8" name="Google Shape;1588;p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Google Shape;1592;p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3" name="Google Shape;1593;p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BELLWETHER</a:t>
            </a:r>
            <a:endParaRPr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p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8" name="Google Shape;1598;p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4" name="Google Shape;1614;p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p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9" name="Google Shape;1619;p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p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4" name="Google Shape;1624;p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Google Shape;1628;p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9" name="Google Shape;1629;p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Google Shape;1648;p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9" name="Google Shape;1649;p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p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4" name="Google Shape;1654;p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9" name="Google Shape;1659;p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PUBLISHER INTRO - KALEIDOSCOPE</a:t>
            </a:r>
            <a:endParaRPr/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p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2" name="Google Shape;1672;p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IMPRINT INTRO - KALEIDOSCOPE</a:t>
            </a:r>
            <a:endParaRPr/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2" name="Google Shape;1682;p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KALEIDOSCOPE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BELLWETHER</a:t>
            </a:r>
            <a:endParaRPr/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p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3" name="Google Shape;1693;p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KALEIDOSCOPE</a:t>
            </a:r>
            <a:endParaRPr/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p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8" name="Google Shape;1698;p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2 - KALEIDOSCOPE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**Note: Will need at least one more spread for each series. </a:t>
            </a:r>
            <a:endParaRPr/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Google Shape;1702;p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3" name="Google Shape;1703;p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2 - KALEIDOSCOPE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**Note: Will need at least one more spread for each series. </a:t>
            </a:r>
            <a:endParaRPr/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7" name="Google Shape;1707;p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8" name="Google Shape;1708;p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p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1" name="Google Shape;1721;p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6" name="Google Shape;1726;p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p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1" name="Google Shape;1731;p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p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6" name="Google Shape;1736;p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IMPRINT INTRO - BELLWETHER</a:t>
            </a:r>
            <a:endParaRPr/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Google Shape;1743;p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4" name="Google Shape;1744;p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Google Shape;1758;p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9" name="Google Shape;1759;p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BELLWETHER</a:t>
            </a:r>
            <a:endParaRPr/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p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4" name="Google Shape;1764;p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0" name="Google Shape;1780;p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Google Shape;1784;p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5" name="Google Shape;1785;p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IMPRINT INTRO - BELLWETHER</a:t>
            </a:r>
            <a:endParaRPr/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p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7" name="Google Shape;1797;p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Google Shape;1813;p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4" name="Google Shape;1814;p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9" name="Google Shape;1819;p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p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4" name="Google Shape;1824;p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Google Shape;1834;p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5" name="Google Shape;1835;p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p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0" name="Google Shape;1840;p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Google Shape;1856;p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7" name="Google Shape;1857;p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BELLWETHER</a:t>
            </a:r>
            <a:endParaRPr/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p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2" name="Google Shape;1862;p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Google Shape;1866;p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7" name="Google Shape;1867;p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1" name="Google Shape;1871;p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2" name="Google Shape;1872;p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Google Shape;1886;p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7" name="Google Shape;1887;p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2" name="Google Shape;1892;p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6" name="Google Shape;1896;p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7" name="Google Shape;1897;p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0" name="Google Shape;1910;p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p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5" name="Google Shape;1915;p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" name="Google Shape;1927;p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8" name="Google Shape;1928;p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2" name="Google Shape;1932;p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3" name="Google Shape;1933;p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BELLWETHER</a:t>
            </a:r>
            <a:endParaRPr/>
          </a:p>
        </p:txBody>
      </p:sp>
    </p:spTree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p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8" name="Google Shape;1938;p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" name="Google Shape;1948;p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9" name="Google Shape;1949;p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3" name="Google Shape;1953;p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4" name="Google Shape;1954;p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4" name="Google Shape;1974;p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5" name="Google Shape;1975;p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" name="Google Shape;1979;p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0" name="Google Shape;1980;p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p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5" name="Google Shape;1985;p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4" name="Google Shape;1994;p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5" name="Google Shape;1995;p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9" name="Google Shape;1999;p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0" name="Google Shape;2000;p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4" name="Google Shape;2004;p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5" name="Google Shape;2005;p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IMPRINT INTRO - BELLWETHER</a:t>
            </a:r>
            <a:endParaRPr/>
          </a:p>
        </p:txBody>
      </p:sp>
    </p:spTree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" name="Google Shape;2012;p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3" name="Google Shape;2013;p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BELLWETHER</a:t>
            </a:r>
            <a:endParaRPr/>
          </a:p>
        </p:txBody>
      </p:sp>
    </p:spTree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9" name="Google Shape;2029;p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0" name="Google Shape;2030;p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4" name="Google Shape;2034;p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5" name="Google Shape;2035;p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9" name="Google Shape;2039;p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0" name="Google Shape;2040;p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Google Shape;2059;p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0" name="Google Shape;2060;p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p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5" name="Google Shape;2065;p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Google Shape;2069;p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0" name="Google Shape;2070;p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Google Shape;2074;p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5" name="Google Shape;2075;p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BELLWETHER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IMPRINT INTRO - BELLWETHER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BELLWETHER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Google Shape;350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BELLWETHER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IMPRINT INTRO - BELLWETHER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BELLWETHER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7" name="Google Shape;387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BELLWETHER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3" name="Google Shape;39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BELLWETHER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IMPRINT INTRO - BELLWETHER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BELLWETHER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5" name="Google Shape;415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IMPRINT INTRO - BELLWETHER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3" name="Google Shape;423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BELLWETHER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Google Shape;438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BELLWETHER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3" name="Google Shape;443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BELLWETHER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BELLWETHER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2" name="Google Shape;462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BELLWETHER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0" name="Google Shape;480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BELLWETHER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5" name="Google Shape;485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IMPRINT INTRO - BELLWETHER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3" name="Google Shape;493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BELLWETHER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0" name="Google Shape;510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BELLWETHER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5" name="Google Shape;515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BELLWETHER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9" name="Google Shape;529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BELLWETHER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4" name="Google Shape;534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BELLWETHER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0" name="Google Shape;550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BELLWETHER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5" name="Google Shape;555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IMPRINT INTRO - BELLWETHER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3" name="Google Shape;563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BELLWETHER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BELLWETHER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6" name="Google Shape;586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7" name="Google Shape;597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8" name="Google Shape;608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3" name="Google Shape;623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8" name="Google Shape;628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3" name="Google Shape;633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7" name="Google Shape;647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7" name="Google Shape;657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3" name="Google Shape;673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8" name="Google Shape;678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3" name="Google Shape;683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9" name="Google Shape;699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4" name="Google Shape;704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9" name="Google Shape;709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8" name="Google Shape;728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3" name="Google Shape;733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8" name="Google Shape;738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6" name="Google Shape;746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BELLWETHER</a:t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3" name="Google Shape;763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2 - BEARPORT</a:t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8" name="Google Shape;768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BEARPORT</a:t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3" name="Google Shape;773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BELLWETHER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3" name="Google Shape;793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BEARPORT</a:t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2 - BEARPORT</a:t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3" name="Google Shape;803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BELLWETHER</a:t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2" name="Google Shape;822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</a:t>
            </a:r>
            <a:r>
              <a:rPr lang="en">
                <a:solidFill>
                  <a:schemeClr val="dk1"/>
                </a:solidFill>
              </a:rPr>
              <a:t>BEARPORT</a:t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7" name="Google Shape;827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2 - </a:t>
            </a:r>
            <a:r>
              <a:rPr lang="en">
                <a:solidFill>
                  <a:schemeClr val="dk1"/>
                </a:solidFill>
              </a:rPr>
              <a:t>BEARPORT</a:t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2" name="Google Shape;832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BELLWETHER</a:t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9" name="Google Shape;849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BEATPORT</a:t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4" name="Google Shape;854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2 - </a:t>
            </a:r>
            <a:r>
              <a:rPr lang="en">
                <a:solidFill>
                  <a:schemeClr val="dk1"/>
                </a:solidFill>
              </a:rPr>
              <a:t>BEARPORT</a:t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9" name="Google Shape;859;p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IMPRINT INTRO - BELLWETHER</a:t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0" name="Google Shape;870;p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BELLWETHER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IMPRINT INTRO - BELLWETHER</a:t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6" name="Google Shape;886;p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BEARPORT</a:t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1" name="Google Shape;891;p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2 - BEARPORT</a:t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6" name="Google Shape;896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BELLWETHER</a:t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2" name="Google Shape;912;p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BEARPORT</a:t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7" name="Google Shape;917;p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2 - BEARPORT</a:t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2" name="Google Shape;922;p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BELLWETHER</a:t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8" name="Google Shape;938;p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BEARPORT</a:t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3" name="Google Shape;943;p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2 - BEARPORT</a:t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8" name="Google Shape;948;p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2 - BEARPORT</a:t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3" name="Google Shape;953;p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BELLWETHER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BELLWETHER</a:t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9" name="Google Shape;969;p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BEARPORT</a:t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4" name="Google Shape;974;p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BEARPORT</a:t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9" name="Google Shape;979;p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BEARPORT</a:t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4" name="Google Shape;984;p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IMPRINT INTRO - BELLWETHER</a:t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2" name="Google Shape;992;p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BELLWETHER</a:t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0" name="Google Shape;1010;p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BEARPORT</a:t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5" name="Google Shape;1015;p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BEARPORT</a:t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0" name="Google Shape;1020;p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COVERS - BELLWETHER</a:t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6" name="Google Shape;1046;p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BEARPORT</a:t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1" name="Google Shape;1051;p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SERIES SPREAD 1 - BEARPORT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1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2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  <p:sp>
        <p:nvSpPr>
          <p:cNvPr id="45" name="Google Shape;45;p2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28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228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2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2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2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2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22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2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2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" name="Google Shape;32;p22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2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2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2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2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2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" name="Google Shape;40;p22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" name="Google Shape;41;p22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2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2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2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2.jpg"/><Relationship Id="rId3" Type="http://schemas.openxmlformats.org/officeDocument/2006/relationships/image" Target="../media/image357.png"/><Relationship Id="rId7" Type="http://schemas.openxmlformats.org/officeDocument/2006/relationships/image" Target="../media/image36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jpg"/><Relationship Id="rId11" Type="http://schemas.openxmlformats.org/officeDocument/2006/relationships/image" Target="../media/image338.png"/><Relationship Id="rId5" Type="http://schemas.openxmlformats.org/officeDocument/2006/relationships/image" Target="../media/image359.jpg"/><Relationship Id="rId10" Type="http://schemas.openxmlformats.org/officeDocument/2006/relationships/image" Target="../media/image364.png"/><Relationship Id="rId4" Type="http://schemas.openxmlformats.org/officeDocument/2006/relationships/image" Target="../media/image358.png"/><Relationship Id="rId9" Type="http://schemas.openxmlformats.org/officeDocument/2006/relationships/image" Target="../media/image36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5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7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8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4.jpg"/><Relationship Id="rId3" Type="http://schemas.openxmlformats.org/officeDocument/2006/relationships/image" Target="../media/image369.png"/><Relationship Id="rId7" Type="http://schemas.openxmlformats.org/officeDocument/2006/relationships/image" Target="../media/image373.jpg"/><Relationship Id="rId12" Type="http://schemas.openxmlformats.org/officeDocument/2006/relationships/image" Target="../media/image378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2.jpg"/><Relationship Id="rId11" Type="http://schemas.openxmlformats.org/officeDocument/2006/relationships/image" Target="../media/image377.png"/><Relationship Id="rId5" Type="http://schemas.openxmlformats.org/officeDocument/2006/relationships/image" Target="../media/image371.jpg"/><Relationship Id="rId10" Type="http://schemas.openxmlformats.org/officeDocument/2006/relationships/image" Target="../media/image376.jpg"/><Relationship Id="rId4" Type="http://schemas.openxmlformats.org/officeDocument/2006/relationships/image" Target="../media/image370.jpg"/><Relationship Id="rId9" Type="http://schemas.openxmlformats.org/officeDocument/2006/relationships/image" Target="../media/image375.jp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6.jpg"/><Relationship Id="rId3" Type="http://schemas.openxmlformats.org/officeDocument/2006/relationships/image" Target="../media/image381.png"/><Relationship Id="rId7" Type="http://schemas.openxmlformats.org/officeDocument/2006/relationships/image" Target="../media/image385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4.jpg"/><Relationship Id="rId5" Type="http://schemas.openxmlformats.org/officeDocument/2006/relationships/image" Target="../media/image383.jpg"/><Relationship Id="rId10" Type="http://schemas.openxmlformats.org/officeDocument/2006/relationships/image" Target="../media/image377.png"/><Relationship Id="rId4" Type="http://schemas.openxmlformats.org/officeDocument/2006/relationships/image" Target="../media/image382.jpg"/><Relationship Id="rId9" Type="http://schemas.openxmlformats.org/officeDocument/2006/relationships/image" Target="../media/image387.jp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8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9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1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1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7.jpg"/><Relationship Id="rId3" Type="http://schemas.openxmlformats.org/officeDocument/2006/relationships/image" Target="../media/image392.png"/><Relationship Id="rId7" Type="http://schemas.openxmlformats.org/officeDocument/2006/relationships/image" Target="../media/image396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5.jpg"/><Relationship Id="rId5" Type="http://schemas.openxmlformats.org/officeDocument/2006/relationships/image" Target="../media/image394.jpg"/><Relationship Id="rId10" Type="http://schemas.openxmlformats.org/officeDocument/2006/relationships/image" Target="../media/image399.png"/><Relationship Id="rId4" Type="http://schemas.openxmlformats.org/officeDocument/2006/relationships/image" Target="../media/image393.jpg"/><Relationship Id="rId9" Type="http://schemas.openxmlformats.org/officeDocument/2006/relationships/image" Target="../media/image398.jp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7.png"/><Relationship Id="rId3" Type="http://schemas.openxmlformats.org/officeDocument/2006/relationships/image" Target="../media/image402.jpg"/><Relationship Id="rId7" Type="http://schemas.openxmlformats.org/officeDocument/2006/relationships/image" Target="../media/image406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5.jpg"/><Relationship Id="rId5" Type="http://schemas.openxmlformats.org/officeDocument/2006/relationships/image" Target="../media/image404.jpg"/><Relationship Id="rId10" Type="http://schemas.openxmlformats.org/officeDocument/2006/relationships/image" Target="../media/image409.png"/><Relationship Id="rId4" Type="http://schemas.openxmlformats.org/officeDocument/2006/relationships/image" Target="../media/image403.jpg"/><Relationship Id="rId9" Type="http://schemas.openxmlformats.org/officeDocument/2006/relationships/image" Target="../media/image408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7.jpg"/><Relationship Id="rId3" Type="http://schemas.openxmlformats.org/officeDocument/2006/relationships/image" Target="../media/image412.png"/><Relationship Id="rId7" Type="http://schemas.openxmlformats.org/officeDocument/2006/relationships/image" Target="../media/image416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5.jpg"/><Relationship Id="rId5" Type="http://schemas.openxmlformats.org/officeDocument/2006/relationships/image" Target="../media/image414.jpg"/><Relationship Id="rId10" Type="http://schemas.openxmlformats.org/officeDocument/2006/relationships/image" Target="../media/image418.png"/><Relationship Id="rId4" Type="http://schemas.openxmlformats.org/officeDocument/2006/relationships/image" Target="../media/image413.png"/><Relationship Id="rId9" Type="http://schemas.openxmlformats.org/officeDocument/2006/relationships/image" Target="../media/image408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9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1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3.png"/><Relationship Id="rId4" Type="http://schemas.openxmlformats.org/officeDocument/2006/relationships/image" Target="../media/image42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4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5.pn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1.jpg"/><Relationship Id="rId3" Type="http://schemas.openxmlformats.org/officeDocument/2006/relationships/image" Target="../media/image426.png"/><Relationship Id="rId7" Type="http://schemas.openxmlformats.org/officeDocument/2006/relationships/image" Target="../media/image430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9.jpg"/><Relationship Id="rId5" Type="http://schemas.openxmlformats.org/officeDocument/2006/relationships/image" Target="../media/image428.jpg"/><Relationship Id="rId10" Type="http://schemas.openxmlformats.org/officeDocument/2006/relationships/image" Target="../media/image433.jpg"/><Relationship Id="rId4" Type="http://schemas.openxmlformats.org/officeDocument/2006/relationships/image" Target="../media/image427.jpg"/><Relationship Id="rId9" Type="http://schemas.openxmlformats.org/officeDocument/2006/relationships/image" Target="../media/image432.jp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4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5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1.jpg"/><Relationship Id="rId3" Type="http://schemas.openxmlformats.org/officeDocument/2006/relationships/image" Target="../media/image436.png"/><Relationship Id="rId7" Type="http://schemas.openxmlformats.org/officeDocument/2006/relationships/image" Target="../media/image440.jpg"/><Relationship Id="rId12" Type="http://schemas.openxmlformats.org/officeDocument/2006/relationships/image" Target="../media/image445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9.jpg"/><Relationship Id="rId11" Type="http://schemas.openxmlformats.org/officeDocument/2006/relationships/image" Target="../media/image444.jpg"/><Relationship Id="rId5" Type="http://schemas.openxmlformats.org/officeDocument/2006/relationships/image" Target="../media/image438.jpg"/><Relationship Id="rId10" Type="http://schemas.openxmlformats.org/officeDocument/2006/relationships/image" Target="../media/image443.jpg"/><Relationship Id="rId4" Type="http://schemas.openxmlformats.org/officeDocument/2006/relationships/image" Target="../media/image437.jpg"/><Relationship Id="rId9" Type="http://schemas.openxmlformats.org/officeDocument/2006/relationships/image" Target="../media/image442.jp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6.jp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7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3.jpg"/><Relationship Id="rId3" Type="http://schemas.openxmlformats.org/officeDocument/2006/relationships/image" Target="../media/image448.jpg"/><Relationship Id="rId7" Type="http://schemas.openxmlformats.org/officeDocument/2006/relationships/image" Target="../media/image452.jp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1.jpg"/><Relationship Id="rId5" Type="http://schemas.openxmlformats.org/officeDocument/2006/relationships/image" Target="../media/image450.jpg"/><Relationship Id="rId10" Type="http://schemas.openxmlformats.org/officeDocument/2006/relationships/image" Target="../media/image455.png"/><Relationship Id="rId4" Type="http://schemas.openxmlformats.org/officeDocument/2006/relationships/image" Target="../media/image449.jpg"/><Relationship Id="rId9" Type="http://schemas.openxmlformats.org/officeDocument/2006/relationships/image" Target="../media/image454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6.jp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12" Type="http://schemas.openxmlformats.org/officeDocument/2006/relationships/image" Target="../media/image5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11" Type="http://schemas.openxmlformats.org/officeDocument/2006/relationships/image" Target="../media/image56.jpg"/><Relationship Id="rId5" Type="http://schemas.openxmlformats.org/officeDocument/2006/relationships/image" Target="../media/image50.jpg"/><Relationship Id="rId10" Type="http://schemas.openxmlformats.org/officeDocument/2006/relationships/image" Target="../media/image55.jpg"/><Relationship Id="rId4" Type="http://schemas.openxmlformats.org/officeDocument/2006/relationships/image" Target="../media/image49.png"/><Relationship Id="rId9" Type="http://schemas.openxmlformats.org/officeDocument/2006/relationships/image" Target="../media/image54.jp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7.jp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3.jpg"/><Relationship Id="rId3" Type="http://schemas.openxmlformats.org/officeDocument/2006/relationships/image" Target="../media/image458.jpg"/><Relationship Id="rId7" Type="http://schemas.openxmlformats.org/officeDocument/2006/relationships/image" Target="../media/image462.jp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1.jpg"/><Relationship Id="rId5" Type="http://schemas.openxmlformats.org/officeDocument/2006/relationships/image" Target="../media/image460.jpg"/><Relationship Id="rId4" Type="http://schemas.openxmlformats.org/officeDocument/2006/relationships/image" Target="../media/image459.jpg"/><Relationship Id="rId9" Type="http://schemas.openxmlformats.org/officeDocument/2006/relationships/image" Target="../media/image454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4.jp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5.jp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1.jpg"/><Relationship Id="rId3" Type="http://schemas.openxmlformats.org/officeDocument/2006/relationships/image" Target="../media/image466.jpg"/><Relationship Id="rId7" Type="http://schemas.openxmlformats.org/officeDocument/2006/relationships/image" Target="../media/image470.jp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9.jpg"/><Relationship Id="rId5" Type="http://schemas.openxmlformats.org/officeDocument/2006/relationships/image" Target="../media/image468.jpg"/><Relationship Id="rId10" Type="http://schemas.openxmlformats.org/officeDocument/2006/relationships/image" Target="../media/image454.png"/><Relationship Id="rId4" Type="http://schemas.openxmlformats.org/officeDocument/2006/relationships/image" Target="../media/image467.jpg"/><Relationship Id="rId9" Type="http://schemas.openxmlformats.org/officeDocument/2006/relationships/image" Target="../media/image472.jp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3.jp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3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4.jp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jpg"/><Relationship Id="rId3" Type="http://schemas.openxmlformats.org/officeDocument/2006/relationships/image" Target="../media/image475.jpg"/><Relationship Id="rId7" Type="http://schemas.openxmlformats.org/officeDocument/2006/relationships/image" Target="../media/image479.jp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8.jpg"/><Relationship Id="rId5" Type="http://schemas.openxmlformats.org/officeDocument/2006/relationships/image" Target="../media/image477.jpg"/><Relationship Id="rId4" Type="http://schemas.openxmlformats.org/officeDocument/2006/relationships/image" Target="../media/image476.jpg"/><Relationship Id="rId9" Type="http://schemas.openxmlformats.org/officeDocument/2006/relationships/image" Target="../media/image454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1.jp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3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2.jp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8.jpg"/><Relationship Id="rId3" Type="http://schemas.openxmlformats.org/officeDocument/2006/relationships/image" Target="../media/image483.jpg"/><Relationship Id="rId7" Type="http://schemas.openxmlformats.org/officeDocument/2006/relationships/image" Target="../media/image487.jp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6.jpg"/><Relationship Id="rId5" Type="http://schemas.openxmlformats.org/officeDocument/2006/relationships/image" Target="../media/image485.jpg"/><Relationship Id="rId4" Type="http://schemas.openxmlformats.org/officeDocument/2006/relationships/image" Target="../media/image484.jpg"/><Relationship Id="rId9" Type="http://schemas.openxmlformats.org/officeDocument/2006/relationships/image" Target="../media/image454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9.jp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3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jp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3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1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3.png"/><Relationship Id="rId4" Type="http://schemas.openxmlformats.org/officeDocument/2006/relationships/image" Target="../media/image492.png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9.png"/><Relationship Id="rId3" Type="http://schemas.openxmlformats.org/officeDocument/2006/relationships/image" Target="../media/image494.jpg"/><Relationship Id="rId7" Type="http://schemas.openxmlformats.org/officeDocument/2006/relationships/image" Target="../media/image498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7.jpg"/><Relationship Id="rId5" Type="http://schemas.openxmlformats.org/officeDocument/2006/relationships/image" Target="../media/image496.jpg"/><Relationship Id="rId4" Type="http://schemas.openxmlformats.org/officeDocument/2006/relationships/image" Target="../media/image495.jp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jp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3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1.jp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7.png"/><Relationship Id="rId3" Type="http://schemas.openxmlformats.org/officeDocument/2006/relationships/image" Target="../media/image502.jpg"/><Relationship Id="rId7" Type="http://schemas.openxmlformats.org/officeDocument/2006/relationships/image" Target="../media/image506.jp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5.jpg"/><Relationship Id="rId5" Type="http://schemas.openxmlformats.org/officeDocument/2006/relationships/image" Target="../media/image504.jpg"/><Relationship Id="rId10" Type="http://schemas.openxmlformats.org/officeDocument/2006/relationships/image" Target="../media/image509.jpg"/><Relationship Id="rId4" Type="http://schemas.openxmlformats.org/officeDocument/2006/relationships/image" Target="../media/image503.jpg"/><Relationship Id="rId9" Type="http://schemas.openxmlformats.org/officeDocument/2006/relationships/image" Target="../media/image508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jp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3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1.jp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13" Type="http://schemas.openxmlformats.org/officeDocument/2006/relationships/image" Target="../media/image70.jpg"/><Relationship Id="rId3" Type="http://schemas.openxmlformats.org/officeDocument/2006/relationships/image" Target="../media/image60.png"/><Relationship Id="rId7" Type="http://schemas.openxmlformats.org/officeDocument/2006/relationships/image" Target="../media/image64.jpg"/><Relationship Id="rId12" Type="http://schemas.openxmlformats.org/officeDocument/2006/relationships/image" Target="../media/image6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11" Type="http://schemas.openxmlformats.org/officeDocument/2006/relationships/image" Target="../media/image68.jpg"/><Relationship Id="rId5" Type="http://schemas.openxmlformats.org/officeDocument/2006/relationships/image" Target="../media/image62.jpg"/><Relationship Id="rId10" Type="http://schemas.openxmlformats.org/officeDocument/2006/relationships/image" Target="../media/image67.jpg"/><Relationship Id="rId4" Type="http://schemas.openxmlformats.org/officeDocument/2006/relationships/image" Target="../media/image61.jpg"/><Relationship Id="rId9" Type="http://schemas.openxmlformats.org/officeDocument/2006/relationships/image" Target="../media/image66.jpg"/><Relationship Id="rId14" Type="http://schemas.openxmlformats.org/officeDocument/2006/relationships/image" Target="../media/image71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2.jp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3.xml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8.png"/><Relationship Id="rId3" Type="http://schemas.openxmlformats.org/officeDocument/2006/relationships/image" Target="../media/image513.jpg"/><Relationship Id="rId7" Type="http://schemas.openxmlformats.org/officeDocument/2006/relationships/image" Target="../media/image517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6.jpg"/><Relationship Id="rId5" Type="http://schemas.openxmlformats.org/officeDocument/2006/relationships/image" Target="../media/image515.jpg"/><Relationship Id="rId4" Type="http://schemas.openxmlformats.org/officeDocument/2006/relationships/image" Target="../media/image514.jp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9.jp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3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jp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3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1.jp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3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2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3.jpg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9.jpg"/><Relationship Id="rId3" Type="http://schemas.openxmlformats.org/officeDocument/2006/relationships/image" Target="../media/image524.png"/><Relationship Id="rId7" Type="http://schemas.openxmlformats.org/officeDocument/2006/relationships/image" Target="../media/image528.jp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7.jpg"/><Relationship Id="rId11" Type="http://schemas.openxmlformats.org/officeDocument/2006/relationships/image" Target="../media/image532.png"/><Relationship Id="rId5" Type="http://schemas.openxmlformats.org/officeDocument/2006/relationships/image" Target="../media/image526.jpg"/><Relationship Id="rId10" Type="http://schemas.openxmlformats.org/officeDocument/2006/relationships/image" Target="../media/image531.jpg"/><Relationship Id="rId4" Type="http://schemas.openxmlformats.org/officeDocument/2006/relationships/image" Target="../media/image525.jpg"/><Relationship Id="rId9" Type="http://schemas.openxmlformats.org/officeDocument/2006/relationships/image" Target="../media/image530.jp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3.jp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3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4.jp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3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5.jp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1.jpg"/><Relationship Id="rId3" Type="http://schemas.openxmlformats.org/officeDocument/2006/relationships/image" Target="../media/image536.png"/><Relationship Id="rId7" Type="http://schemas.openxmlformats.org/officeDocument/2006/relationships/image" Target="../media/image540.jp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9.jpg"/><Relationship Id="rId5" Type="http://schemas.openxmlformats.org/officeDocument/2006/relationships/image" Target="../media/image538.jpg"/><Relationship Id="rId10" Type="http://schemas.openxmlformats.org/officeDocument/2006/relationships/image" Target="../media/image532.png"/><Relationship Id="rId4" Type="http://schemas.openxmlformats.org/officeDocument/2006/relationships/image" Target="../media/image537.jpg"/><Relationship Id="rId9" Type="http://schemas.openxmlformats.org/officeDocument/2006/relationships/image" Target="../media/image542.jp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3.jp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3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4.jp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3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5.jp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3.xml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9.jpg"/><Relationship Id="rId13" Type="http://schemas.openxmlformats.org/officeDocument/2006/relationships/image" Target="../media/image554.png"/><Relationship Id="rId3" Type="http://schemas.openxmlformats.org/officeDocument/2006/relationships/image" Target="../media/image536.png"/><Relationship Id="rId7" Type="http://schemas.openxmlformats.org/officeDocument/2006/relationships/image" Target="../media/image548.jpg"/><Relationship Id="rId12" Type="http://schemas.openxmlformats.org/officeDocument/2006/relationships/image" Target="../media/image553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7.jpg"/><Relationship Id="rId11" Type="http://schemas.openxmlformats.org/officeDocument/2006/relationships/image" Target="../media/image552.png"/><Relationship Id="rId5" Type="http://schemas.openxmlformats.org/officeDocument/2006/relationships/image" Target="../media/image546.jpg"/><Relationship Id="rId10" Type="http://schemas.openxmlformats.org/officeDocument/2006/relationships/image" Target="../media/image551.png"/><Relationship Id="rId4" Type="http://schemas.openxmlformats.org/officeDocument/2006/relationships/image" Target="../media/image537.jpg"/><Relationship Id="rId9" Type="http://schemas.openxmlformats.org/officeDocument/2006/relationships/image" Target="../media/image550.png"/><Relationship Id="rId14" Type="http://schemas.openxmlformats.org/officeDocument/2006/relationships/image" Target="../media/image555.jp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6.jp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3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7.jp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3.xml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58.png"/><Relationship Id="rId7" Type="http://schemas.openxmlformats.org/officeDocument/2006/relationships/image" Target="../media/image562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1.png"/><Relationship Id="rId5" Type="http://schemas.openxmlformats.org/officeDocument/2006/relationships/image" Target="../media/image560.png"/><Relationship Id="rId4" Type="http://schemas.openxmlformats.org/officeDocument/2006/relationships/image" Target="../media/image559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3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5.jpg"/><Relationship Id="rId4" Type="http://schemas.openxmlformats.org/officeDocument/2006/relationships/image" Target="../media/image564.jp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6.jp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9.png"/><Relationship Id="rId5" Type="http://schemas.openxmlformats.org/officeDocument/2006/relationships/image" Target="../media/image568.jpg"/><Relationship Id="rId4" Type="http://schemas.openxmlformats.org/officeDocument/2006/relationships/image" Target="../media/image56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74.jpg"/><Relationship Id="rId7" Type="http://schemas.openxmlformats.org/officeDocument/2006/relationships/image" Target="../media/image7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10" Type="http://schemas.openxmlformats.org/officeDocument/2006/relationships/image" Target="../media/image81.jpg"/><Relationship Id="rId4" Type="http://schemas.openxmlformats.org/officeDocument/2006/relationships/image" Target="../media/image75.png"/><Relationship Id="rId9" Type="http://schemas.openxmlformats.org/officeDocument/2006/relationships/image" Target="../media/image80.jp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jp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1.jp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2.jp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3.pn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6.png"/><Relationship Id="rId5" Type="http://schemas.openxmlformats.org/officeDocument/2006/relationships/image" Target="../media/image575.png"/><Relationship Id="rId4" Type="http://schemas.openxmlformats.org/officeDocument/2006/relationships/image" Target="../media/image574.jp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7.jp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3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8.jp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3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9.jp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3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jp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1.jpg"/></Relationships>
</file>

<file path=ppt/slides/_rels/slide1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7.png"/><Relationship Id="rId3" Type="http://schemas.openxmlformats.org/officeDocument/2006/relationships/image" Target="../media/image582.jpg"/><Relationship Id="rId7" Type="http://schemas.openxmlformats.org/officeDocument/2006/relationships/image" Target="../media/image586.pn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5.jpg"/><Relationship Id="rId5" Type="http://schemas.openxmlformats.org/officeDocument/2006/relationships/image" Target="../media/image584.jpg"/><Relationship Id="rId4" Type="http://schemas.openxmlformats.org/officeDocument/2006/relationships/image" Target="../media/image583.jpg"/><Relationship Id="rId9" Type="http://schemas.openxmlformats.org/officeDocument/2006/relationships/image" Target="../media/image588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9.jp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g"/></Relationships>
</file>

<file path=ppt/slides/_rels/slide1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5.png"/><Relationship Id="rId3" Type="http://schemas.openxmlformats.org/officeDocument/2006/relationships/image" Target="../media/image590.jpg"/><Relationship Id="rId7" Type="http://schemas.openxmlformats.org/officeDocument/2006/relationships/image" Target="../media/image594.pn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3.png"/><Relationship Id="rId5" Type="http://schemas.openxmlformats.org/officeDocument/2006/relationships/image" Target="../media/image592.png"/><Relationship Id="rId10" Type="http://schemas.openxmlformats.org/officeDocument/2006/relationships/image" Target="../media/image597.png"/><Relationship Id="rId4" Type="http://schemas.openxmlformats.org/officeDocument/2006/relationships/image" Target="../media/image591.jpg"/><Relationship Id="rId9" Type="http://schemas.openxmlformats.org/officeDocument/2006/relationships/image" Target="../media/image596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8.jp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3.xml"/></Relationships>
</file>

<file path=ppt/slides/_rels/slide1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4.jpg"/><Relationship Id="rId3" Type="http://schemas.openxmlformats.org/officeDocument/2006/relationships/image" Target="../media/image599.jpg"/><Relationship Id="rId7" Type="http://schemas.openxmlformats.org/officeDocument/2006/relationships/image" Target="../media/image603.jp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2.jpg"/><Relationship Id="rId5" Type="http://schemas.openxmlformats.org/officeDocument/2006/relationships/image" Target="../media/image601.jpg"/><Relationship Id="rId4" Type="http://schemas.openxmlformats.org/officeDocument/2006/relationships/image" Target="../media/image600.jpg"/></Relationships>
</file>

<file path=ppt/slides/_rels/slide1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jpg"/><Relationship Id="rId3" Type="http://schemas.openxmlformats.org/officeDocument/2006/relationships/image" Target="../media/image605.jpg"/><Relationship Id="rId7" Type="http://schemas.openxmlformats.org/officeDocument/2006/relationships/image" Target="../media/image609.jp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8.jpg"/><Relationship Id="rId11" Type="http://schemas.openxmlformats.org/officeDocument/2006/relationships/image" Target="../media/image208.png"/><Relationship Id="rId5" Type="http://schemas.openxmlformats.org/officeDocument/2006/relationships/image" Target="../media/image607.jpg"/><Relationship Id="rId10" Type="http://schemas.openxmlformats.org/officeDocument/2006/relationships/image" Target="../media/image612.png"/><Relationship Id="rId4" Type="http://schemas.openxmlformats.org/officeDocument/2006/relationships/image" Target="../media/image606.jpg"/><Relationship Id="rId9" Type="http://schemas.openxmlformats.org/officeDocument/2006/relationships/image" Target="../media/image611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3.jp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3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4.jp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3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5.jp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7.png"/><Relationship Id="rId4" Type="http://schemas.openxmlformats.org/officeDocument/2006/relationships/image" Target="../media/image616.jp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8.jp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3.xml"/></Relationships>
</file>

<file path=ppt/slides/_rels/slide1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4.jpg"/><Relationship Id="rId3" Type="http://schemas.openxmlformats.org/officeDocument/2006/relationships/image" Target="../media/image619.png"/><Relationship Id="rId7" Type="http://schemas.openxmlformats.org/officeDocument/2006/relationships/image" Target="../media/image623.jp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2.jpg"/><Relationship Id="rId11" Type="http://schemas.openxmlformats.org/officeDocument/2006/relationships/image" Target="../media/image627.png"/><Relationship Id="rId5" Type="http://schemas.openxmlformats.org/officeDocument/2006/relationships/image" Target="../media/image621.jpg"/><Relationship Id="rId10" Type="http://schemas.openxmlformats.org/officeDocument/2006/relationships/image" Target="../media/image626.png"/><Relationship Id="rId4" Type="http://schemas.openxmlformats.org/officeDocument/2006/relationships/image" Target="../media/image620.jpg"/><Relationship Id="rId9" Type="http://schemas.openxmlformats.org/officeDocument/2006/relationships/image" Target="../media/image625.jp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8.jp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3" Type="http://schemas.openxmlformats.org/officeDocument/2006/relationships/image" Target="../media/image84.png"/><Relationship Id="rId7" Type="http://schemas.openxmlformats.org/officeDocument/2006/relationships/image" Target="../media/image8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10" Type="http://schemas.openxmlformats.org/officeDocument/2006/relationships/image" Target="../media/image91.png"/><Relationship Id="rId4" Type="http://schemas.openxmlformats.org/officeDocument/2006/relationships/image" Target="../media/image85.jpg"/><Relationship Id="rId9" Type="http://schemas.openxmlformats.org/officeDocument/2006/relationships/image" Target="../media/image90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9.jp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3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jpg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3.xml"/></Relationships>
</file>

<file path=ppt/slides/_rels/slide1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6.png"/><Relationship Id="rId3" Type="http://schemas.openxmlformats.org/officeDocument/2006/relationships/image" Target="../media/image631.jpg"/><Relationship Id="rId7" Type="http://schemas.openxmlformats.org/officeDocument/2006/relationships/image" Target="../media/image635.pn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4.jpg"/><Relationship Id="rId5" Type="http://schemas.openxmlformats.org/officeDocument/2006/relationships/image" Target="../media/image633.jpg"/><Relationship Id="rId4" Type="http://schemas.openxmlformats.org/officeDocument/2006/relationships/image" Target="../media/image632.jpg"/><Relationship Id="rId9" Type="http://schemas.openxmlformats.org/officeDocument/2006/relationships/image" Target="../media/image637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8.jpg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3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9.jpg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3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jpg"/><Relationship Id="rId7" Type="http://schemas.openxmlformats.org/officeDocument/2006/relationships/image" Target="../media/image644.png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3.jpg"/><Relationship Id="rId5" Type="http://schemas.openxmlformats.org/officeDocument/2006/relationships/image" Target="../media/image642.jpg"/><Relationship Id="rId4" Type="http://schemas.openxmlformats.org/officeDocument/2006/relationships/image" Target="../media/image641.jp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5.jpg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3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6.png"/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9.png"/><Relationship Id="rId5" Type="http://schemas.openxmlformats.org/officeDocument/2006/relationships/image" Target="../media/image648.jpg"/><Relationship Id="rId4" Type="http://schemas.openxmlformats.org/officeDocument/2006/relationships/image" Target="../media/image647.jp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jpg"/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3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1.jpg"/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2.jpg"/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4.png"/><Relationship Id="rId4" Type="http://schemas.openxmlformats.org/officeDocument/2006/relationships/image" Target="../media/image653.jp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5.jpg"/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3.xml"/></Relationships>
</file>

<file path=ppt/slides/_rels/slide2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1.jpg"/><Relationship Id="rId3" Type="http://schemas.openxmlformats.org/officeDocument/2006/relationships/image" Target="../media/image656.jpg"/><Relationship Id="rId7" Type="http://schemas.openxmlformats.org/officeDocument/2006/relationships/image" Target="../media/image660.jpg"/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9.jpg"/><Relationship Id="rId5" Type="http://schemas.openxmlformats.org/officeDocument/2006/relationships/image" Target="../media/image658.jpg"/><Relationship Id="rId4" Type="http://schemas.openxmlformats.org/officeDocument/2006/relationships/image" Target="../media/image657.jpg"/><Relationship Id="rId9" Type="http://schemas.openxmlformats.org/officeDocument/2006/relationships/image" Target="../media/image662.pn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3.jpg"/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3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4.jpg"/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3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5.png"/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7.jpg"/><Relationship Id="rId4" Type="http://schemas.openxmlformats.org/officeDocument/2006/relationships/image" Target="../media/image666.jp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8.jpg"/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3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9.jpg"/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3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jpg"/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1.jpg"/></Relationships>
</file>

<file path=ppt/slides/_rels/slide2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7.jpg"/><Relationship Id="rId3" Type="http://schemas.openxmlformats.org/officeDocument/2006/relationships/image" Target="../media/image672.jpg"/><Relationship Id="rId7" Type="http://schemas.openxmlformats.org/officeDocument/2006/relationships/image" Target="../media/image676.jpg"/><Relationship Id="rId12" Type="http://schemas.openxmlformats.org/officeDocument/2006/relationships/image" Target="../media/image681.png"/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5.jpg"/><Relationship Id="rId11" Type="http://schemas.openxmlformats.org/officeDocument/2006/relationships/image" Target="../media/image680.png"/><Relationship Id="rId5" Type="http://schemas.openxmlformats.org/officeDocument/2006/relationships/image" Target="../media/image674.jpg"/><Relationship Id="rId10" Type="http://schemas.openxmlformats.org/officeDocument/2006/relationships/image" Target="../media/image679.png"/><Relationship Id="rId4" Type="http://schemas.openxmlformats.org/officeDocument/2006/relationships/image" Target="../media/image673.jpg"/><Relationship Id="rId9" Type="http://schemas.openxmlformats.org/officeDocument/2006/relationships/image" Target="../media/image67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g"/><Relationship Id="rId3" Type="http://schemas.openxmlformats.org/officeDocument/2006/relationships/image" Target="../media/image48.jpg"/><Relationship Id="rId7" Type="http://schemas.openxmlformats.org/officeDocument/2006/relationships/image" Target="../media/image9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g"/><Relationship Id="rId11" Type="http://schemas.openxmlformats.org/officeDocument/2006/relationships/image" Target="../media/image101.png"/><Relationship Id="rId5" Type="http://schemas.openxmlformats.org/officeDocument/2006/relationships/image" Target="../media/image95.jpg"/><Relationship Id="rId10" Type="http://schemas.openxmlformats.org/officeDocument/2006/relationships/image" Target="../media/image100.png"/><Relationship Id="rId4" Type="http://schemas.openxmlformats.org/officeDocument/2006/relationships/image" Target="../media/image94.jpg"/><Relationship Id="rId9" Type="http://schemas.openxmlformats.org/officeDocument/2006/relationships/image" Target="../media/image99.jp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2.jpg"/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3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3.jpg"/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3.xml"/></Relationships>
</file>

<file path=ppt/slides/_rels/slide2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9.png"/><Relationship Id="rId3" Type="http://schemas.openxmlformats.org/officeDocument/2006/relationships/image" Target="../media/image684.jpg"/><Relationship Id="rId7" Type="http://schemas.openxmlformats.org/officeDocument/2006/relationships/image" Target="../media/image688.png"/><Relationship Id="rId2" Type="http://schemas.openxmlformats.org/officeDocument/2006/relationships/notesSlide" Target="../notesSlides/notesSlide2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7.jpg"/><Relationship Id="rId5" Type="http://schemas.openxmlformats.org/officeDocument/2006/relationships/image" Target="../media/image686.jpg"/><Relationship Id="rId4" Type="http://schemas.openxmlformats.org/officeDocument/2006/relationships/image" Target="../media/image685.jpg"/><Relationship Id="rId9" Type="http://schemas.openxmlformats.org/officeDocument/2006/relationships/image" Target="../media/image690.pn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1.jpg"/><Relationship Id="rId2" Type="http://schemas.openxmlformats.org/officeDocument/2006/relationships/notesSlide" Target="../notesSlides/notesSlide213.xml"/><Relationship Id="rId1" Type="http://schemas.openxmlformats.org/officeDocument/2006/relationships/slideLayout" Target="../slideLayouts/slideLayout3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2.jpg"/><Relationship Id="rId2" Type="http://schemas.openxmlformats.org/officeDocument/2006/relationships/notesSlide" Target="../notesSlides/notesSlide214.xml"/><Relationship Id="rId1" Type="http://schemas.openxmlformats.org/officeDocument/2006/relationships/slideLayout" Target="../slideLayouts/slideLayout3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3.jpg"/><Relationship Id="rId2" Type="http://schemas.openxmlformats.org/officeDocument/2006/relationships/notesSlide" Target="../notesSlides/notesSlide215.xml"/><Relationship Id="rId1" Type="http://schemas.openxmlformats.org/officeDocument/2006/relationships/slideLayout" Target="../slideLayouts/slideLayout3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4.jpg"/><Relationship Id="rId2" Type="http://schemas.openxmlformats.org/officeDocument/2006/relationships/notesSlide" Target="../notesSlides/notesSlide216.xml"/><Relationship Id="rId1" Type="http://schemas.openxmlformats.org/officeDocument/2006/relationships/slideLayout" Target="../slideLayouts/slideLayout3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hyperlink" Target="mailto:rbeale3@mac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5.png"/><Relationship Id="rId4" Type="http://schemas.openxmlformats.org/officeDocument/2006/relationships/hyperlink" Target="http://www.beale-educational.com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jp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0" Type="http://schemas.openxmlformats.org/officeDocument/2006/relationships/image" Target="../media/image112.jpg"/><Relationship Id="rId4" Type="http://schemas.openxmlformats.org/officeDocument/2006/relationships/image" Target="../media/image106.jpg"/><Relationship Id="rId9" Type="http://schemas.openxmlformats.org/officeDocument/2006/relationships/image" Target="../media/image11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48.jpg"/><Relationship Id="rId7" Type="http://schemas.openxmlformats.org/officeDocument/2006/relationships/image" Target="../media/image12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g"/><Relationship Id="rId5" Type="http://schemas.openxmlformats.org/officeDocument/2006/relationships/image" Target="../media/image119.jpg"/><Relationship Id="rId10" Type="http://schemas.openxmlformats.org/officeDocument/2006/relationships/image" Target="../media/image124.png"/><Relationship Id="rId4" Type="http://schemas.openxmlformats.org/officeDocument/2006/relationships/image" Target="../media/image118.jpg"/><Relationship Id="rId9" Type="http://schemas.openxmlformats.org/officeDocument/2006/relationships/image" Target="../media/image1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g"/><Relationship Id="rId3" Type="http://schemas.openxmlformats.org/officeDocument/2006/relationships/image" Target="../media/image127.png"/><Relationship Id="rId7" Type="http://schemas.openxmlformats.org/officeDocument/2006/relationships/image" Target="../media/image13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10" Type="http://schemas.openxmlformats.org/officeDocument/2006/relationships/image" Target="../media/image134.jpg"/><Relationship Id="rId4" Type="http://schemas.openxmlformats.org/officeDocument/2006/relationships/image" Target="../media/image128.png"/><Relationship Id="rId9" Type="http://schemas.openxmlformats.org/officeDocument/2006/relationships/image" Target="../media/image13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g"/><Relationship Id="rId5" Type="http://schemas.openxmlformats.org/officeDocument/2006/relationships/image" Target="../media/image141.jpg"/><Relationship Id="rId4" Type="http://schemas.openxmlformats.org/officeDocument/2006/relationships/image" Target="../media/image140.jpg"/><Relationship Id="rId9" Type="http://schemas.openxmlformats.org/officeDocument/2006/relationships/image" Target="../media/image1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7.png"/><Relationship Id="rId7" Type="http://schemas.openxmlformats.org/officeDocument/2006/relationships/image" Target="../media/image15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jpg"/><Relationship Id="rId5" Type="http://schemas.openxmlformats.org/officeDocument/2006/relationships/image" Target="../media/image149.jpg"/><Relationship Id="rId4" Type="http://schemas.openxmlformats.org/officeDocument/2006/relationships/image" Target="../media/image14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3.png"/><Relationship Id="rId7" Type="http://schemas.openxmlformats.org/officeDocument/2006/relationships/image" Target="../media/image157.jpg"/><Relationship Id="rId12" Type="http://schemas.openxmlformats.org/officeDocument/2006/relationships/image" Target="../media/image1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g"/><Relationship Id="rId11" Type="http://schemas.openxmlformats.org/officeDocument/2006/relationships/image" Target="../media/image161.png"/><Relationship Id="rId5" Type="http://schemas.openxmlformats.org/officeDocument/2006/relationships/image" Target="../media/image155.jpg"/><Relationship Id="rId10" Type="http://schemas.openxmlformats.org/officeDocument/2006/relationships/image" Target="../media/image160.png"/><Relationship Id="rId4" Type="http://schemas.openxmlformats.org/officeDocument/2006/relationships/image" Target="../media/image154.jpg"/><Relationship Id="rId9" Type="http://schemas.openxmlformats.org/officeDocument/2006/relationships/image" Target="../media/image1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g"/><Relationship Id="rId3" Type="http://schemas.openxmlformats.org/officeDocument/2006/relationships/image" Target="../media/image165.jpg"/><Relationship Id="rId7" Type="http://schemas.openxmlformats.org/officeDocument/2006/relationships/image" Target="../media/image16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jpg"/><Relationship Id="rId5" Type="http://schemas.openxmlformats.org/officeDocument/2006/relationships/image" Target="../media/image167.png"/><Relationship Id="rId10" Type="http://schemas.openxmlformats.org/officeDocument/2006/relationships/image" Target="../media/image172.png"/><Relationship Id="rId4" Type="http://schemas.openxmlformats.org/officeDocument/2006/relationships/image" Target="../media/image166.png"/><Relationship Id="rId9" Type="http://schemas.openxmlformats.org/officeDocument/2006/relationships/image" Target="../media/image17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Relationship Id="rId9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74.png"/><Relationship Id="rId7" Type="http://schemas.openxmlformats.org/officeDocument/2006/relationships/image" Target="../media/image17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jpg"/><Relationship Id="rId5" Type="http://schemas.openxmlformats.org/officeDocument/2006/relationships/image" Target="../media/image176.jpg"/><Relationship Id="rId4" Type="http://schemas.openxmlformats.org/officeDocument/2006/relationships/image" Target="../media/image17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g"/><Relationship Id="rId3" Type="http://schemas.openxmlformats.org/officeDocument/2006/relationships/image" Target="../media/image180.png"/><Relationship Id="rId7" Type="http://schemas.openxmlformats.org/officeDocument/2006/relationships/image" Target="../media/image18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jpg"/><Relationship Id="rId5" Type="http://schemas.openxmlformats.org/officeDocument/2006/relationships/image" Target="../media/image182.jpg"/><Relationship Id="rId10" Type="http://schemas.openxmlformats.org/officeDocument/2006/relationships/image" Target="../media/image172.png"/><Relationship Id="rId4" Type="http://schemas.openxmlformats.org/officeDocument/2006/relationships/image" Target="../media/image181.jpg"/><Relationship Id="rId9" Type="http://schemas.openxmlformats.org/officeDocument/2006/relationships/image" Target="../media/image18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jpg"/><Relationship Id="rId3" Type="http://schemas.openxmlformats.org/officeDocument/2006/relationships/image" Target="../media/image190.png"/><Relationship Id="rId7" Type="http://schemas.openxmlformats.org/officeDocument/2006/relationships/image" Target="../media/image19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jpg"/><Relationship Id="rId5" Type="http://schemas.openxmlformats.org/officeDocument/2006/relationships/image" Target="../media/image192.jpg"/><Relationship Id="rId4" Type="http://schemas.openxmlformats.org/officeDocument/2006/relationships/image" Target="../media/image191.jpg"/><Relationship Id="rId9" Type="http://schemas.openxmlformats.org/officeDocument/2006/relationships/image" Target="../media/image19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image" Target="../media/image203.png"/><Relationship Id="rId7" Type="http://schemas.openxmlformats.org/officeDocument/2006/relationships/image" Target="../media/image207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jpg"/><Relationship Id="rId5" Type="http://schemas.openxmlformats.org/officeDocument/2006/relationships/image" Target="../media/image205.jpg"/><Relationship Id="rId4" Type="http://schemas.openxmlformats.org/officeDocument/2006/relationships/image" Target="../media/image204.jpg"/><Relationship Id="rId9" Type="http://schemas.openxmlformats.org/officeDocument/2006/relationships/image" Target="../media/image20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3" Type="http://schemas.openxmlformats.org/officeDocument/2006/relationships/image" Target="../media/image212.jpg"/><Relationship Id="rId7" Type="http://schemas.openxmlformats.org/officeDocument/2006/relationships/image" Target="../media/image21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jpg"/><Relationship Id="rId5" Type="http://schemas.openxmlformats.org/officeDocument/2006/relationships/image" Target="../media/image214.jpg"/><Relationship Id="rId4" Type="http://schemas.openxmlformats.org/officeDocument/2006/relationships/image" Target="../media/image213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jpg"/><Relationship Id="rId3" Type="http://schemas.openxmlformats.org/officeDocument/2006/relationships/image" Target="../media/image219.png"/><Relationship Id="rId7" Type="http://schemas.openxmlformats.org/officeDocument/2006/relationships/image" Target="../media/image223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2.jpg"/><Relationship Id="rId5" Type="http://schemas.openxmlformats.org/officeDocument/2006/relationships/image" Target="../media/image221.jpg"/><Relationship Id="rId10" Type="http://schemas.openxmlformats.org/officeDocument/2006/relationships/image" Target="../media/image209.png"/><Relationship Id="rId4" Type="http://schemas.openxmlformats.org/officeDocument/2006/relationships/image" Target="../media/image220.jpg"/><Relationship Id="rId9" Type="http://schemas.openxmlformats.org/officeDocument/2006/relationships/image" Target="../media/image225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jpg"/><Relationship Id="rId3" Type="http://schemas.openxmlformats.org/officeDocument/2006/relationships/image" Target="../media/image228.png"/><Relationship Id="rId7" Type="http://schemas.openxmlformats.org/officeDocument/2006/relationships/image" Target="../media/image232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jpg"/><Relationship Id="rId5" Type="http://schemas.openxmlformats.org/officeDocument/2006/relationships/image" Target="../media/image230.jpg"/><Relationship Id="rId10" Type="http://schemas.openxmlformats.org/officeDocument/2006/relationships/image" Target="../media/image209.png"/><Relationship Id="rId4" Type="http://schemas.openxmlformats.org/officeDocument/2006/relationships/image" Target="../media/image229.jpg"/><Relationship Id="rId9" Type="http://schemas.openxmlformats.org/officeDocument/2006/relationships/image" Target="../media/image23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Relationship Id="rId9" Type="http://schemas.openxmlformats.org/officeDocument/2006/relationships/image" Target="../media/image26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jpg"/><Relationship Id="rId13" Type="http://schemas.openxmlformats.org/officeDocument/2006/relationships/image" Target="../media/image209.png"/><Relationship Id="rId3" Type="http://schemas.openxmlformats.org/officeDocument/2006/relationships/image" Target="../media/image237.png"/><Relationship Id="rId7" Type="http://schemas.openxmlformats.org/officeDocument/2006/relationships/image" Target="../media/image241.jpg"/><Relationship Id="rId12" Type="http://schemas.openxmlformats.org/officeDocument/2006/relationships/image" Target="../media/image246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jpg"/><Relationship Id="rId11" Type="http://schemas.openxmlformats.org/officeDocument/2006/relationships/image" Target="../media/image245.jpg"/><Relationship Id="rId5" Type="http://schemas.openxmlformats.org/officeDocument/2006/relationships/image" Target="../media/image239.jpg"/><Relationship Id="rId10" Type="http://schemas.openxmlformats.org/officeDocument/2006/relationships/image" Target="../media/image244.jpg"/><Relationship Id="rId4" Type="http://schemas.openxmlformats.org/officeDocument/2006/relationships/image" Target="../media/image238.jpg"/><Relationship Id="rId9" Type="http://schemas.openxmlformats.org/officeDocument/2006/relationships/image" Target="../media/image243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jpg"/><Relationship Id="rId3" Type="http://schemas.openxmlformats.org/officeDocument/2006/relationships/image" Target="../media/image251.png"/><Relationship Id="rId7" Type="http://schemas.openxmlformats.org/officeDocument/2006/relationships/image" Target="../media/image255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4.jpg"/><Relationship Id="rId11" Type="http://schemas.openxmlformats.org/officeDocument/2006/relationships/image" Target="../media/image259.png"/><Relationship Id="rId5" Type="http://schemas.openxmlformats.org/officeDocument/2006/relationships/image" Target="../media/image253.jpg"/><Relationship Id="rId10" Type="http://schemas.openxmlformats.org/officeDocument/2006/relationships/image" Target="../media/image258.png"/><Relationship Id="rId4" Type="http://schemas.openxmlformats.org/officeDocument/2006/relationships/image" Target="../media/image252.jpg"/><Relationship Id="rId9" Type="http://schemas.openxmlformats.org/officeDocument/2006/relationships/image" Target="../media/image257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jpg"/><Relationship Id="rId13" Type="http://schemas.openxmlformats.org/officeDocument/2006/relationships/image" Target="../media/image271.png"/><Relationship Id="rId3" Type="http://schemas.openxmlformats.org/officeDocument/2006/relationships/image" Target="../media/image262.png"/><Relationship Id="rId7" Type="http://schemas.openxmlformats.org/officeDocument/2006/relationships/image" Target="../media/image266.jpg"/><Relationship Id="rId12" Type="http://schemas.openxmlformats.org/officeDocument/2006/relationships/image" Target="../media/image27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5.jpg"/><Relationship Id="rId11" Type="http://schemas.openxmlformats.org/officeDocument/2006/relationships/image" Target="../media/image269.png"/><Relationship Id="rId5" Type="http://schemas.openxmlformats.org/officeDocument/2006/relationships/image" Target="../media/image264.jpg"/><Relationship Id="rId10" Type="http://schemas.openxmlformats.org/officeDocument/2006/relationships/image" Target="../media/image259.png"/><Relationship Id="rId4" Type="http://schemas.openxmlformats.org/officeDocument/2006/relationships/image" Target="../media/image263.jpg"/><Relationship Id="rId9" Type="http://schemas.openxmlformats.org/officeDocument/2006/relationships/image" Target="../media/image26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png"/><Relationship Id="rId3" Type="http://schemas.openxmlformats.org/officeDocument/2006/relationships/image" Target="../media/image274.jpg"/><Relationship Id="rId7" Type="http://schemas.openxmlformats.org/officeDocument/2006/relationships/image" Target="../media/image25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7.jpg"/><Relationship Id="rId5" Type="http://schemas.openxmlformats.org/officeDocument/2006/relationships/image" Target="../media/image276.jpg"/><Relationship Id="rId10" Type="http://schemas.openxmlformats.org/officeDocument/2006/relationships/image" Target="../media/image280.png"/><Relationship Id="rId4" Type="http://schemas.openxmlformats.org/officeDocument/2006/relationships/image" Target="../media/image275.jpg"/><Relationship Id="rId9" Type="http://schemas.openxmlformats.org/officeDocument/2006/relationships/image" Target="../media/image27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8.jpg"/><Relationship Id="rId3" Type="http://schemas.openxmlformats.org/officeDocument/2006/relationships/image" Target="../media/image283.png"/><Relationship Id="rId7" Type="http://schemas.openxmlformats.org/officeDocument/2006/relationships/image" Target="../media/image287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6.jpg"/><Relationship Id="rId11" Type="http://schemas.openxmlformats.org/officeDocument/2006/relationships/image" Target="../media/image290.png"/><Relationship Id="rId5" Type="http://schemas.openxmlformats.org/officeDocument/2006/relationships/image" Target="../media/image285.jpg"/><Relationship Id="rId10" Type="http://schemas.openxmlformats.org/officeDocument/2006/relationships/image" Target="../media/image259.png"/><Relationship Id="rId4" Type="http://schemas.openxmlformats.org/officeDocument/2006/relationships/image" Target="../media/image284.jpg"/><Relationship Id="rId9" Type="http://schemas.openxmlformats.org/officeDocument/2006/relationships/image" Target="../media/image289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4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jpg"/><Relationship Id="rId3" Type="http://schemas.openxmlformats.org/officeDocument/2006/relationships/image" Target="../media/image295.png"/><Relationship Id="rId7" Type="http://schemas.openxmlformats.org/officeDocument/2006/relationships/image" Target="../media/image299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8.jpg"/><Relationship Id="rId5" Type="http://schemas.openxmlformats.org/officeDocument/2006/relationships/image" Target="../media/image297.jpg"/><Relationship Id="rId10" Type="http://schemas.openxmlformats.org/officeDocument/2006/relationships/image" Target="../media/image302.png"/><Relationship Id="rId4" Type="http://schemas.openxmlformats.org/officeDocument/2006/relationships/image" Target="../media/image296.png"/><Relationship Id="rId9" Type="http://schemas.openxmlformats.org/officeDocument/2006/relationships/image" Target="../media/image30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jpg"/><Relationship Id="rId3" Type="http://schemas.openxmlformats.org/officeDocument/2006/relationships/image" Target="../media/image305.png"/><Relationship Id="rId7" Type="http://schemas.openxmlformats.org/officeDocument/2006/relationships/image" Target="../media/image309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8.jpg"/><Relationship Id="rId5" Type="http://schemas.openxmlformats.org/officeDocument/2006/relationships/image" Target="../media/image307.jpg"/><Relationship Id="rId10" Type="http://schemas.openxmlformats.org/officeDocument/2006/relationships/image" Target="../media/image312.png"/><Relationship Id="rId4" Type="http://schemas.openxmlformats.org/officeDocument/2006/relationships/image" Target="../media/image306.jpg"/><Relationship Id="rId9" Type="http://schemas.openxmlformats.org/officeDocument/2006/relationships/image" Target="../media/image311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315.png"/><Relationship Id="rId7" Type="http://schemas.openxmlformats.org/officeDocument/2006/relationships/image" Target="../media/image319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8.jpg"/><Relationship Id="rId5" Type="http://schemas.openxmlformats.org/officeDocument/2006/relationships/image" Target="../media/image317.jpg"/><Relationship Id="rId10" Type="http://schemas.openxmlformats.org/officeDocument/2006/relationships/image" Target="../media/image312.png"/><Relationship Id="rId4" Type="http://schemas.openxmlformats.org/officeDocument/2006/relationships/image" Target="../media/image316.jpg"/><Relationship Id="rId9" Type="http://schemas.openxmlformats.org/officeDocument/2006/relationships/image" Target="../media/image32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jpg"/><Relationship Id="rId3" Type="http://schemas.openxmlformats.org/officeDocument/2006/relationships/image" Target="../media/image325.jpg"/><Relationship Id="rId7" Type="http://schemas.openxmlformats.org/officeDocument/2006/relationships/image" Target="../media/image329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8.jpg"/><Relationship Id="rId5" Type="http://schemas.openxmlformats.org/officeDocument/2006/relationships/image" Target="../media/image327.jpg"/><Relationship Id="rId10" Type="http://schemas.openxmlformats.org/officeDocument/2006/relationships/image" Target="../media/image312.png"/><Relationship Id="rId4" Type="http://schemas.openxmlformats.org/officeDocument/2006/relationships/image" Target="../media/image326.jpg"/><Relationship Id="rId9" Type="http://schemas.openxmlformats.org/officeDocument/2006/relationships/image" Target="../media/image3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6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2.jpg"/><Relationship Id="rId3" Type="http://schemas.openxmlformats.org/officeDocument/2006/relationships/image" Target="../media/image337.png"/><Relationship Id="rId7" Type="http://schemas.openxmlformats.org/officeDocument/2006/relationships/image" Target="../media/image341.jpg"/><Relationship Id="rId12" Type="http://schemas.openxmlformats.org/officeDocument/2006/relationships/image" Target="../media/image346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jpg"/><Relationship Id="rId11" Type="http://schemas.openxmlformats.org/officeDocument/2006/relationships/image" Target="../media/image345.png"/><Relationship Id="rId5" Type="http://schemas.openxmlformats.org/officeDocument/2006/relationships/image" Target="../media/image339.jpg"/><Relationship Id="rId10" Type="http://schemas.openxmlformats.org/officeDocument/2006/relationships/image" Target="../media/image344.png"/><Relationship Id="rId4" Type="http://schemas.openxmlformats.org/officeDocument/2006/relationships/image" Target="../media/image338.png"/><Relationship Id="rId9" Type="http://schemas.openxmlformats.org/officeDocument/2006/relationships/image" Target="../media/image34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8.png"/><Relationship Id="rId3" Type="http://schemas.openxmlformats.org/officeDocument/2006/relationships/image" Target="../media/image349.png"/><Relationship Id="rId7" Type="http://schemas.openxmlformats.org/officeDocument/2006/relationships/image" Target="../media/image353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2.jpg"/><Relationship Id="rId5" Type="http://schemas.openxmlformats.org/officeDocument/2006/relationships/image" Target="../media/image351.jpg"/><Relationship Id="rId4" Type="http://schemas.openxmlformats.org/officeDocument/2006/relationships/image" Target="../media/image350.jpg"/><Relationship Id="rId9" Type="http://schemas.openxmlformats.org/officeDocument/2006/relationships/image" Target="../media/image354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 title="Large-Hexagon_shutterstock_228201550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" title="FlutterBee_withTag_Horizontal_lg (1)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5537" y="403800"/>
            <a:ext cx="7772923" cy="259594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"/>
          <p:cNvSpPr txBox="1">
            <a:spLocks noGrp="1"/>
          </p:cNvSpPr>
          <p:nvPr>
            <p:ph type="ctrTitle"/>
          </p:nvPr>
        </p:nvSpPr>
        <p:spPr>
          <a:xfrm>
            <a:off x="311700" y="253886"/>
            <a:ext cx="85206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Spring 2026</a:t>
            </a:r>
            <a:endParaRPr/>
          </a:p>
        </p:txBody>
      </p:sp>
      <p:pic>
        <p:nvPicPr>
          <p:cNvPr id="57" name="Google Shape;57;p1" title="Bearport-Centered-FlutterBe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9969" y="4077412"/>
            <a:ext cx="1427424" cy="75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" title="Bellwether-Centered-FlutterBe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55068" y="3868254"/>
            <a:ext cx="2056924" cy="1004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" title="Jump-FlutterBe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78126" y="4437609"/>
            <a:ext cx="1110252" cy="49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" title="Kaleidoscope-Centered-FlutterBe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47447" y="3900133"/>
            <a:ext cx="2056929" cy="964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" name="Google Shape;61;p1"/>
          <p:cNvCxnSpPr/>
          <p:nvPr/>
        </p:nvCxnSpPr>
        <p:spPr>
          <a:xfrm>
            <a:off x="-3900" y="3737158"/>
            <a:ext cx="9151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" name="Google Shape;62;p1"/>
          <p:cNvSpPr txBox="1"/>
          <p:nvPr/>
        </p:nvSpPr>
        <p:spPr>
          <a:xfrm>
            <a:off x="0" y="3192050"/>
            <a:ext cx="9144000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383839"/>
                </a:solidFill>
                <a:latin typeface="Montserrat"/>
                <a:ea typeface="Montserrat"/>
                <a:cs typeface="Montserrat"/>
                <a:sym typeface="Montserrat"/>
              </a:rPr>
              <a:t>• Middle School   • Graphic Novels   • Early Readers   • Hi-Lo   • And more!</a:t>
            </a:r>
            <a:endParaRPr sz="1400" b="1" i="0" u="none" strike="noStrike" cap="none">
              <a:solidFill>
                <a:srgbClr val="38383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0" title="9798886870336_spread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150" y="140808"/>
            <a:ext cx="6714051" cy="4648679"/>
          </a:xfrm>
          <a:prstGeom prst="rect">
            <a:avLst/>
          </a:prstGeom>
          <a:noFill/>
          <a:ln>
            <a:noFill/>
          </a:ln>
          <a:effectLst>
            <a:outerShdw blurRad="185738" dist="85725" dir="8160000" algn="bl" rotWithShape="0">
              <a:srgbClr val="000000">
                <a:alpha val="26666"/>
              </a:srgbClr>
            </a:outerShdw>
          </a:effectLst>
        </p:spPr>
      </p:pic>
      <p:pic>
        <p:nvPicPr>
          <p:cNvPr id="171" name="Google Shape;171;p10" title="979889304774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77925" y="1965875"/>
            <a:ext cx="2144224" cy="2953175"/>
          </a:xfrm>
          <a:prstGeom prst="rect">
            <a:avLst/>
          </a:prstGeom>
          <a:noFill/>
          <a:ln>
            <a:noFill/>
          </a:ln>
          <a:effectLst>
            <a:outerShdw blurRad="242888" dist="123825" dir="8040000" algn="bl" rotWithShape="0">
              <a:srgbClr val="000000">
                <a:alpha val="48627"/>
              </a:srgbClr>
            </a:outerShdw>
          </a:effec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8" name="Google Shape;1058;p100" title="World of Gods Backgroun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9" name="Google Shape;1059;p100" title="Athena_NCKAHDEP_1074976808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3685" y="1151625"/>
            <a:ext cx="3489001" cy="3991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60" name="Google Shape;1060;p100"/>
          <p:cNvSpPr txBox="1">
            <a:spLocks noGrp="1"/>
          </p:cNvSpPr>
          <p:nvPr>
            <p:ph type="title"/>
          </p:nvPr>
        </p:nvSpPr>
        <p:spPr>
          <a:xfrm>
            <a:off x="5249882" y="626646"/>
            <a:ext cx="35241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A WORLD OF GODS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61" name="Google Shape;1061;p100" title="WOG-AncientGreekGods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5850" y="346150"/>
            <a:ext cx="1571908" cy="2154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" name="Google Shape;1062;p100" title="WOG-HinduGods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61416" y="346158"/>
            <a:ext cx="1571908" cy="2154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3" name="Google Shape;1063;p100" title="WOG-NorseGods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5850" y="2642552"/>
            <a:ext cx="1571908" cy="2154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4" name="Google Shape;1064;p100" title="WOG-AncientRomanGods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61416" y="2642551"/>
            <a:ext cx="1571908" cy="2154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5" name="Google Shape;1065;p100" title="Gilmanshin_ZeusJupiter_1238248669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355825" y="1884775"/>
            <a:ext cx="1788174" cy="325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6" name="Google Shape;1066;p100" title="R.M. Nunes_SHIVA_2379020701 copy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7">
            <a:off x="4651626" y="3375173"/>
            <a:ext cx="2653148" cy="176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7" name="Google Shape;1067;p100" title="Roar-logo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696125" y="4324525"/>
            <a:ext cx="976900" cy="437074"/>
          </a:xfrm>
          <a:prstGeom prst="rect">
            <a:avLst/>
          </a:prstGeom>
          <a:noFill/>
          <a:ln>
            <a:noFill/>
          </a:ln>
        </p:spPr>
      </p:pic>
      <p:sp>
        <p:nvSpPr>
          <p:cNvPr id="1068" name="Google Shape;1068;p100"/>
          <p:cNvSpPr txBox="1">
            <a:spLocks noGrp="1"/>
          </p:cNvSpPr>
          <p:nvPr>
            <p:ph type="body" idx="1"/>
          </p:nvPr>
        </p:nvSpPr>
        <p:spPr>
          <a:xfrm>
            <a:off x="5249882" y="1079357"/>
            <a:ext cx="2537400" cy="19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ATOS: N/A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Lexile: TBD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Perfect for middle-grade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mythology fans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Connects with cultural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history and ancient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120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civilizations</a:t>
            </a:r>
            <a:r>
              <a:rPr lang="en" sz="1300"/>
              <a:t> </a:t>
            </a:r>
            <a:endParaRPr sz="1300" b="1"/>
          </a:p>
        </p:txBody>
      </p:sp>
      <p:sp>
        <p:nvSpPr>
          <p:cNvPr id="1069" name="Google Shape;1069;p100"/>
          <p:cNvSpPr txBox="1">
            <a:spLocks noGrp="1"/>
          </p:cNvSpPr>
          <p:nvPr>
            <p:ph type="body" idx="1"/>
          </p:nvPr>
        </p:nvSpPr>
        <p:spPr>
          <a:xfrm>
            <a:off x="5335912" y="3025995"/>
            <a:ext cx="17322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3-4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6-7</a:t>
            </a:r>
            <a:r>
              <a:rPr lang="en" sz="1000" b="1">
                <a:latin typeface="Avenir"/>
                <a:ea typeface="Avenir"/>
                <a:cs typeface="Avenir"/>
                <a:sym typeface="Avenir"/>
              </a:rPr>
              <a:t> </a:t>
            </a:r>
            <a:endParaRPr sz="1000"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0" name="Google Shape;1070;p100"/>
          <p:cNvSpPr/>
          <p:nvPr/>
        </p:nvSpPr>
        <p:spPr>
          <a:xfrm rot="869727">
            <a:off x="8267881" y="86317"/>
            <a:ext cx="789843" cy="791585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Series!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75"/>
        </a:solidFill>
        <a:effectLst/>
      </p:bgPr>
    </p:bg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01" title="9798895778531_spread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662" y="0"/>
            <a:ext cx="742866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582E"/>
        </a:solidFill>
        <a:effectLst/>
      </p:bgPr>
    </p:bg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0" name="Google Shape;1080;p102" title="9798895778548_spread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6125" y="0"/>
            <a:ext cx="742869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" name="Google Shape;1085;p103" title="Silver Tip Backgroun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6" name="Google Shape;1086;p103"/>
          <p:cNvSpPr txBox="1">
            <a:spLocks noGrp="1"/>
          </p:cNvSpPr>
          <p:nvPr>
            <p:ph type="body" idx="1"/>
          </p:nvPr>
        </p:nvSpPr>
        <p:spPr>
          <a:xfrm>
            <a:off x="4697006" y="230100"/>
            <a:ext cx="3885600" cy="46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Dyslexia-friendly font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Review sections &amp; test-taking tips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Reading Level: Grade 3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Interest Level: Grades 5-7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Pages: 32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ATOS Range: 4.5-5.0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Lexile Range: 530-760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Hardcover: $23.07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Ebook: $19.99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Paperback: $7.99</a:t>
            </a:r>
            <a:endParaRPr sz="1600" b="1">
              <a:solidFill>
                <a:schemeClr val="lt1"/>
              </a:solidFill>
            </a:endParaRPr>
          </a:p>
        </p:txBody>
      </p:sp>
      <p:sp>
        <p:nvSpPr>
          <p:cNvPr id="1087" name="Google Shape;1087;p103"/>
          <p:cNvSpPr txBox="1">
            <a:spLocks noGrp="1"/>
          </p:cNvSpPr>
          <p:nvPr>
            <p:ph type="title"/>
          </p:nvPr>
        </p:nvSpPr>
        <p:spPr>
          <a:xfrm>
            <a:off x="960875" y="3499525"/>
            <a:ext cx="3170400" cy="10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2400"/>
              <a:buNone/>
            </a:pPr>
            <a:r>
              <a:rPr lang="en">
                <a:solidFill>
                  <a:schemeClr val="lt1"/>
                </a:solidFill>
              </a:rPr>
              <a:t>CURRICULAR HI-LO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088" name="Google Shape;1088;p103" title="SilverTip-logo-Gray_white_outlin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3875" y="463925"/>
            <a:ext cx="2944400" cy="294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3" name="Google Shape;1093;p104" title="Forms of Government Backgroun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p104" title="Vote Button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9525" y="3933812"/>
            <a:ext cx="1186775" cy="1140680"/>
          </a:xfrm>
          <a:prstGeom prst="rect">
            <a:avLst/>
          </a:prstGeom>
          <a:noFill/>
          <a:ln>
            <a:noFill/>
          </a:ln>
        </p:spPr>
      </p:pic>
      <p:sp>
        <p:nvSpPr>
          <p:cNvPr id="1095" name="Google Shape;1095;p104"/>
          <p:cNvSpPr txBox="1">
            <a:spLocks noGrp="1"/>
          </p:cNvSpPr>
          <p:nvPr>
            <p:ph type="title"/>
          </p:nvPr>
        </p:nvSpPr>
        <p:spPr>
          <a:xfrm>
            <a:off x="5158775" y="1450300"/>
            <a:ext cx="3818400" cy="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0509"/>
              <a:buNone/>
            </a:pPr>
            <a:r>
              <a:rPr lang="en" sz="1960"/>
              <a:t>FORMS OF GOVERNMENT: NEED TO KNOW</a:t>
            </a:r>
            <a:endParaRPr sz="124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6" name="Google Shape;1096;p104"/>
          <p:cNvSpPr/>
          <p:nvPr/>
        </p:nvSpPr>
        <p:spPr>
          <a:xfrm rot="869900">
            <a:off x="8272653" y="56132"/>
            <a:ext cx="784895" cy="791585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Series!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7" name="Google Shape;1097;p104"/>
          <p:cNvSpPr txBox="1">
            <a:spLocks noGrp="1"/>
          </p:cNvSpPr>
          <p:nvPr>
            <p:ph type="body" idx="1"/>
          </p:nvPr>
        </p:nvSpPr>
        <p:spPr>
          <a:xfrm>
            <a:off x="5257325" y="4077900"/>
            <a:ext cx="17322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3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5-7 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98" name="Google Shape;1098;p104"/>
          <p:cNvSpPr txBox="1">
            <a:spLocks noGrp="1"/>
          </p:cNvSpPr>
          <p:nvPr>
            <p:ph type="body" idx="1"/>
          </p:nvPr>
        </p:nvSpPr>
        <p:spPr>
          <a:xfrm>
            <a:off x="5158775" y="2107500"/>
            <a:ext cx="3327000" cy="19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ATOS: N/A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Lexile: TBD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Approachable look at different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forms of government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Infographics enhance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understanding of government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120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structures and history</a:t>
            </a:r>
            <a:r>
              <a:rPr lang="en" sz="1300"/>
              <a:t> </a:t>
            </a:r>
            <a:endParaRPr sz="1300" b="1"/>
          </a:p>
        </p:txBody>
      </p:sp>
      <p:pic>
        <p:nvPicPr>
          <p:cNvPr id="1099" name="Google Shape;1099;p104" title="FOG-Communism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8025" y="349402"/>
            <a:ext cx="1544676" cy="211748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00" name="Google Shape;1100;p104" title="FOG-Democracy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20762" y="349400"/>
            <a:ext cx="1544676" cy="211746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01" name="Google Shape;1101;p104" title="FOG-Dictatorship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33499" y="349400"/>
            <a:ext cx="1544676" cy="211746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02" name="Google Shape;1102;p104" title="FOG-Monarchy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8025" y="2608273"/>
            <a:ext cx="1544676" cy="211748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03" name="Google Shape;1103;p104" title="FOG-Oligarchy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820762" y="2608272"/>
            <a:ext cx="1544676" cy="211746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04" name="Google Shape;1104;p104" title="FOG-Theocracy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33499" y="2608272"/>
            <a:ext cx="1544676" cy="211746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05" name="Google Shape;1105;p104" title="SilverTip-logo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340050" y="4410725"/>
            <a:ext cx="650099" cy="604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" name="Google Shape;1106;p104" title="USA Burst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129813" y="313574"/>
            <a:ext cx="1143424" cy="1056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6666"/>
        </a:solidFill>
        <a:effectLst/>
      </p:bgPr>
    </p:bg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1" name="Google Shape;1111;p105" title="9798895776360_spread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650" y="0"/>
            <a:ext cx="742869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6666"/>
        </a:solidFill>
        <a:effectLst/>
      </p:bgPr>
    </p:bg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" name="Google Shape;1116;p106" title="9798895776346_spread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650" y="0"/>
            <a:ext cx="742869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1" name="Google Shape;1121;p107" title="Space Scienc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2" name="Google Shape;1122;p107"/>
          <p:cNvSpPr txBox="1">
            <a:spLocks noGrp="1"/>
          </p:cNvSpPr>
          <p:nvPr>
            <p:ph type="title"/>
          </p:nvPr>
        </p:nvSpPr>
        <p:spPr>
          <a:xfrm>
            <a:off x="5632548" y="1208946"/>
            <a:ext cx="27075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SPACE SCIENCE: NEED TO KNOW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23" name="Google Shape;1123;p107"/>
          <p:cNvSpPr txBox="1">
            <a:spLocks noGrp="1"/>
          </p:cNvSpPr>
          <p:nvPr>
            <p:ph type="body" idx="1"/>
          </p:nvPr>
        </p:nvSpPr>
        <p:spPr>
          <a:xfrm>
            <a:off x="5718044" y="3736075"/>
            <a:ext cx="17322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3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5-7</a:t>
            </a:r>
            <a:r>
              <a:rPr lang="en" sz="1000" b="1">
                <a:latin typeface="Avenir"/>
                <a:ea typeface="Avenir"/>
                <a:cs typeface="Avenir"/>
                <a:sym typeface="Avenir"/>
              </a:rPr>
              <a:t> </a:t>
            </a:r>
            <a:endParaRPr sz="1000"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24" name="Google Shape;1124;p107"/>
          <p:cNvSpPr txBox="1">
            <a:spLocks noGrp="1"/>
          </p:cNvSpPr>
          <p:nvPr>
            <p:ph type="body" idx="1"/>
          </p:nvPr>
        </p:nvSpPr>
        <p:spPr>
          <a:xfrm>
            <a:off x="5632552" y="2008326"/>
            <a:ext cx="2511000" cy="16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ATOS: N/A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Lexile: TBD 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Approachable look at key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science curriculum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Infographics support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120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visual learning</a:t>
            </a:r>
            <a:r>
              <a:rPr lang="en" sz="1300"/>
              <a:t> </a:t>
            </a:r>
            <a:endParaRPr sz="1300" b="1"/>
          </a:p>
        </p:txBody>
      </p:sp>
      <p:pic>
        <p:nvPicPr>
          <p:cNvPr id="1125" name="Google Shape;1125;p107" title="SS-Earth Sun Moo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00" y="617077"/>
            <a:ext cx="1575132" cy="215923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26" name="Google Shape;1126;p107" title="SS-Gas Giants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44634" y="617075"/>
            <a:ext cx="1575132" cy="215921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27" name="Google Shape;1127;p107" title="SS-Gravity in Space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89168" y="617075"/>
            <a:ext cx="1575132" cy="215921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28" name="Google Shape;1128;p107" title="SS-Inner Planets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100" y="2856239"/>
            <a:ext cx="1575132" cy="215923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29" name="Google Shape;1129;p107" title="SS-Meteors Asteroids Comets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44634" y="2856237"/>
            <a:ext cx="1575132" cy="215921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30" name="Google Shape;1130;p107" title="SS-Missions to Space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389168" y="2856238"/>
            <a:ext cx="1575132" cy="215921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31" name="Google Shape;1131;p107"/>
          <p:cNvSpPr/>
          <p:nvPr/>
        </p:nvSpPr>
        <p:spPr>
          <a:xfrm rot="869900">
            <a:off x="8272655" y="43537"/>
            <a:ext cx="784895" cy="791585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Series!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2" name="Google Shape;1132;p107" title="SilverTip-logo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340050" y="4410725"/>
            <a:ext cx="650099" cy="604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7" name="Google Shape;1137;p108" title="9798895776421_spread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650" y="0"/>
            <a:ext cx="742869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AD1"/>
        </a:solidFill>
        <a:effectLst/>
      </p:bgPr>
    </p:bg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2" name="Google Shape;1142;p109" title="9798895776452_spread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650" y="0"/>
            <a:ext cx="742869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1"/>
          <p:cNvSpPr/>
          <p:nvPr/>
        </p:nvSpPr>
        <p:spPr>
          <a:xfrm>
            <a:off x="13325" y="0"/>
            <a:ext cx="9144000" cy="1372500"/>
          </a:xfrm>
          <a:prstGeom prst="rect">
            <a:avLst/>
          </a:prstGeom>
          <a:solidFill>
            <a:srgbClr val="ACCA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7" name="Google Shape;177;p11" title="First Words SpotA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3275" y="376234"/>
            <a:ext cx="4528524" cy="2463966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1"/>
          <p:cNvSpPr txBox="1">
            <a:spLocks noGrp="1"/>
          </p:cNvSpPr>
          <p:nvPr>
            <p:ph type="title"/>
          </p:nvPr>
        </p:nvSpPr>
        <p:spPr>
          <a:xfrm>
            <a:off x="4423025" y="1169000"/>
            <a:ext cx="39720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60">
                <a:solidFill>
                  <a:schemeClr val="lt1"/>
                </a:solidFill>
              </a:rPr>
              <a:t>FIRST WORDS IN…</a:t>
            </a:r>
            <a:endParaRPr sz="276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144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9" name="Google Shape;179;p11"/>
          <p:cNvSpPr txBox="1">
            <a:spLocks noGrp="1"/>
          </p:cNvSpPr>
          <p:nvPr>
            <p:ph type="body" idx="1"/>
          </p:nvPr>
        </p:nvSpPr>
        <p:spPr>
          <a:xfrm>
            <a:off x="4423025" y="2794217"/>
            <a:ext cx="4002600" cy="16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ATOS: N/A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Lexile: TBD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Introduction to key phrases including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  greetings, family words, and school words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Word Pronunciations</a:t>
            </a:r>
            <a:endParaRPr sz="1300" b="1">
              <a:solidFill>
                <a:schemeClr val="dk1"/>
              </a:solidFill>
            </a:endParaRPr>
          </a:p>
        </p:txBody>
      </p:sp>
      <p:pic>
        <p:nvPicPr>
          <p:cNvPr id="180" name="Google Shape;180;p11" title="FWI-Hindi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6475" y="255325"/>
            <a:ext cx="1628579" cy="2243011"/>
          </a:xfrm>
          <a:prstGeom prst="rect">
            <a:avLst/>
          </a:prstGeom>
          <a:noFill/>
          <a:ln w="103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1" name="Google Shape;181;p11" title="FWI-Russian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475" y="2647295"/>
            <a:ext cx="1628579" cy="2243011"/>
          </a:xfrm>
          <a:prstGeom prst="rect">
            <a:avLst/>
          </a:prstGeom>
          <a:noFill/>
          <a:ln w="103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2" name="Google Shape;182;p11" title="FWI-Yoruba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99145" y="2647296"/>
            <a:ext cx="1628579" cy="2243031"/>
          </a:xfrm>
          <a:prstGeom prst="rect">
            <a:avLst/>
          </a:prstGeom>
          <a:noFill/>
          <a:ln w="103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3" name="Google Shape;183;p11"/>
          <p:cNvSpPr/>
          <p:nvPr/>
        </p:nvSpPr>
        <p:spPr>
          <a:xfrm rot="611358">
            <a:off x="8396935" y="55823"/>
            <a:ext cx="691912" cy="687566"/>
          </a:xfrm>
          <a:prstGeom prst="star8">
            <a:avLst>
              <a:gd name="adj" fmla="val 375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 New Titles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11"/>
          <p:cNvSpPr txBox="1">
            <a:spLocks noGrp="1"/>
          </p:cNvSpPr>
          <p:nvPr>
            <p:ph type="body" idx="1"/>
          </p:nvPr>
        </p:nvSpPr>
        <p:spPr>
          <a:xfrm>
            <a:off x="4532588" y="4337274"/>
            <a:ext cx="17322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1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K-3</a:t>
            </a:r>
            <a:r>
              <a:rPr lang="en" sz="1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sz="1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85" name="Google Shape;185;p11" title="9798893047776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99150" y="249262"/>
            <a:ext cx="1628575" cy="2255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1" title="Blastoff!-numbered-1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46153" y="4442160"/>
            <a:ext cx="853800" cy="701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110"/>
          <p:cNvSpPr/>
          <p:nvPr/>
        </p:nvSpPr>
        <p:spPr>
          <a:xfrm>
            <a:off x="0" y="8700"/>
            <a:ext cx="9144000" cy="5126100"/>
          </a:xfrm>
          <a:prstGeom prst="rect">
            <a:avLst/>
          </a:prstGeom>
          <a:solidFill>
            <a:srgbClr val="100A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48" name="Google Shape;1148;p110" title="constallation copy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839" y="179313"/>
            <a:ext cx="3667123" cy="3582976"/>
          </a:xfrm>
          <a:prstGeom prst="rect">
            <a:avLst/>
          </a:prstGeom>
          <a:noFill/>
          <a:ln>
            <a:noFill/>
          </a:ln>
        </p:spPr>
      </p:pic>
      <p:sp>
        <p:nvSpPr>
          <p:cNvPr id="1149" name="Google Shape;1149;p110"/>
          <p:cNvSpPr txBox="1">
            <a:spLocks noGrp="1"/>
          </p:cNvSpPr>
          <p:nvPr>
            <p:ph type="body" idx="1"/>
          </p:nvPr>
        </p:nvSpPr>
        <p:spPr>
          <a:xfrm>
            <a:off x="5204200" y="859797"/>
            <a:ext cx="2988300" cy="34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Reading Level: Grade 6-7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Interest Level: Grades 5-8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Pages: 48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ATOS Range: 5.3-7.2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Lexile Range: 840-1170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Hardcover: $21.67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Ebook: $19.99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Paperback: $7.99</a:t>
            </a:r>
            <a:endParaRPr sz="1600" b="1">
              <a:solidFill>
                <a:schemeClr val="lt1"/>
              </a:solidFill>
            </a:endParaRPr>
          </a:p>
        </p:txBody>
      </p:sp>
      <p:sp>
        <p:nvSpPr>
          <p:cNvPr id="1150" name="Google Shape;1150;p110"/>
          <p:cNvSpPr txBox="1">
            <a:spLocks noGrp="1"/>
          </p:cNvSpPr>
          <p:nvPr>
            <p:ph type="title"/>
          </p:nvPr>
        </p:nvSpPr>
        <p:spPr>
          <a:xfrm>
            <a:off x="976350" y="3868000"/>
            <a:ext cx="3170400" cy="5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2400"/>
              <a:buNone/>
            </a:pPr>
            <a:r>
              <a:rPr lang="en">
                <a:solidFill>
                  <a:schemeClr val="lt1"/>
                </a:solidFill>
              </a:rPr>
              <a:t>MIDDLE SCHOOL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151" name="Google Shape;1151;p110" title="UrsaLogo_W outlin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7250" y="622225"/>
            <a:ext cx="2948599" cy="294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6" name="Google Shape;1156;p111" title="Broken glas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7" name="Google Shape;1157;p111"/>
          <p:cNvSpPr txBox="1">
            <a:spLocks noGrp="1"/>
          </p:cNvSpPr>
          <p:nvPr>
            <p:ph type="title"/>
          </p:nvPr>
        </p:nvSpPr>
        <p:spPr>
          <a:xfrm>
            <a:off x="5801075" y="680449"/>
            <a:ext cx="31047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CHAOTIC WORLD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8" name="Google Shape;1158;p111"/>
          <p:cNvSpPr txBox="1">
            <a:spLocks noGrp="1"/>
          </p:cNvSpPr>
          <p:nvPr>
            <p:ph type="body" idx="1"/>
          </p:nvPr>
        </p:nvSpPr>
        <p:spPr>
          <a:xfrm>
            <a:off x="5903299" y="3810539"/>
            <a:ext cx="17322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6-7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5-8</a:t>
            </a:r>
            <a:r>
              <a:rPr lang="en" sz="1000" b="1">
                <a:latin typeface="Avenir"/>
                <a:ea typeface="Avenir"/>
                <a:cs typeface="Avenir"/>
                <a:sym typeface="Avenir"/>
              </a:rPr>
              <a:t> </a:t>
            </a:r>
            <a:endParaRPr sz="1000"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59" name="Google Shape;1159;p111"/>
          <p:cNvSpPr txBox="1">
            <a:spLocks noGrp="1"/>
          </p:cNvSpPr>
          <p:nvPr>
            <p:ph type="body" idx="1"/>
          </p:nvPr>
        </p:nvSpPr>
        <p:spPr>
          <a:xfrm>
            <a:off x="5801075" y="1152123"/>
            <a:ext cx="2427300" cy="26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ATOS: N/A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Lexile: TBD  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True stories with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archival photos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Integrates history,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social studies, and STEM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Introduces heroes who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  rescued victims and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  helps communities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  recover after disasters</a:t>
            </a:r>
            <a:endParaRPr sz="1300" b="1">
              <a:solidFill>
                <a:schemeClr val="dk1"/>
              </a:solidFill>
            </a:endParaRPr>
          </a:p>
        </p:txBody>
      </p:sp>
      <p:pic>
        <p:nvPicPr>
          <p:cNvPr id="1160" name="Google Shape;1160;p111" title="CW-Destructive Nature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950" y="211302"/>
            <a:ext cx="1700919" cy="233166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61" name="Google Shape;1161;p111" title="CW-Eco-Disasters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38815" y="211300"/>
            <a:ext cx="1700919" cy="233164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62" name="Google Shape;1162;p111" title="CW-Extraordinary Survivors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14680" y="211300"/>
            <a:ext cx="1700919" cy="233164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63" name="Google Shape;1163;p111" title="CW-Industrial Disasters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2950" y="2629283"/>
            <a:ext cx="1700919" cy="233166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64" name="Google Shape;1164;p111" title="CW-Plagues &amp; Diseases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38815" y="2629281"/>
            <a:ext cx="1700919" cy="233164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65" name="Google Shape;1165;p111" title="CW-Saving Animals from Disaster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714680" y="2629281"/>
            <a:ext cx="1700919" cy="233164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66" name="Google Shape;1166;p111" title="Ursa-logo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404051" y="4380111"/>
            <a:ext cx="618349" cy="635338"/>
          </a:xfrm>
          <a:prstGeom prst="rect">
            <a:avLst/>
          </a:prstGeom>
          <a:noFill/>
          <a:ln>
            <a:noFill/>
          </a:ln>
        </p:spPr>
      </p:pic>
      <p:sp>
        <p:nvSpPr>
          <p:cNvPr id="1167" name="Google Shape;1167;p111"/>
          <p:cNvSpPr/>
          <p:nvPr/>
        </p:nvSpPr>
        <p:spPr>
          <a:xfrm rot="869921">
            <a:off x="8282205" y="84507"/>
            <a:ext cx="775290" cy="791585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Series!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2" name="Google Shape;1172;p112" title="9798895776469_spread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650" y="0"/>
            <a:ext cx="742869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" name="Google Shape;1177;p113" title="9798895776513_spread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650" y="0"/>
            <a:ext cx="742869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2" name="Google Shape;1182;p114" title="shutterstock_144769729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341741" y="2137125"/>
            <a:ext cx="1807974" cy="2640976"/>
          </a:xfrm>
          <a:prstGeom prst="rect">
            <a:avLst/>
          </a:prstGeom>
          <a:noFill/>
          <a:ln>
            <a:noFill/>
          </a:ln>
        </p:spPr>
      </p:pic>
      <p:sp>
        <p:nvSpPr>
          <p:cNvPr id="1183" name="Google Shape;1183;p114"/>
          <p:cNvSpPr txBox="1">
            <a:spLocks noGrp="1"/>
          </p:cNvSpPr>
          <p:nvPr>
            <p:ph type="title"/>
          </p:nvPr>
        </p:nvSpPr>
        <p:spPr>
          <a:xfrm>
            <a:off x="4248528" y="204567"/>
            <a:ext cx="29031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PREHISTORIC LIFE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4" name="Google Shape;1184;p114"/>
          <p:cNvSpPr txBox="1">
            <a:spLocks noGrp="1"/>
          </p:cNvSpPr>
          <p:nvPr>
            <p:ph type="body" idx="1"/>
          </p:nvPr>
        </p:nvSpPr>
        <p:spPr>
          <a:xfrm>
            <a:off x="4347059" y="2399991"/>
            <a:ext cx="17322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6-7</a:t>
            </a:r>
            <a:endParaRPr sz="1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5-8</a:t>
            </a:r>
            <a:r>
              <a:rPr lang="en" sz="1000" b="1">
                <a:latin typeface="Avenir"/>
                <a:ea typeface="Avenir"/>
                <a:cs typeface="Avenir"/>
                <a:sym typeface="Avenir"/>
              </a:rPr>
              <a:t> </a:t>
            </a:r>
            <a:endParaRPr sz="1000"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85" name="Google Shape;1185;p114"/>
          <p:cNvSpPr txBox="1">
            <a:spLocks noGrp="1"/>
          </p:cNvSpPr>
          <p:nvPr>
            <p:ph type="body" idx="1"/>
          </p:nvPr>
        </p:nvSpPr>
        <p:spPr>
          <a:xfrm>
            <a:off x="4248525" y="706924"/>
            <a:ext cx="4211100" cy="17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ATOS: N/A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Lexile: TBD  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Covers fossil record and geologic time scale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Encyclopedic format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Review and Reflect feature</a:t>
            </a:r>
            <a:r>
              <a:rPr lang="en" sz="1300"/>
              <a:t> </a:t>
            </a:r>
            <a:endParaRPr sz="1300" b="1"/>
          </a:p>
        </p:txBody>
      </p:sp>
      <p:pic>
        <p:nvPicPr>
          <p:cNvPr id="1186" name="Google Shape;1186;p114" title="PL-Age of Mammal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850" y="162975"/>
            <a:ext cx="1685307" cy="231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7" name="Google Shape;1187;p114" title="PL-Dinosaurs Rule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55392" y="162975"/>
            <a:ext cx="1685307" cy="2310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8" name="Google Shape;1188;p114" title="PL-Early Life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6853" y="2645009"/>
            <a:ext cx="1685307" cy="2310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9" name="Google Shape;1189;p114" title="PL-Warm Wet World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55392" y="2645033"/>
            <a:ext cx="1685307" cy="2310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p114" title="Summer Reading Logo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30250" y="670477"/>
            <a:ext cx="636926" cy="738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1" name="Google Shape;1191;p114" title="UrsaLogo_W outlin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93290" y="4397985"/>
            <a:ext cx="738750" cy="73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2" name="Google Shape;1192;p114" title="Prehistoric Lif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199200" y="2922825"/>
            <a:ext cx="2163400" cy="2032427"/>
          </a:xfrm>
          <a:prstGeom prst="rect">
            <a:avLst/>
          </a:prstGeom>
          <a:noFill/>
          <a:ln>
            <a:noFill/>
          </a:ln>
        </p:spPr>
      </p:pic>
      <p:sp>
        <p:nvSpPr>
          <p:cNvPr id="1193" name="Google Shape;1193;p114"/>
          <p:cNvSpPr/>
          <p:nvPr/>
        </p:nvSpPr>
        <p:spPr>
          <a:xfrm rot="657966">
            <a:off x="8262667" y="70227"/>
            <a:ext cx="813759" cy="791641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Series!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A5AF"/>
        </a:solidFill>
        <a:effectLst/>
      </p:bgPr>
    </p:bg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" name="Google Shape;1198;p115" title="9798895777428_spread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650" y="0"/>
            <a:ext cx="742869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E13"/>
        </a:solidFill>
        <a:effectLst/>
      </p:bgPr>
    </p:bg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3" name="Google Shape;1203;p116" title="9798895777411_spread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650" y="0"/>
            <a:ext cx="742869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" name="Google Shape;1208;p117" title="Gem stone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3375" y="3708750"/>
            <a:ext cx="5576376" cy="143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9" name="Google Shape;1209;p117" title="Rock Heade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950" y="0"/>
            <a:ext cx="9183000" cy="1607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10" name="Google Shape;1210;p117"/>
          <p:cNvSpPr txBox="1">
            <a:spLocks noGrp="1"/>
          </p:cNvSpPr>
          <p:nvPr>
            <p:ph type="title"/>
          </p:nvPr>
        </p:nvSpPr>
        <p:spPr>
          <a:xfrm>
            <a:off x="4130429" y="1644833"/>
            <a:ext cx="27372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ROCKS &amp; FOSSILS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1" name="Google Shape;1211;p117"/>
          <p:cNvSpPr/>
          <p:nvPr/>
        </p:nvSpPr>
        <p:spPr>
          <a:xfrm rot="869052">
            <a:off x="8312027" y="84057"/>
            <a:ext cx="772451" cy="791585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Series!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2" name="Google Shape;1212;p117"/>
          <p:cNvSpPr txBox="1">
            <a:spLocks noGrp="1"/>
          </p:cNvSpPr>
          <p:nvPr>
            <p:ph type="body" idx="1"/>
          </p:nvPr>
        </p:nvSpPr>
        <p:spPr>
          <a:xfrm>
            <a:off x="4224757" y="3695362"/>
            <a:ext cx="17322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6-7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5-8</a:t>
            </a:r>
            <a:r>
              <a:rPr lang="en" sz="1000" b="1">
                <a:latin typeface="Avenir"/>
                <a:ea typeface="Avenir"/>
                <a:cs typeface="Avenir"/>
                <a:sym typeface="Avenir"/>
              </a:rPr>
              <a:t> </a:t>
            </a:r>
            <a:endParaRPr sz="1000"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213" name="Google Shape;1213;p117"/>
          <p:cNvSpPr txBox="1">
            <a:spLocks noGrp="1"/>
          </p:cNvSpPr>
          <p:nvPr>
            <p:ph type="body" idx="1"/>
          </p:nvPr>
        </p:nvSpPr>
        <p:spPr>
          <a:xfrm>
            <a:off x="4130429" y="2116591"/>
            <a:ext cx="2817000" cy="14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ATOS: N/A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Lexile: TBD  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Covers rock cycle, minerals,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  and fossil formation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Review and Reflect Feature</a:t>
            </a:r>
            <a:endParaRPr sz="1300" b="1"/>
          </a:p>
        </p:txBody>
      </p:sp>
      <p:pic>
        <p:nvPicPr>
          <p:cNvPr id="1214" name="Google Shape;1214;p117" title="RAF-ExploringCrystals&amp;Gemstones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6675" y="190350"/>
            <a:ext cx="1681112" cy="2304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5" name="Google Shape;1215;p117" title="RAF-ExploringFossils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39962" y="190350"/>
            <a:ext cx="1681112" cy="2304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6" name="Google Shape;1216;p117" title="RAF-ExploringRockTypes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6678" y="2642036"/>
            <a:ext cx="1681112" cy="2304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7" name="Google Shape;1217;p117" title="RAF-ExploringTheRockCycle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39963" y="2642060"/>
            <a:ext cx="1681112" cy="2304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" name="Google Shape;1218;p117" title="UrsaLogo_W outlin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405240" y="3869033"/>
            <a:ext cx="738750" cy="73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9" name="Google Shape;1219;p117" title="Fossils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6558">
            <a:off x="5923216" y="1400394"/>
            <a:ext cx="3182143" cy="1867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0CBE"/>
        </a:solidFill>
        <a:effectLst/>
      </p:bgPr>
    </p:bg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4" name="Google Shape;1224;p118" title="9798895777442_spread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650" y="0"/>
            <a:ext cx="742869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" name="Google Shape;1229;p119" title="9798895777466_spread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650" y="0"/>
            <a:ext cx="742869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12" title="9798893047776_spread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9500"/>
            <a:ext cx="6875776" cy="4760651"/>
          </a:xfrm>
          <a:prstGeom prst="rect">
            <a:avLst/>
          </a:prstGeom>
          <a:noFill/>
          <a:ln>
            <a:noFill/>
          </a:ln>
          <a:effectLst>
            <a:outerShdw blurRad="185738" dist="85725" dir="8160000" algn="bl" rotWithShape="0">
              <a:srgbClr val="000000">
                <a:alpha val="26666"/>
              </a:srgbClr>
            </a:outerShdw>
          </a:effectLst>
        </p:spPr>
      </p:pic>
      <p:pic>
        <p:nvPicPr>
          <p:cNvPr id="192" name="Google Shape;192;p12" title="979889304777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23700" y="1812228"/>
            <a:ext cx="2260851" cy="3130675"/>
          </a:xfrm>
          <a:prstGeom prst="rect">
            <a:avLst/>
          </a:prstGeom>
          <a:noFill/>
          <a:ln>
            <a:noFill/>
          </a:ln>
          <a:effectLst>
            <a:outerShdw blurRad="185738" dist="85725" dir="8160000" algn="bl" rotWithShape="0">
              <a:srgbClr val="000000">
                <a:alpha val="26666"/>
              </a:srgbClr>
            </a:outerShdw>
          </a:effectLst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4" name="Google Shape;1234;p120" title="Jump Backgroun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5" name="Google Shape;1235;p120"/>
          <p:cNvSpPr txBox="1">
            <a:spLocks noGrp="1"/>
          </p:cNvSpPr>
          <p:nvPr>
            <p:ph type="ctrTitle"/>
          </p:nvPr>
        </p:nvSpPr>
        <p:spPr>
          <a:xfrm>
            <a:off x="311700" y="-578601"/>
            <a:ext cx="8520600" cy="16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 b="1">
                <a:latin typeface="Montserrat"/>
                <a:ea typeface="Montserrat"/>
                <a:cs typeface="Montserrat"/>
                <a:sym typeface="Montserrat"/>
              </a:rPr>
              <a:t>SPRING 2026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6" name="Google Shape;1236;p120"/>
          <p:cNvSpPr txBox="1">
            <a:spLocks noGrp="1"/>
          </p:cNvSpPr>
          <p:nvPr>
            <p:ph type="subTitle" idx="1"/>
          </p:nvPr>
        </p:nvSpPr>
        <p:spPr>
          <a:xfrm>
            <a:off x="311700" y="3188634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600" dirty="0">
                <a:latin typeface="Montserrat"/>
                <a:ea typeface="Montserrat"/>
                <a:cs typeface="Montserrat"/>
                <a:sym typeface="Montserrat"/>
              </a:rPr>
              <a:t>Presented by </a:t>
            </a:r>
            <a:r>
              <a:rPr lang="en" sz="1600" dirty="0"/>
              <a:t>the editorial staff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37" name="Google Shape;1237;p120" title="Jump-FlutterBe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56775" y="832015"/>
            <a:ext cx="5030451" cy="2105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38" name="Google Shape;1238;p120"/>
          <p:cNvCxnSpPr/>
          <p:nvPr/>
        </p:nvCxnSpPr>
        <p:spPr>
          <a:xfrm>
            <a:off x="505800" y="3785275"/>
            <a:ext cx="8132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239" name="Google Shape;1239;p120" title="FlutterBee_withTag_Horizontal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21500" y="3882973"/>
            <a:ext cx="1901000" cy="762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4" name="Google Shape;1244;p121" title="Tadpole BAckgroun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5" name="Google Shape;1245;p121"/>
          <p:cNvSpPr txBox="1">
            <a:spLocks noGrp="1"/>
          </p:cNvSpPr>
          <p:nvPr>
            <p:ph type="body" idx="1"/>
          </p:nvPr>
        </p:nvSpPr>
        <p:spPr>
          <a:xfrm>
            <a:off x="5086075" y="847801"/>
            <a:ext cx="3379200" cy="3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Reading Level: Grades PreK-K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Interest Level: Grades PreK-1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ATOS Range: 0.5-0.9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Lexile Range: BR20-170L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Pages: 16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Hardcover: $20.29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Ebook: $19.99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Paperback: $7.99</a:t>
            </a:r>
            <a:endParaRPr sz="1600" b="1">
              <a:solidFill>
                <a:schemeClr val="lt1"/>
              </a:solidFill>
            </a:endParaRPr>
          </a:p>
        </p:txBody>
      </p:sp>
      <p:sp>
        <p:nvSpPr>
          <p:cNvPr id="1246" name="Google Shape;1246;p121"/>
          <p:cNvSpPr txBox="1">
            <a:spLocks noGrp="1"/>
          </p:cNvSpPr>
          <p:nvPr>
            <p:ph type="title"/>
          </p:nvPr>
        </p:nvSpPr>
        <p:spPr>
          <a:xfrm>
            <a:off x="675963" y="3578898"/>
            <a:ext cx="3690600" cy="5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2400"/>
              <a:buNone/>
            </a:pPr>
            <a:r>
              <a:rPr lang="en">
                <a:solidFill>
                  <a:schemeClr val="lt1"/>
                </a:solidFill>
              </a:rPr>
              <a:t>BEGINNING READERS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247" name="Google Shape;1247;p121" title="TadpoleBooks copy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813" y="1131150"/>
            <a:ext cx="3378917" cy="212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2" name="Google Shape;1252;p122" title="Tadpole Food Group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3" name="Google Shape;1253;p122" title="AdobeStock_107586996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1500" y="1742925"/>
            <a:ext cx="6549376" cy="3115149"/>
          </a:xfrm>
          <a:prstGeom prst="rect">
            <a:avLst/>
          </a:prstGeom>
          <a:noFill/>
          <a:ln>
            <a:noFill/>
          </a:ln>
        </p:spPr>
      </p:pic>
      <p:sp>
        <p:nvSpPr>
          <p:cNvPr id="1254" name="Google Shape;1254;p122"/>
          <p:cNvSpPr/>
          <p:nvPr/>
        </p:nvSpPr>
        <p:spPr>
          <a:xfrm>
            <a:off x="-4225" y="881177"/>
            <a:ext cx="9148200" cy="789000"/>
          </a:xfrm>
          <a:prstGeom prst="rect">
            <a:avLst/>
          </a:prstGeom>
          <a:solidFill>
            <a:srgbClr val="37A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55" name="Google Shape;1255;p122"/>
          <p:cNvSpPr txBox="1">
            <a:spLocks noGrp="1"/>
          </p:cNvSpPr>
          <p:nvPr>
            <p:ph type="title"/>
          </p:nvPr>
        </p:nvSpPr>
        <p:spPr>
          <a:xfrm>
            <a:off x="5708075" y="848332"/>
            <a:ext cx="3093300" cy="7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chemeClr val="lt1"/>
                </a:solidFill>
              </a:rPr>
              <a:t>LET’S LOOK AT FOOD GROUPS!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56" name="Google Shape;1256;p122"/>
          <p:cNvSpPr txBox="1">
            <a:spLocks noGrp="1"/>
          </p:cNvSpPr>
          <p:nvPr>
            <p:ph type="body" idx="1"/>
          </p:nvPr>
        </p:nvSpPr>
        <p:spPr>
          <a:xfrm>
            <a:off x="5794791" y="3249689"/>
            <a:ext cx="21864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PreK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 PreK-1</a:t>
            </a:r>
            <a:r>
              <a:rPr lang="en" sz="1000" b="1">
                <a:latin typeface="Avenir"/>
                <a:ea typeface="Avenir"/>
                <a:cs typeface="Avenir"/>
                <a:sym typeface="Avenir"/>
              </a:rPr>
              <a:t> </a:t>
            </a:r>
            <a:endParaRPr sz="1000"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257" name="Google Shape;1257;p122"/>
          <p:cNvSpPr txBox="1">
            <a:spLocks noGrp="1"/>
          </p:cNvSpPr>
          <p:nvPr>
            <p:ph type="body" idx="1"/>
          </p:nvPr>
        </p:nvSpPr>
        <p:spPr>
          <a:xfrm>
            <a:off x="5708075" y="1696803"/>
            <a:ext cx="3182400" cy="1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Table of Contents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Teaching Tools for Caregivers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Words to Know &amp; Index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Let’s Review! Section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1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 b="1">
              <a:solidFill>
                <a:schemeClr val="dk1"/>
              </a:solidFill>
            </a:endParaRPr>
          </a:p>
        </p:txBody>
      </p:sp>
      <p:pic>
        <p:nvPicPr>
          <p:cNvPr id="1258" name="Google Shape;1258;p122" title="LLAFG-Dairy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004" y="362637"/>
            <a:ext cx="1575150" cy="215927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59" name="Google Shape;1259;p122" title="LLAFG-Fruits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94134" y="362662"/>
            <a:ext cx="1575131" cy="215921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60" name="Google Shape;1260;p122" title="LLAFG-Grains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70256" y="362663"/>
            <a:ext cx="1575131" cy="215921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61" name="Google Shape;1261;p122" title="LLAFG-ProteinFoods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94137" y="2652001"/>
            <a:ext cx="1575131" cy="215923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62" name="Google Shape;1262;p122" title="LLAFG-Vegetables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784434" y="2652000"/>
            <a:ext cx="1575131" cy="215921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63" name="Google Shape;1263;p122" title="TadpoleBooks_RGB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005350" y="4274200"/>
            <a:ext cx="855876" cy="537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4" name="Google Shape;1264;p122"/>
          <p:cNvSpPr/>
          <p:nvPr/>
        </p:nvSpPr>
        <p:spPr>
          <a:xfrm rot="684623">
            <a:off x="8264283" y="42255"/>
            <a:ext cx="771855" cy="791329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Series!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" name="Google Shape;1269;p123" title="9798896623311_in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650" y="0"/>
            <a:ext cx="742945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4" name="Google Shape;1274;p124" title="9798896623311_int.jpg"/>
          <p:cNvPicPr preferRelativeResize="0"/>
          <p:nvPr/>
        </p:nvPicPr>
        <p:blipFill rotWithShape="1">
          <a:blip r:embed="rId3">
            <a:alphaModFix/>
          </a:blip>
          <a:srcRect r="-10"/>
          <a:stretch/>
        </p:blipFill>
        <p:spPr>
          <a:xfrm>
            <a:off x="857650" y="0"/>
            <a:ext cx="742945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9" name="Google Shape;1279;p125" title="Tadpole Machines on the Mov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0" name="Google Shape;1280;p125"/>
          <p:cNvSpPr/>
          <p:nvPr/>
        </p:nvSpPr>
        <p:spPr>
          <a:xfrm>
            <a:off x="10050" y="806405"/>
            <a:ext cx="9144000" cy="1088700"/>
          </a:xfrm>
          <a:prstGeom prst="rect">
            <a:avLst/>
          </a:prstGeom>
          <a:solidFill>
            <a:srgbClr val="812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1" name="Google Shape;1281;p125"/>
          <p:cNvSpPr txBox="1">
            <a:spLocks noGrp="1"/>
          </p:cNvSpPr>
          <p:nvPr>
            <p:ph type="title"/>
          </p:nvPr>
        </p:nvSpPr>
        <p:spPr>
          <a:xfrm>
            <a:off x="6640025" y="918005"/>
            <a:ext cx="2328000" cy="8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chemeClr val="lt1"/>
                </a:solidFill>
              </a:rPr>
              <a:t>MACHINES ON THE MOVE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2" name="Google Shape;1282;p125"/>
          <p:cNvSpPr txBox="1">
            <a:spLocks noGrp="1"/>
          </p:cNvSpPr>
          <p:nvPr>
            <p:ph type="body" idx="1"/>
          </p:nvPr>
        </p:nvSpPr>
        <p:spPr>
          <a:xfrm>
            <a:off x="6718843" y="3847781"/>
            <a:ext cx="21864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PreK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 PreK-1</a:t>
            </a:r>
            <a:r>
              <a:rPr lang="en" sz="1000" b="1">
                <a:latin typeface="Avenir"/>
                <a:ea typeface="Avenir"/>
                <a:cs typeface="Avenir"/>
                <a:sym typeface="Avenir"/>
              </a:rPr>
              <a:t> </a:t>
            </a:r>
            <a:endParaRPr sz="1000"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283" name="Google Shape;1283;p125"/>
          <p:cNvSpPr txBox="1">
            <a:spLocks noGrp="1"/>
          </p:cNvSpPr>
          <p:nvPr>
            <p:ph type="body" idx="1"/>
          </p:nvPr>
        </p:nvSpPr>
        <p:spPr>
          <a:xfrm>
            <a:off x="6640025" y="1925905"/>
            <a:ext cx="2150100" cy="18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ATOS: N/A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Lexile: TBD  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FEATURE FEATURE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  FEATURE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Table of contents,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index, Let’s Review!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120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section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1284" name="Google Shape;1284;p125" title="MOTM-Buse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175" y="482600"/>
            <a:ext cx="1451583" cy="198985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85" name="Google Shape;1285;p125" title="MOTM-GarbageTrucks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15707" y="482612"/>
            <a:ext cx="1451583" cy="198985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86" name="Google Shape;1286;p125" title="MOTM-Semis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0178" y="2585483"/>
            <a:ext cx="1451583" cy="198986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87" name="Google Shape;1287;p125" title="MOTM-Taxis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15721" y="2585482"/>
            <a:ext cx="1451583" cy="198985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88" name="Google Shape;1288;p125" title="MOTM-MailTrucks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18020" y="482623"/>
            <a:ext cx="1451583" cy="198985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89" name="Google Shape;1289;p125" title="MOTM-SchoolBuses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33551" y="482635"/>
            <a:ext cx="1451583" cy="198985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90" name="Google Shape;1290;p125" title="MOTM-Tractors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518023" y="2585506"/>
            <a:ext cx="1451583" cy="198986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91" name="Google Shape;1291;p125" title="MOTM-Trains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033566" y="2585505"/>
            <a:ext cx="1451583" cy="198985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92" name="Google Shape;1292;p125" title="TadpoleBooks_RGB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113004" y="4379625"/>
            <a:ext cx="742522" cy="465899"/>
          </a:xfrm>
          <a:prstGeom prst="rect">
            <a:avLst/>
          </a:prstGeom>
          <a:noFill/>
          <a:ln>
            <a:noFill/>
          </a:ln>
        </p:spPr>
      </p:pic>
      <p:sp>
        <p:nvSpPr>
          <p:cNvPr id="1293" name="Google Shape;1293;p125"/>
          <p:cNvSpPr/>
          <p:nvPr/>
        </p:nvSpPr>
        <p:spPr>
          <a:xfrm rot="432622">
            <a:off x="8326738" y="45722"/>
            <a:ext cx="774424" cy="735353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8 New Titles!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8" name="Google Shape;1298;p126" title="9798896622116_in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651" y="0"/>
            <a:ext cx="742869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p127"/>
          <p:cNvSpPr/>
          <p:nvPr/>
        </p:nvSpPr>
        <p:spPr>
          <a:xfrm>
            <a:off x="12800" y="0"/>
            <a:ext cx="9144000" cy="5143500"/>
          </a:xfrm>
          <a:prstGeom prst="rect">
            <a:avLst/>
          </a:prstGeom>
          <a:solidFill>
            <a:srgbClr val="920C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04" name="Google Shape;1304;p127"/>
          <p:cNvSpPr txBox="1">
            <a:spLocks noGrp="1"/>
          </p:cNvSpPr>
          <p:nvPr>
            <p:ph type="body" idx="1"/>
          </p:nvPr>
        </p:nvSpPr>
        <p:spPr>
          <a:xfrm>
            <a:off x="5239475" y="774549"/>
            <a:ext cx="2891700" cy="3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Reading Level: Grade K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Interest Level: Grades K-3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ATOS Range: 0.5-1.5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Lexile: 100L-400L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Pages: 24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Hardcover: $20.99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Ebook: $19.99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Paperback: $7.99</a:t>
            </a:r>
            <a:endParaRPr sz="1600" b="1">
              <a:solidFill>
                <a:schemeClr val="lt1"/>
              </a:solidFill>
            </a:endParaRPr>
          </a:p>
        </p:txBody>
      </p:sp>
      <p:sp>
        <p:nvSpPr>
          <p:cNvPr id="1305" name="Google Shape;1305;p127"/>
          <p:cNvSpPr txBox="1">
            <a:spLocks noGrp="1"/>
          </p:cNvSpPr>
          <p:nvPr>
            <p:ph type="title"/>
          </p:nvPr>
        </p:nvSpPr>
        <p:spPr>
          <a:xfrm>
            <a:off x="530905" y="3370750"/>
            <a:ext cx="4205400" cy="11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2400"/>
              <a:buNone/>
            </a:pPr>
            <a:r>
              <a:rPr lang="en">
                <a:solidFill>
                  <a:schemeClr val="lt1"/>
                </a:solidFill>
              </a:rPr>
              <a:t>EARLY READERS AND BEGINNING CONCEPTS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306" name="Google Shape;1306;p127" title="Bullfrog_Logo_RGB_L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3967" y="888700"/>
            <a:ext cx="3379276" cy="212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12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812B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2" name="Google Shape;1312;p128"/>
          <p:cNvSpPr/>
          <p:nvPr/>
        </p:nvSpPr>
        <p:spPr>
          <a:xfrm>
            <a:off x="178500" y="180000"/>
            <a:ext cx="8787000" cy="478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13" name="Google Shape;1313;p128" title="Cow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8637" y="2566471"/>
            <a:ext cx="2154552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4" name="Google Shape;1314;p128" title="WHP-WhiteHouseBird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1527" y="759458"/>
            <a:ext cx="1751199" cy="175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5" name="Google Shape;1315;p128" title="WHP-WhiteHouseCats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80527" y="759458"/>
            <a:ext cx="1751199" cy="175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6" name="Google Shape;1316;p128" title="WHP-WhiteHouseFarmAnimals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1525" y="2616258"/>
            <a:ext cx="1751199" cy="175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7" name="Google Shape;1317;p128" title="WHP-WhiteHouseDogs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29524" y="759463"/>
            <a:ext cx="1751199" cy="175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8" name="Google Shape;1318;p128" title="WHP-WhiteHouseWildAnimals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80528" y="2616258"/>
            <a:ext cx="1751199" cy="1751199"/>
          </a:xfrm>
          <a:prstGeom prst="rect">
            <a:avLst/>
          </a:prstGeom>
          <a:noFill/>
          <a:ln>
            <a:noFill/>
          </a:ln>
        </p:spPr>
      </p:pic>
      <p:sp>
        <p:nvSpPr>
          <p:cNvPr id="1319" name="Google Shape;1319;p128"/>
          <p:cNvSpPr/>
          <p:nvPr/>
        </p:nvSpPr>
        <p:spPr>
          <a:xfrm>
            <a:off x="5971800" y="1458550"/>
            <a:ext cx="3182100" cy="720300"/>
          </a:xfrm>
          <a:prstGeom prst="rect">
            <a:avLst/>
          </a:prstGeom>
          <a:solidFill>
            <a:srgbClr val="A6CD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20" name="Google Shape;1320;p128"/>
          <p:cNvSpPr txBox="1">
            <a:spLocks noGrp="1"/>
          </p:cNvSpPr>
          <p:nvPr>
            <p:ph type="title"/>
          </p:nvPr>
        </p:nvSpPr>
        <p:spPr>
          <a:xfrm>
            <a:off x="5971800" y="1560525"/>
            <a:ext cx="30948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chemeClr val="lt1"/>
                </a:solidFill>
              </a:rPr>
              <a:t>WHITE HOUSE PETS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21" name="Google Shape;1321;p128" title="Bullfrog_Logo_RGB_Lg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235675" y="4498000"/>
            <a:ext cx="693200" cy="43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2" name="Google Shape;1322;p128" title="USA Burst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770449" y="279950"/>
            <a:ext cx="1147500" cy="1060102"/>
          </a:xfrm>
          <a:prstGeom prst="rect">
            <a:avLst/>
          </a:prstGeom>
          <a:noFill/>
          <a:ln>
            <a:noFill/>
          </a:ln>
        </p:spPr>
      </p:pic>
      <p:sp>
        <p:nvSpPr>
          <p:cNvPr id="1323" name="Google Shape;1323;p128"/>
          <p:cNvSpPr txBox="1">
            <a:spLocks noGrp="1"/>
          </p:cNvSpPr>
          <p:nvPr>
            <p:ph type="body" idx="1"/>
          </p:nvPr>
        </p:nvSpPr>
        <p:spPr>
          <a:xfrm>
            <a:off x="5971800" y="2214100"/>
            <a:ext cx="2993700" cy="21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Real photos of first families with their pets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Picture Glossary + photo labels 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Visual graphics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• Perfect for observing 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  America’s </a:t>
            </a:r>
            <a:r>
              <a:rPr lang="en" sz="1200" b="1">
                <a:solidFill>
                  <a:srgbClr val="EE3624"/>
                </a:solidFill>
              </a:rPr>
              <a:t>Semiquincentennial</a:t>
            </a:r>
            <a:endParaRPr sz="1200" b="1">
              <a:solidFill>
                <a:srgbClr val="EE3624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  (250th anniversary)</a:t>
            </a:r>
            <a:endParaRPr sz="1300" b="1"/>
          </a:p>
        </p:txBody>
      </p:sp>
      <p:sp>
        <p:nvSpPr>
          <p:cNvPr id="1324" name="Google Shape;1324;p128"/>
          <p:cNvSpPr txBox="1">
            <a:spLocks noGrp="1"/>
          </p:cNvSpPr>
          <p:nvPr>
            <p:ph type="body" idx="1"/>
          </p:nvPr>
        </p:nvSpPr>
        <p:spPr>
          <a:xfrm>
            <a:off x="6049147" y="4235238"/>
            <a:ext cx="17322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K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K-3</a:t>
            </a:r>
            <a:r>
              <a:rPr lang="en" sz="1000" b="1">
                <a:latin typeface="Avenir"/>
                <a:ea typeface="Avenir"/>
                <a:cs typeface="Avenir"/>
                <a:sym typeface="Avenir"/>
              </a:rPr>
              <a:t> </a:t>
            </a:r>
            <a:endParaRPr sz="1000"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25" name="Google Shape;1325;p128"/>
          <p:cNvSpPr/>
          <p:nvPr/>
        </p:nvSpPr>
        <p:spPr>
          <a:xfrm rot="420479">
            <a:off x="8118603" y="225937"/>
            <a:ext cx="801589" cy="791616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Series!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0" name="Google Shape;1330;p129" title="9798896622741_bc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5750"/>
            <a:ext cx="9143997" cy="457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3" title="Cloud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3" title="Blastoff!-numbered-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2650" y="4414597"/>
            <a:ext cx="887324" cy="72890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3"/>
          <p:cNvSpPr txBox="1">
            <a:spLocks noGrp="1"/>
          </p:cNvSpPr>
          <p:nvPr>
            <p:ph type="title"/>
          </p:nvPr>
        </p:nvSpPr>
        <p:spPr>
          <a:xfrm>
            <a:off x="6741721" y="614908"/>
            <a:ext cx="2060100" cy="8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 sz="2400" b="1">
                <a:latin typeface="Montserrat"/>
                <a:ea typeface="Montserrat"/>
                <a:cs typeface="Montserrat"/>
                <a:sym typeface="Montserrat"/>
              </a:rPr>
              <a:t>Countries of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 sz="2400" b="1">
                <a:latin typeface="Montserrat"/>
                <a:ea typeface="Montserrat"/>
                <a:cs typeface="Montserrat"/>
                <a:sym typeface="Montserrat"/>
              </a:rPr>
              <a:t>the World 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body" idx="1"/>
          </p:nvPr>
        </p:nvSpPr>
        <p:spPr>
          <a:xfrm>
            <a:off x="6729739" y="1500208"/>
            <a:ext cx="2399400" cy="22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• ATOS: N/A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• Lexile: TBD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• </a:t>
            </a:r>
            <a:r>
              <a:rPr lang="en" sz="1400" b="1">
                <a:solidFill>
                  <a:schemeClr val="dk1"/>
                </a:solidFill>
              </a:rPr>
              <a:t>Maps &amp; Geographical</a:t>
            </a:r>
            <a:endParaRPr sz="14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 </a:t>
            </a:r>
            <a:r>
              <a:rPr lang="en" sz="1400" b="1">
                <a:solidFill>
                  <a:schemeClr val="dk1"/>
                </a:solidFill>
              </a:rPr>
              <a:t> Profiles</a:t>
            </a:r>
            <a:endParaRPr sz="14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• </a:t>
            </a:r>
            <a:r>
              <a:rPr lang="en" sz="1400" b="1">
                <a:solidFill>
                  <a:schemeClr val="dk1"/>
                </a:solidFill>
              </a:rPr>
              <a:t>Facts about</a:t>
            </a:r>
            <a:endParaRPr sz="14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 </a:t>
            </a:r>
            <a:r>
              <a:rPr lang="en" sz="1400" b="1">
                <a:solidFill>
                  <a:schemeClr val="dk1"/>
                </a:solidFill>
              </a:rPr>
              <a:t> country’s natural </a:t>
            </a:r>
            <a:endParaRPr sz="14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  </a:t>
            </a:r>
            <a:r>
              <a:rPr lang="en" sz="1400" b="1">
                <a:solidFill>
                  <a:schemeClr val="dk1"/>
                </a:solidFill>
              </a:rPr>
              <a:t>features, animals,</a:t>
            </a:r>
            <a:endParaRPr sz="14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 </a:t>
            </a:r>
            <a:r>
              <a:rPr lang="en" sz="1400" b="1">
                <a:solidFill>
                  <a:schemeClr val="dk1"/>
                </a:solidFill>
              </a:rPr>
              <a:t> food, and </a:t>
            </a:r>
            <a:endParaRPr sz="14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10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  </a:t>
            </a:r>
            <a:r>
              <a:rPr lang="en" sz="1400" b="1">
                <a:solidFill>
                  <a:schemeClr val="dk1"/>
                </a:solidFill>
              </a:rPr>
              <a:t>celebrations</a:t>
            </a:r>
            <a:endParaRPr sz="1400" b="1">
              <a:solidFill>
                <a:schemeClr val="dk1"/>
              </a:solidFill>
            </a:endParaRPr>
          </a:p>
        </p:txBody>
      </p:sp>
      <p:pic>
        <p:nvPicPr>
          <p:cNvPr id="201" name="Google Shape;201;p13" title="CotW-Afghanistan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634" y="360687"/>
            <a:ext cx="1582391" cy="2179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3" title="CotW-Ecuador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22323" y="360687"/>
            <a:ext cx="1582391" cy="2179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3" title="CotW-Ethiopi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80033" y="360686"/>
            <a:ext cx="1582391" cy="2179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3" title="CotW-Haiti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37725" y="360681"/>
            <a:ext cx="1582391" cy="2179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3" title="CotW-IvoryCoast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5339" y="2624921"/>
            <a:ext cx="1582384" cy="2179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3" title="CotW-Jordan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833044" y="2624895"/>
            <a:ext cx="1582406" cy="2179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3" title="CotW-Norway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489622" y="2624887"/>
            <a:ext cx="1582406" cy="2179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3" title="CotW-Singapore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147360" y="2624910"/>
            <a:ext cx="1582384" cy="217936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3"/>
          <p:cNvSpPr/>
          <p:nvPr/>
        </p:nvSpPr>
        <p:spPr>
          <a:xfrm rot="439331">
            <a:off x="8400298" y="41309"/>
            <a:ext cx="692043" cy="687763"/>
          </a:xfrm>
          <a:prstGeom prst="star8">
            <a:avLst>
              <a:gd name="adj" fmla="val 37500"/>
            </a:avLst>
          </a:prstGeom>
          <a:solidFill>
            <a:srgbClr val="EE21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8 New Titles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3"/>
          <p:cNvSpPr txBox="1"/>
          <p:nvPr/>
        </p:nvSpPr>
        <p:spPr>
          <a:xfrm>
            <a:off x="6844110" y="3978049"/>
            <a:ext cx="1794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1-2</a:t>
            </a:r>
            <a:endParaRPr sz="1000" b="1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K-3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5" name="Google Shape;1335;p130" title="9798896622772_bc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5750"/>
            <a:ext cx="9144003" cy="457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13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8A5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41" name="Google Shape;1341;p131"/>
          <p:cNvSpPr/>
          <p:nvPr/>
        </p:nvSpPr>
        <p:spPr>
          <a:xfrm>
            <a:off x="185892" y="180000"/>
            <a:ext cx="8787000" cy="478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42" name="Google Shape;1342;p131"/>
          <p:cNvSpPr/>
          <p:nvPr/>
        </p:nvSpPr>
        <p:spPr>
          <a:xfrm>
            <a:off x="6464775" y="1093178"/>
            <a:ext cx="2679300" cy="690600"/>
          </a:xfrm>
          <a:prstGeom prst="rect">
            <a:avLst/>
          </a:prstGeom>
          <a:solidFill>
            <a:srgbClr val="4830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43" name="Google Shape;1343;p131"/>
          <p:cNvSpPr txBox="1">
            <a:spLocks noGrp="1"/>
          </p:cNvSpPr>
          <p:nvPr>
            <p:ph type="title"/>
          </p:nvPr>
        </p:nvSpPr>
        <p:spPr>
          <a:xfrm>
            <a:off x="6464775" y="1182678"/>
            <a:ext cx="26961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chemeClr val="lt1"/>
                </a:solidFill>
              </a:rPr>
              <a:t>BAT BUDDIES</a:t>
            </a:r>
            <a:endParaRPr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44" name="Google Shape;1344;p131"/>
          <p:cNvSpPr txBox="1">
            <a:spLocks noGrp="1"/>
          </p:cNvSpPr>
          <p:nvPr>
            <p:ph type="body" idx="1"/>
          </p:nvPr>
        </p:nvSpPr>
        <p:spPr>
          <a:xfrm>
            <a:off x="6570900" y="3907997"/>
            <a:ext cx="17322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K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K-3</a:t>
            </a:r>
            <a:r>
              <a:rPr lang="en" sz="1000" b="1">
                <a:latin typeface="Avenir"/>
                <a:ea typeface="Avenir"/>
                <a:cs typeface="Avenir"/>
                <a:sym typeface="Avenir"/>
              </a:rPr>
              <a:t> </a:t>
            </a:r>
            <a:endParaRPr sz="1000" b="1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345" name="Google Shape;1345;p131" title="BB-BrownBat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302" y="540645"/>
            <a:ext cx="1974072" cy="1974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6" name="Google Shape;1346;p131" title="BB-BumblebeeBat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7163" y="540645"/>
            <a:ext cx="1974072" cy="1974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131" title="BB-FruitBats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0300" y="2638727"/>
            <a:ext cx="1974072" cy="1974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8" name="Google Shape;1348;p131" title="BB-HonduranWhiteBats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37165" y="2638727"/>
            <a:ext cx="1974072" cy="1974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9" name="Google Shape;1349;p131" title="BB-FlyingFoxes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74022" y="540645"/>
            <a:ext cx="1974072" cy="1974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0" name="Google Shape;1350;p131" title="BB-VampireBats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74023" y="2638727"/>
            <a:ext cx="1974072" cy="1974072"/>
          </a:xfrm>
          <a:prstGeom prst="rect">
            <a:avLst/>
          </a:prstGeom>
          <a:noFill/>
          <a:ln>
            <a:noFill/>
          </a:ln>
        </p:spPr>
      </p:pic>
      <p:sp>
        <p:nvSpPr>
          <p:cNvPr id="1351" name="Google Shape;1351;p131"/>
          <p:cNvSpPr/>
          <p:nvPr/>
        </p:nvSpPr>
        <p:spPr>
          <a:xfrm rot="458144">
            <a:off x="8115043" y="203887"/>
            <a:ext cx="801507" cy="791496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Series!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2" name="Google Shape;1352;p131" title="Bullfrog_Logo_RGB_Lg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235675" y="4498000"/>
            <a:ext cx="693200" cy="433250"/>
          </a:xfrm>
          <a:prstGeom prst="rect">
            <a:avLst/>
          </a:prstGeom>
          <a:noFill/>
          <a:ln>
            <a:noFill/>
          </a:ln>
        </p:spPr>
      </p:pic>
      <p:sp>
        <p:nvSpPr>
          <p:cNvPr id="1353" name="Google Shape;1353;p131"/>
          <p:cNvSpPr txBox="1">
            <a:spLocks noGrp="1"/>
          </p:cNvSpPr>
          <p:nvPr>
            <p:ph type="body" idx="1"/>
          </p:nvPr>
        </p:nvSpPr>
        <p:spPr>
          <a:xfrm>
            <a:off x="6464775" y="1962303"/>
            <a:ext cx="2500800" cy="19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Picture Glossary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Body part labels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Range maps show where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120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 bats live</a:t>
            </a:r>
            <a:endParaRPr sz="13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8" name="Google Shape;1358;p132" title="9798896621904_bc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5750"/>
            <a:ext cx="9143997" cy="457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3" name="Google Shape;1363;p133" title="9798896621874_bc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5750"/>
            <a:ext cx="9144003" cy="457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p13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F04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69" name="Google Shape;1369;p134"/>
          <p:cNvSpPr/>
          <p:nvPr/>
        </p:nvSpPr>
        <p:spPr>
          <a:xfrm>
            <a:off x="178500" y="180000"/>
            <a:ext cx="8787000" cy="478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70" name="Google Shape;1370;p134" title="Bee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158477" y="3845600"/>
            <a:ext cx="1498501" cy="1052898"/>
          </a:xfrm>
          <a:prstGeom prst="rect">
            <a:avLst/>
          </a:prstGeom>
          <a:noFill/>
          <a:ln>
            <a:noFill/>
          </a:ln>
        </p:spPr>
      </p:pic>
      <p:sp>
        <p:nvSpPr>
          <p:cNvPr id="1371" name="Google Shape;1371;p134"/>
          <p:cNvSpPr/>
          <p:nvPr/>
        </p:nvSpPr>
        <p:spPr>
          <a:xfrm>
            <a:off x="6364550" y="1112828"/>
            <a:ext cx="2779500" cy="690600"/>
          </a:xfrm>
          <a:prstGeom prst="rect">
            <a:avLst/>
          </a:prstGeom>
          <a:solidFill>
            <a:srgbClr val="2266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72" name="Google Shape;1372;p134"/>
          <p:cNvSpPr/>
          <p:nvPr/>
        </p:nvSpPr>
        <p:spPr>
          <a:xfrm rot="458144">
            <a:off x="8115043" y="229762"/>
            <a:ext cx="801507" cy="791496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Series!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3" name="Google Shape;1373;p134"/>
          <p:cNvSpPr txBox="1">
            <a:spLocks noGrp="1"/>
          </p:cNvSpPr>
          <p:nvPr>
            <p:ph type="body" idx="1"/>
          </p:nvPr>
        </p:nvSpPr>
        <p:spPr>
          <a:xfrm>
            <a:off x="6401449" y="1855029"/>
            <a:ext cx="2500800" cy="16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Table of Contents + Index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Picture Glossary + labels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Details about insects’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behaviors and habitats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Labeled body diagrams</a:t>
            </a:r>
            <a:endParaRPr sz="1300" b="1">
              <a:solidFill>
                <a:schemeClr val="dk1"/>
              </a:solidFill>
            </a:endParaRPr>
          </a:p>
        </p:txBody>
      </p:sp>
      <p:sp>
        <p:nvSpPr>
          <p:cNvPr id="1374" name="Google Shape;1374;p134"/>
          <p:cNvSpPr txBox="1">
            <a:spLocks noGrp="1"/>
          </p:cNvSpPr>
          <p:nvPr>
            <p:ph type="title"/>
          </p:nvPr>
        </p:nvSpPr>
        <p:spPr>
          <a:xfrm>
            <a:off x="6364555" y="1214496"/>
            <a:ext cx="26532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r>
              <a:rPr lang="en">
                <a:solidFill>
                  <a:schemeClr val="lt1"/>
                </a:solidFill>
              </a:rPr>
              <a:t>HELLO, INSECTS!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75" name="Google Shape;1375;p134"/>
          <p:cNvSpPr txBox="1">
            <a:spLocks noGrp="1"/>
          </p:cNvSpPr>
          <p:nvPr>
            <p:ph type="body" idx="1"/>
          </p:nvPr>
        </p:nvSpPr>
        <p:spPr>
          <a:xfrm>
            <a:off x="6509988" y="3430316"/>
            <a:ext cx="17322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K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K-3</a:t>
            </a:r>
            <a:r>
              <a:rPr lang="en" sz="1000" b="1">
                <a:latin typeface="Avenir"/>
                <a:ea typeface="Avenir"/>
                <a:cs typeface="Avenir"/>
                <a:sym typeface="Avenir"/>
              </a:rPr>
              <a:t> </a:t>
            </a:r>
            <a:endParaRPr sz="1000" b="1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376" name="Google Shape;1376;p134" title="HI-Ant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2777" y="590103"/>
            <a:ext cx="1958292" cy="1958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7" name="Google Shape;1377;p134" title="HI-Butterflies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23366" y="590103"/>
            <a:ext cx="1958292" cy="1958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8" name="Google Shape;1378;p134" title="HI-Honeybees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2775" y="2631733"/>
            <a:ext cx="1958292" cy="1958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9" name="Google Shape;1379;p134" title="HI-Ladybugs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23368" y="2631733"/>
            <a:ext cx="1958292" cy="1958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0" name="Google Shape;1380;p134" title="HI-Cicadas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43953" y="590103"/>
            <a:ext cx="1958292" cy="1958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1" name="Google Shape;1381;p134" title="HI-Walkingsticks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343954" y="2631733"/>
            <a:ext cx="1958292" cy="1958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2" name="Google Shape;1382;p134" title="Bullfrog_Logo_RGB_Lg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35675" y="4498000"/>
            <a:ext cx="693200" cy="43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7" name="Google Shape;1387;p135" title="9798896623854_bc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5750"/>
            <a:ext cx="9143997" cy="457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" name="Google Shape;1392;p136" title="9798896623885_in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5750"/>
            <a:ext cx="9144003" cy="457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p13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2A5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8" name="Google Shape;1398;p137"/>
          <p:cNvSpPr/>
          <p:nvPr/>
        </p:nvSpPr>
        <p:spPr>
          <a:xfrm>
            <a:off x="178500" y="180000"/>
            <a:ext cx="8787000" cy="478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9" name="Google Shape;1399;p137"/>
          <p:cNvSpPr/>
          <p:nvPr/>
        </p:nvSpPr>
        <p:spPr>
          <a:xfrm>
            <a:off x="6499225" y="1055254"/>
            <a:ext cx="2644800" cy="822600"/>
          </a:xfrm>
          <a:prstGeom prst="rect">
            <a:avLst/>
          </a:prstGeom>
          <a:solidFill>
            <a:srgbClr val="812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0" name="Google Shape;1400;p137"/>
          <p:cNvSpPr txBox="1">
            <a:spLocks noGrp="1"/>
          </p:cNvSpPr>
          <p:nvPr>
            <p:ph type="title"/>
          </p:nvPr>
        </p:nvSpPr>
        <p:spPr>
          <a:xfrm>
            <a:off x="6528650" y="1055249"/>
            <a:ext cx="1663200" cy="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r>
              <a:rPr lang="en">
                <a:solidFill>
                  <a:schemeClr val="lt1"/>
                </a:solidFill>
              </a:rPr>
              <a:t>MEET THE HORSES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1" name="Google Shape;1401;p137"/>
          <p:cNvSpPr/>
          <p:nvPr/>
        </p:nvSpPr>
        <p:spPr>
          <a:xfrm rot="620648">
            <a:off x="8183427" y="209404"/>
            <a:ext cx="743484" cy="791622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6 New Titles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2" name="Google Shape;1402;p137"/>
          <p:cNvSpPr txBox="1">
            <a:spLocks noGrp="1"/>
          </p:cNvSpPr>
          <p:nvPr>
            <p:ph type="body" idx="1"/>
          </p:nvPr>
        </p:nvSpPr>
        <p:spPr>
          <a:xfrm>
            <a:off x="6633528" y="3943447"/>
            <a:ext cx="17322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K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K-3</a:t>
            </a:r>
            <a:r>
              <a:rPr lang="en" sz="1000" b="1">
                <a:latin typeface="Avenir"/>
                <a:ea typeface="Avenir"/>
                <a:cs typeface="Avenir"/>
                <a:sym typeface="Avenir"/>
              </a:rPr>
              <a:t> </a:t>
            </a:r>
            <a:endParaRPr sz="1000" b="1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403" name="Google Shape;1403;p137" title="MTH-AmericanQuarterHorse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577" y="580039"/>
            <a:ext cx="1959972" cy="1959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4" name="Google Shape;1404;p137" title="MTH-BelgianHorse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19889" y="580039"/>
            <a:ext cx="1959972" cy="1959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5" name="Google Shape;1405;p137" title="MTH-MorganHorses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7575" y="2623416"/>
            <a:ext cx="1959972" cy="1959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6" name="Google Shape;1406;p137" title="MTH-TennesseeWalkingHorses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19890" y="2623416"/>
            <a:ext cx="1959972" cy="1959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7" name="Google Shape;1407;p137" title="MTH-MiniatureHorses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42198" y="580039"/>
            <a:ext cx="1959972" cy="1959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8" name="Google Shape;1408;p137" title="MTW-AppaloosaHorses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42200" y="2623416"/>
            <a:ext cx="1959972" cy="1959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9" name="Google Shape;1409;p137" title="Bullfrog_Logo_RGB_Lg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235675" y="4498000"/>
            <a:ext cx="693200" cy="433250"/>
          </a:xfrm>
          <a:prstGeom prst="rect">
            <a:avLst/>
          </a:prstGeom>
          <a:noFill/>
          <a:ln>
            <a:noFill/>
          </a:ln>
        </p:spPr>
      </p:pic>
      <p:sp>
        <p:nvSpPr>
          <p:cNvPr id="1410" name="Google Shape;1410;p137"/>
          <p:cNvSpPr txBox="1">
            <a:spLocks noGrp="1"/>
          </p:cNvSpPr>
          <p:nvPr>
            <p:ph type="body" idx="1"/>
          </p:nvPr>
        </p:nvSpPr>
        <p:spPr>
          <a:xfrm>
            <a:off x="6531976" y="1962300"/>
            <a:ext cx="25008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Picture Glossary + labels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Labeled diagrams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highlight each breed’s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features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Table of Contents + Index</a:t>
            </a:r>
            <a:endParaRPr sz="1300" b="1">
              <a:solidFill>
                <a:schemeClr val="dk1"/>
              </a:solidFill>
            </a:endParaRPr>
          </a:p>
        </p:txBody>
      </p:sp>
      <p:sp>
        <p:nvSpPr>
          <p:cNvPr id="1411" name="Google Shape;1411;p137"/>
          <p:cNvSpPr/>
          <p:nvPr/>
        </p:nvSpPr>
        <p:spPr>
          <a:xfrm>
            <a:off x="6625797" y="789791"/>
            <a:ext cx="482100" cy="3285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FCD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12" name="Google Shape;1412;p137"/>
          <p:cNvSpPr txBox="1"/>
          <p:nvPr/>
        </p:nvSpPr>
        <p:spPr>
          <a:xfrm>
            <a:off x="6549597" y="743808"/>
            <a:ext cx="634500" cy="3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1" i="0" u="none" strike="noStrike" cap="none">
                <a:solidFill>
                  <a:srgbClr val="EE3624"/>
                </a:solidFill>
                <a:latin typeface="Montserrat"/>
                <a:ea typeface="Montserrat"/>
                <a:cs typeface="Montserrat"/>
                <a:sym typeface="Montserrat"/>
              </a:rPr>
              <a:t>Also in </a:t>
            </a:r>
            <a:endParaRPr sz="700" b="1" i="0" u="none" strike="noStrike" cap="none">
              <a:solidFill>
                <a:srgbClr val="EE362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1" i="0" u="none" strike="noStrike" cap="none">
                <a:solidFill>
                  <a:srgbClr val="EE3624"/>
                </a:solidFill>
                <a:latin typeface="Montserrat"/>
                <a:ea typeface="Montserrat"/>
                <a:cs typeface="Montserrat"/>
                <a:sym typeface="Montserrat"/>
              </a:rPr>
              <a:t>Spanish!</a:t>
            </a:r>
            <a:endParaRPr sz="700" b="1" i="0" u="none" strike="noStrike" cap="none">
              <a:solidFill>
                <a:srgbClr val="EE36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7" name="Google Shape;1417;p138" title="9798896622383_bc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5750"/>
            <a:ext cx="9143997" cy="457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2" name="Google Shape;1422;p139" title="9798896622291_bc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5750"/>
            <a:ext cx="9144003" cy="457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14" title="9798893044560_spread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419"/>
            <a:ext cx="6762301" cy="4682105"/>
          </a:xfrm>
          <a:prstGeom prst="rect">
            <a:avLst/>
          </a:prstGeom>
          <a:noFill/>
          <a:ln>
            <a:noFill/>
          </a:ln>
          <a:effectLst>
            <a:outerShdw blurRad="185738" dist="85725" dir="8160000" algn="bl" rotWithShape="0">
              <a:srgbClr val="000000">
                <a:alpha val="26666"/>
              </a:srgbClr>
            </a:outerShdw>
          </a:effectLst>
        </p:spPr>
      </p:pic>
      <p:pic>
        <p:nvPicPr>
          <p:cNvPr id="216" name="Google Shape;216;p14" title="979889304456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58250" y="1453650"/>
            <a:ext cx="2526999" cy="3482726"/>
          </a:xfrm>
          <a:prstGeom prst="rect">
            <a:avLst/>
          </a:prstGeom>
          <a:noFill/>
          <a:ln>
            <a:noFill/>
          </a:ln>
          <a:effectLst>
            <a:outerShdw blurRad="185738" dist="85725" dir="8160000" algn="bl" rotWithShape="0">
              <a:srgbClr val="000000">
                <a:alpha val="26666"/>
              </a:srgbClr>
            </a:outerShdw>
          </a:effectLst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p140"/>
          <p:cNvSpPr/>
          <p:nvPr/>
        </p:nvSpPr>
        <p:spPr>
          <a:xfrm>
            <a:off x="7392" y="0"/>
            <a:ext cx="9144000" cy="5143500"/>
          </a:xfrm>
          <a:prstGeom prst="rect">
            <a:avLst/>
          </a:prstGeom>
          <a:solidFill>
            <a:srgbClr val="2266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28" name="Google Shape;1428;p140"/>
          <p:cNvSpPr/>
          <p:nvPr/>
        </p:nvSpPr>
        <p:spPr>
          <a:xfrm>
            <a:off x="178500" y="180000"/>
            <a:ext cx="8787000" cy="478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29" name="Google Shape;1429;p140"/>
          <p:cNvSpPr txBox="1">
            <a:spLocks noGrp="1"/>
          </p:cNvSpPr>
          <p:nvPr>
            <p:ph type="body" idx="1"/>
          </p:nvPr>
        </p:nvSpPr>
        <p:spPr>
          <a:xfrm>
            <a:off x="6445273" y="3867340"/>
            <a:ext cx="17322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K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K-3</a:t>
            </a:r>
            <a:r>
              <a:rPr lang="en" sz="1000" b="1">
                <a:latin typeface="Avenir"/>
                <a:ea typeface="Avenir"/>
                <a:cs typeface="Avenir"/>
                <a:sym typeface="Avenir"/>
              </a:rPr>
              <a:t> </a:t>
            </a:r>
            <a:endParaRPr sz="1000" b="1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430" name="Google Shape;1430;p140" title="V-Audi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2777" y="635216"/>
            <a:ext cx="1898235" cy="1898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1" name="Google Shape;1431;p140" title="V-Bugatti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61384" y="635216"/>
            <a:ext cx="1898235" cy="1898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2" name="Google Shape;1432;p140" title="V-MercedesBenz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2775" y="2614229"/>
            <a:ext cx="1898235" cy="1898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" name="Google Shape;1433;p140" title="V-Mustang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61385" y="2614229"/>
            <a:ext cx="1898235" cy="1898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4" name="Google Shape;1434;p140" title="V-McLaren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19988" y="635216"/>
            <a:ext cx="1898235" cy="1898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5" name="Google Shape;1435;p140" title="V-Volkswagen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19990" y="2614229"/>
            <a:ext cx="1898235" cy="1898235"/>
          </a:xfrm>
          <a:prstGeom prst="rect">
            <a:avLst/>
          </a:prstGeom>
          <a:noFill/>
          <a:ln>
            <a:noFill/>
          </a:ln>
        </p:spPr>
      </p:pic>
      <p:sp>
        <p:nvSpPr>
          <p:cNvPr id="1436" name="Google Shape;1436;p140"/>
          <p:cNvSpPr/>
          <p:nvPr/>
        </p:nvSpPr>
        <p:spPr>
          <a:xfrm>
            <a:off x="6304150" y="1175653"/>
            <a:ext cx="2839800" cy="822600"/>
          </a:xfrm>
          <a:prstGeom prst="rect">
            <a:avLst/>
          </a:prstGeom>
          <a:solidFill>
            <a:srgbClr val="F15B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37" name="Google Shape;1437;p140" title="Bullfrog_Logo_RGB_Lg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207036" y="4469361"/>
            <a:ext cx="693200" cy="433250"/>
          </a:xfrm>
          <a:prstGeom prst="rect">
            <a:avLst/>
          </a:prstGeom>
          <a:noFill/>
          <a:ln>
            <a:noFill/>
          </a:ln>
        </p:spPr>
      </p:pic>
      <p:sp>
        <p:nvSpPr>
          <p:cNvPr id="1438" name="Google Shape;1438;p140"/>
          <p:cNvSpPr txBox="1">
            <a:spLocks noGrp="1"/>
          </p:cNvSpPr>
          <p:nvPr>
            <p:ph type="body" idx="1"/>
          </p:nvPr>
        </p:nvSpPr>
        <p:spPr>
          <a:xfrm>
            <a:off x="6362400" y="2111311"/>
            <a:ext cx="2603100" cy="16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Picture Glossary + labels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Maps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Details and history of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features, logo, and models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Car name pronunciations</a:t>
            </a:r>
            <a:endParaRPr sz="1300" b="1">
              <a:solidFill>
                <a:schemeClr val="dk1"/>
              </a:solidFill>
            </a:endParaRPr>
          </a:p>
        </p:txBody>
      </p:sp>
      <p:sp>
        <p:nvSpPr>
          <p:cNvPr id="1439" name="Google Shape;1439;p140"/>
          <p:cNvSpPr txBox="1">
            <a:spLocks noGrp="1"/>
          </p:cNvSpPr>
          <p:nvPr>
            <p:ph type="title"/>
          </p:nvPr>
        </p:nvSpPr>
        <p:spPr>
          <a:xfrm>
            <a:off x="6394750" y="1321158"/>
            <a:ext cx="20772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r>
              <a:rPr lang="en">
                <a:solidFill>
                  <a:schemeClr val="lt1"/>
                </a:solidFill>
              </a:rPr>
              <a:t>VROOM!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0" name="Google Shape;1440;p140"/>
          <p:cNvSpPr/>
          <p:nvPr/>
        </p:nvSpPr>
        <p:spPr>
          <a:xfrm>
            <a:off x="6438907" y="891878"/>
            <a:ext cx="482100" cy="3285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FCD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1" name="Google Shape;1441;p140"/>
          <p:cNvSpPr txBox="1"/>
          <p:nvPr/>
        </p:nvSpPr>
        <p:spPr>
          <a:xfrm>
            <a:off x="6362707" y="849978"/>
            <a:ext cx="634500" cy="3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1" i="0" u="none" strike="noStrike" cap="none">
                <a:solidFill>
                  <a:srgbClr val="EE3624"/>
                </a:solidFill>
                <a:latin typeface="Montserrat"/>
                <a:ea typeface="Montserrat"/>
                <a:cs typeface="Montserrat"/>
                <a:sym typeface="Montserrat"/>
              </a:rPr>
              <a:t>Also in </a:t>
            </a:r>
            <a:endParaRPr sz="700" b="1" i="0" u="none" strike="noStrike" cap="none">
              <a:solidFill>
                <a:srgbClr val="EE362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1" i="0" u="none" strike="noStrike" cap="none">
                <a:solidFill>
                  <a:srgbClr val="EE3624"/>
                </a:solidFill>
                <a:latin typeface="Montserrat"/>
                <a:ea typeface="Montserrat"/>
                <a:cs typeface="Montserrat"/>
                <a:sym typeface="Montserrat"/>
              </a:rPr>
              <a:t>Spanish!</a:t>
            </a:r>
            <a:endParaRPr sz="700" b="1" i="0" u="none" strike="noStrike" cap="none">
              <a:solidFill>
                <a:srgbClr val="EE36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2" name="Google Shape;1442;p140"/>
          <p:cNvSpPr/>
          <p:nvPr/>
        </p:nvSpPr>
        <p:spPr>
          <a:xfrm rot="666077">
            <a:off x="8153208" y="244179"/>
            <a:ext cx="743207" cy="791453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6 New Titles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7" name="Google Shape;1447;p141" title="9798896622628_bc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5750"/>
            <a:ext cx="9143997" cy="457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2" name="Google Shape;1452;p142" title="9798896622505_in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5750"/>
            <a:ext cx="9144003" cy="457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7" name="Google Shape;1457;p1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3575396" y="0"/>
            <a:ext cx="35814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8" name="Google Shape;1458;p1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5814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9" name="Google Shape;1459;p1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51075" y="0"/>
            <a:ext cx="19929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0" name="Google Shape;1460;p143"/>
          <p:cNvSpPr txBox="1">
            <a:spLocks noGrp="1"/>
          </p:cNvSpPr>
          <p:nvPr>
            <p:ph type="body" idx="1"/>
          </p:nvPr>
        </p:nvSpPr>
        <p:spPr>
          <a:xfrm>
            <a:off x="5156575" y="420900"/>
            <a:ext cx="3379200" cy="43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Reading Levels: 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Level 1: Grades PreK-K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Level 2: Grade 1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Level 3: Grade 2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Interest Level: Grades PreK-5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ATOS Range: 0.5-3.5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Lexile Range: 230L-560L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Pages: 16-24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Hardcover: $20.99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Ebook: $19.99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Paperback: $7.99</a:t>
            </a:r>
            <a:endParaRPr sz="1600" b="1">
              <a:solidFill>
                <a:schemeClr val="lt1"/>
              </a:solidFill>
            </a:endParaRPr>
          </a:p>
        </p:txBody>
      </p:sp>
      <p:sp>
        <p:nvSpPr>
          <p:cNvPr id="1461" name="Google Shape;1461;p143"/>
          <p:cNvSpPr txBox="1">
            <a:spLocks noGrp="1"/>
          </p:cNvSpPr>
          <p:nvPr>
            <p:ph type="title"/>
          </p:nvPr>
        </p:nvSpPr>
        <p:spPr>
          <a:xfrm>
            <a:off x="427277" y="3531278"/>
            <a:ext cx="4233600" cy="9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2400"/>
              <a:buNone/>
            </a:pPr>
            <a:r>
              <a:rPr lang="en">
                <a:solidFill>
                  <a:schemeClr val="lt1"/>
                </a:solidFill>
              </a:rPr>
              <a:t>ILLUSTRATED FICTION &amp; NARRATIVE NONFICTION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462" name="Google Shape;1462;p143" title="GrasshopperBooks_Logo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6301" y="455850"/>
            <a:ext cx="3095549" cy="304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Google Shape;1467;p14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1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8" name="Google Shape;1468;p144"/>
          <p:cNvSpPr/>
          <p:nvPr/>
        </p:nvSpPr>
        <p:spPr>
          <a:xfrm>
            <a:off x="178500" y="187392"/>
            <a:ext cx="8787000" cy="478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9" name="Google Shape;1469;p144"/>
          <p:cNvSpPr/>
          <p:nvPr/>
        </p:nvSpPr>
        <p:spPr>
          <a:xfrm>
            <a:off x="5359150" y="1038479"/>
            <a:ext cx="3781800" cy="822600"/>
          </a:xfrm>
          <a:prstGeom prst="rect">
            <a:avLst/>
          </a:prstGeom>
          <a:solidFill>
            <a:srgbClr val="F8A5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0" name="Google Shape;1470;p144"/>
          <p:cNvSpPr txBox="1">
            <a:spLocks noGrp="1"/>
          </p:cNvSpPr>
          <p:nvPr>
            <p:ph type="title"/>
          </p:nvPr>
        </p:nvSpPr>
        <p:spPr>
          <a:xfrm>
            <a:off x="5687837" y="1194126"/>
            <a:ext cx="34533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chemeClr val="lt1"/>
                </a:solidFill>
              </a:rPr>
              <a:t>FAIRY TALE PHONICS Level 1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1" name="Google Shape;1471;p144"/>
          <p:cNvSpPr txBox="1">
            <a:spLocks noGrp="1"/>
          </p:cNvSpPr>
          <p:nvPr>
            <p:ph type="body" idx="1"/>
          </p:nvPr>
        </p:nvSpPr>
        <p:spPr>
          <a:xfrm>
            <a:off x="5783452" y="3933315"/>
            <a:ext cx="21090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PreK-K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PreK-2</a:t>
            </a:r>
            <a:r>
              <a:rPr lang="en" sz="1000" b="1">
                <a:latin typeface="Avenir"/>
                <a:ea typeface="Avenir"/>
                <a:cs typeface="Avenir"/>
                <a:sym typeface="Avenir"/>
              </a:rPr>
              <a:t> </a:t>
            </a:r>
            <a:endParaRPr sz="1000"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72" name="Google Shape;1472;p144"/>
          <p:cNvSpPr txBox="1">
            <a:spLocks noGrp="1"/>
          </p:cNvSpPr>
          <p:nvPr>
            <p:ph type="body" idx="1"/>
          </p:nvPr>
        </p:nvSpPr>
        <p:spPr>
          <a:xfrm>
            <a:off x="5685807" y="1967953"/>
            <a:ext cx="2554800" cy="19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Fun storylines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Introduce early phonics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concepts, including word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families and letter blends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Let’s Review! feature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reinforces content</a:t>
            </a:r>
            <a:r>
              <a:rPr lang="en" sz="1300"/>
              <a:t> </a:t>
            </a:r>
            <a:endParaRPr sz="13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Picture Glossary</a:t>
            </a:r>
            <a:r>
              <a:rPr lang="en" sz="1300"/>
              <a:t> </a:t>
            </a:r>
            <a:endParaRPr sz="1300"/>
          </a:p>
        </p:txBody>
      </p:sp>
      <p:pic>
        <p:nvPicPr>
          <p:cNvPr id="1473" name="Google Shape;1473;p144" title="FTP-FiveMiceBakeACak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1652" y="332850"/>
            <a:ext cx="2192256" cy="2192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4" name="Google Shape;1474;p144" title="FTP-FrogJogsInTheBog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93637" y="332851"/>
            <a:ext cx="2192256" cy="2192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5" name="Google Shape;1475;p144" title="FTP-TrevorAndTheTrollShareASnack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1650" y="2618395"/>
            <a:ext cx="2192256" cy="2192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6" name="Google Shape;1476;p144" title="FTP-WilmaAndCalCastASpell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93639" y="2618395"/>
            <a:ext cx="2192256" cy="2192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7" name="Google Shape;1477;p144" title="Grasshopper_logo_Level_1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07375" y="4270950"/>
            <a:ext cx="637200" cy="65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8" name="Google Shape;1478;p144" title="Jump_ Frog and Pig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599038" y="3003125"/>
            <a:ext cx="1345549" cy="1081699"/>
          </a:xfrm>
          <a:prstGeom prst="rect">
            <a:avLst/>
          </a:prstGeom>
          <a:noFill/>
          <a:ln>
            <a:noFill/>
          </a:ln>
        </p:spPr>
      </p:pic>
      <p:sp>
        <p:nvSpPr>
          <p:cNvPr id="1479" name="Google Shape;1479;p144"/>
          <p:cNvSpPr/>
          <p:nvPr/>
        </p:nvSpPr>
        <p:spPr>
          <a:xfrm rot="869431">
            <a:off x="8140669" y="231762"/>
            <a:ext cx="743347" cy="746692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  New Titles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" name="Google Shape;1484;p145" title="9798896623045_in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5750"/>
            <a:ext cx="9143997" cy="457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9" name="Google Shape;1489;p146" title="9798896622956_bc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5750"/>
            <a:ext cx="9144003" cy="457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p14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AB2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95" name="Google Shape;1495;p147"/>
          <p:cNvSpPr/>
          <p:nvPr/>
        </p:nvSpPr>
        <p:spPr>
          <a:xfrm>
            <a:off x="185892" y="180000"/>
            <a:ext cx="8787000" cy="478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96" name="Google Shape;1496;p147"/>
          <p:cNvSpPr txBox="1">
            <a:spLocks noGrp="1"/>
          </p:cNvSpPr>
          <p:nvPr>
            <p:ph type="body" idx="1"/>
          </p:nvPr>
        </p:nvSpPr>
        <p:spPr>
          <a:xfrm>
            <a:off x="6143225" y="2559318"/>
            <a:ext cx="2924100" cy="13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Fun, relatable storylines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SEL connections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0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Let’s Review! section reinforces content</a:t>
            </a:r>
            <a:endParaRPr sz="1300" b="1"/>
          </a:p>
        </p:txBody>
      </p:sp>
      <p:sp>
        <p:nvSpPr>
          <p:cNvPr id="1497" name="Google Shape;1497;p147"/>
          <p:cNvSpPr/>
          <p:nvPr/>
        </p:nvSpPr>
        <p:spPr>
          <a:xfrm>
            <a:off x="6041325" y="1033864"/>
            <a:ext cx="3102600" cy="1449000"/>
          </a:xfrm>
          <a:prstGeom prst="rect">
            <a:avLst/>
          </a:pr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98" name="Google Shape;1498;p147"/>
          <p:cNvSpPr txBox="1">
            <a:spLocks noGrp="1"/>
          </p:cNvSpPr>
          <p:nvPr>
            <p:ph type="title"/>
          </p:nvPr>
        </p:nvSpPr>
        <p:spPr>
          <a:xfrm>
            <a:off x="6143225" y="993314"/>
            <a:ext cx="2717700" cy="14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9073"/>
              <a:buNone/>
            </a:pPr>
            <a:r>
              <a:rPr lang="en" sz="2066">
                <a:solidFill>
                  <a:schemeClr val="lt1"/>
                </a:solidFill>
              </a:rPr>
              <a:t>LEARNING LIFE SKILLS WITH MYTHICAL CREATURES</a:t>
            </a:r>
            <a:endParaRPr sz="2066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9073"/>
              <a:buNone/>
            </a:pPr>
            <a:r>
              <a:rPr lang="en" sz="2066">
                <a:solidFill>
                  <a:schemeClr val="lt1"/>
                </a:solidFill>
              </a:rPr>
              <a:t>Level 2</a:t>
            </a:r>
            <a:endParaRPr sz="2066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99" name="Google Shape;1499;p147"/>
          <p:cNvSpPr/>
          <p:nvPr/>
        </p:nvSpPr>
        <p:spPr>
          <a:xfrm rot="372178">
            <a:off x="8153542" y="219717"/>
            <a:ext cx="774635" cy="737167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Series!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0" name="Google Shape;1500;p147"/>
          <p:cNvSpPr txBox="1">
            <a:spLocks noGrp="1"/>
          </p:cNvSpPr>
          <p:nvPr>
            <p:ph type="body" idx="1"/>
          </p:nvPr>
        </p:nvSpPr>
        <p:spPr>
          <a:xfrm>
            <a:off x="6231067" y="3936672"/>
            <a:ext cx="21090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1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1-2</a:t>
            </a:r>
            <a:r>
              <a:rPr lang="en" sz="1000" b="1">
                <a:latin typeface="Avenir"/>
                <a:ea typeface="Avenir"/>
                <a:cs typeface="Avenir"/>
                <a:sym typeface="Avenir"/>
              </a:rPr>
              <a:t> </a:t>
            </a:r>
            <a:endParaRPr sz="1000" b="1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501" name="Google Shape;1501;p147" title="LLSWMC-ClaraTheUnicornAdmitsHerMistake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002" y="598343"/>
            <a:ext cx="1818834" cy="1818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2" name="Google Shape;1502;p147" title="LLSWMC-DexterTheDragonBlowsOffSteam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9689" y="598343"/>
            <a:ext cx="1818834" cy="1818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3" name="Google Shape;1503;p147" title="LLSWMC-MishaTheMermaidSwimsWithSelfControl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3000" y="2540400"/>
            <a:ext cx="1818834" cy="1818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4" name="Google Shape;1504;p147" title="LLSWMC-TheTrollTripletsTeamUp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79690" y="2540400"/>
            <a:ext cx="1818834" cy="1818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5" name="Google Shape;1505;p147" title="LLSWMC-GraysonTheGriffinShowsRespect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56389" y="598343"/>
            <a:ext cx="1818834" cy="1818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6" name="Google Shape;1506;p147" title="Grasshopper_logo_Level_2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48725" y="4037425"/>
            <a:ext cx="1142850" cy="114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7" name="Google Shape;1507;p147" title="Dragons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6315424" y="73411"/>
            <a:ext cx="1857451" cy="1029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8" name="Google Shape;1508;p147" title="LLSWMC-WaverlyTheWerewolfStaysPositive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056390" y="2540400"/>
            <a:ext cx="1818834" cy="1818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3" name="Google Shape;1513;p148" title="9798896623137_bc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5750"/>
            <a:ext cx="9143997" cy="457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8" name="Google Shape;1518;p149" title="9798896623199_in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5750"/>
            <a:ext cx="9144003" cy="457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15" title="Ultimate Animal Library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5"/>
          <p:cNvSpPr txBox="1">
            <a:spLocks noGrp="1"/>
          </p:cNvSpPr>
          <p:nvPr>
            <p:ph type="title"/>
          </p:nvPr>
        </p:nvSpPr>
        <p:spPr>
          <a:xfrm>
            <a:off x="6691925" y="1371975"/>
            <a:ext cx="24522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960"/>
              <a:t>THE ULTIMATE ANIMAL LIBRARY</a:t>
            </a:r>
            <a:endParaRPr sz="196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144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3" name="Google Shape;223;p15"/>
          <p:cNvSpPr txBox="1">
            <a:spLocks noGrp="1"/>
          </p:cNvSpPr>
          <p:nvPr>
            <p:ph type="body" idx="1"/>
          </p:nvPr>
        </p:nvSpPr>
        <p:spPr>
          <a:xfrm>
            <a:off x="6691924" y="2155595"/>
            <a:ext cx="2088300" cy="19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ATOS: N/A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Lexile: TBD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Features: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  Highlights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  animals’ life stages,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  food webs, habitats,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1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  and more!</a:t>
            </a:r>
            <a:endParaRPr sz="1300" b="1">
              <a:solidFill>
                <a:schemeClr val="dk1"/>
              </a:solidFill>
            </a:endParaRPr>
          </a:p>
        </p:txBody>
      </p:sp>
      <p:pic>
        <p:nvPicPr>
          <p:cNvPr id="224" name="Google Shape;224;p15" title="UAL-BlackBear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2184" y="1508905"/>
            <a:ext cx="1204273" cy="1658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5" title="UAL-Capybaras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63765" y="1508905"/>
            <a:ext cx="1204273" cy="1658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5" title="UAL-Chameleons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25362" y="1508904"/>
            <a:ext cx="1204273" cy="1658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5" title="UAL-Elephants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99678" y="1508900"/>
            <a:ext cx="1204273" cy="1658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5" title="UAL-Hedgehogs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05775" y="3252506"/>
            <a:ext cx="1204269" cy="1658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5" title="UAL-Kangaroos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767368" y="3252486"/>
            <a:ext cx="1204288" cy="1658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5" title="UAL-Octopuses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028979" y="3252479"/>
            <a:ext cx="1204288" cy="1658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5" title="UAL-SeaTurtles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290597" y="3252497"/>
            <a:ext cx="1204269" cy="1658604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5"/>
          <p:cNvSpPr/>
          <p:nvPr/>
        </p:nvSpPr>
        <p:spPr>
          <a:xfrm rot="457649">
            <a:off x="8374317" y="79338"/>
            <a:ext cx="691619" cy="687932"/>
          </a:xfrm>
          <a:prstGeom prst="star8">
            <a:avLst>
              <a:gd name="adj" fmla="val 37500"/>
            </a:avLst>
          </a:prstGeom>
          <a:solidFill>
            <a:srgbClr val="EE2124"/>
          </a:solidFill>
          <a:ln>
            <a:noFill/>
          </a:ln>
          <a:effectLst>
            <a:outerShdw blurRad="200025" dist="76200" dir="5400000" algn="bl" rotWithShape="0">
              <a:srgbClr val="000000">
                <a:alpha val="65882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10 New Titles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15" title="UAL-ArcticFoxes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33350" y="1508905"/>
            <a:ext cx="1204273" cy="1658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5" title="UAL-EmperorPenguins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36941" y="3252506"/>
            <a:ext cx="1204269" cy="1658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5" title="Blastoff!-numbered-2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290023" y="4397625"/>
            <a:ext cx="923650" cy="758739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5"/>
          <p:cNvSpPr txBox="1"/>
          <p:nvPr/>
        </p:nvSpPr>
        <p:spPr>
          <a:xfrm>
            <a:off x="6782355" y="3966009"/>
            <a:ext cx="1812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1-2</a:t>
            </a:r>
            <a:endParaRPr sz="1000" b="1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K-3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3" name="Google Shape;1523;p150" title="9798896623076_in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5750"/>
            <a:ext cx="9144003" cy="457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p15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830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9" name="Google Shape;1529;p151"/>
          <p:cNvSpPr/>
          <p:nvPr/>
        </p:nvSpPr>
        <p:spPr>
          <a:xfrm>
            <a:off x="185892" y="180000"/>
            <a:ext cx="8787000" cy="478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30" name="Google Shape;1530;p151"/>
          <p:cNvSpPr txBox="1">
            <a:spLocks noGrp="1"/>
          </p:cNvSpPr>
          <p:nvPr>
            <p:ph type="body" idx="1"/>
          </p:nvPr>
        </p:nvSpPr>
        <p:spPr>
          <a:xfrm>
            <a:off x="5291028" y="3732022"/>
            <a:ext cx="21090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2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2-5</a:t>
            </a:r>
            <a:r>
              <a:rPr lang="en" sz="1000" b="1">
                <a:latin typeface="Avenir"/>
                <a:ea typeface="Avenir"/>
                <a:cs typeface="Avenir"/>
                <a:sym typeface="Avenir"/>
              </a:rPr>
              <a:t> </a:t>
            </a:r>
            <a:endParaRPr sz="1000" b="1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531" name="Google Shape;1531;p151" title="AIH-ErnestShackleto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052" y="304150"/>
            <a:ext cx="2214738" cy="2214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2" name="Google Shape;1532;p151" title="AIH-MarcoPolo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02237" y="304150"/>
            <a:ext cx="2214738" cy="2214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3" name="Google Shape;1533;p151" title="AIH-NellieBly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7050" y="2613134"/>
            <a:ext cx="2214738" cy="2214738"/>
          </a:xfrm>
          <a:prstGeom prst="rect">
            <a:avLst/>
          </a:prstGeom>
          <a:noFill/>
          <a:ln>
            <a:noFill/>
          </a:ln>
        </p:spPr>
      </p:pic>
      <p:sp>
        <p:nvSpPr>
          <p:cNvPr id="1534" name="Google Shape;1534;p151"/>
          <p:cNvSpPr/>
          <p:nvPr/>
        </p:nvSpPr>
        <p:spPr>
          <a:xfrm>
            <a:off x="5160575" y="743600"/>
            <a:ext cx="3983400" cy="962700"/>
          </a:xfrm>
          <a:prstGeom prst="rect">
            <a:avLst/>
          </a:prstGeom>
          <a:solidFill>
            <a:srgbClr val="49C7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35" name="Google Shape;1535;p151"/>
          <p:cNvSpPr txBox="1">
            <a:spLocks noGrp="1"/>
          </p:cNvSpPr>
          <p:nvPr>
            <p:ph type="body" idx="1"/>
          </p:nvPr>
        </p:nvSpPr>
        <p:spPr>
          <a:xfrm>
            <a:off x="5191675" y="1790850"/>
            <a:ext cx="2739900" cy="19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Action-packed Biographies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Fun, detailed illustrations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Timelines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Maps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Glossary + Index</a:t>
            </a:r>
            <a:endParaRPr sz="1300" b="1">
              <a:solidFill>
                <a:schemeClr val="dk1"/>
              </a:solidFill>
            </a:endParaRPr>
          </a:p>
        </p:txBody>
      </p:sp>
      <p:sp>
        <p:nvSpPr>
          <p:cNvPr id="1536" name="Google Shape;1536;p151"/>
          <p:cNvSpPr txBox="1">
            <a:spLocks noGrp="1"/>
          </p:cNvSpPr>
          <p:nvPr>
            <p:ph type="title"/>
          </p:nvPr>
        </p:nvSpPr>
        <p:spPr>
          <a:xfrm>
            <a:off x="5191671" y="794122"/>
            <a:ext cx="26448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9073"/>
              <a:buNone/>
            </a:pPr>
            <a:r>
              <a:rPr lang="en" sz="2066">
                <a:solidFill>
                  <a:schemeClr val="lt1"/>
                </a:solidFill>
              </a:rPr>
              <a:t>ADVENTURERS IN HISTORY</a:t>
            </a:r>
            <a:endParaRPr sz="2066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9073"/>
              <a:buNone/>
            </a:pPr>
            <a:r>
              <a:rPr lang="en" sz="2066">
                <a:solidFill>
                  <a:schemeClr val="lt1"/>
                </a:solidFill>
              </a:rPr>
              <a:t>Level 3</a:t>
            </a:r>
            <a:endParaRPr sz="2066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37" name="Google Shape;1537;p151" title="AIH-TenzingNorgay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02238" y="2613134"/>
            <a:ext cx="2214738" cy="2214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8" name="Google Shape;1538;p151" title="Adventures in History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6969497" y="2541535"/>
            <a:ext cx="2109001" cy="2601964"/>
          </a:xfrm>
          <a:prstGeom prst="rect">
            <a:avLst/>
          </a:prstGeom>
          <a:noFill/>
          <a:ln>
            <a:noFill/>
          </a:ln>
        </p:spPr>
      </p:pic>
      <p:sp>
        <p:nvSpPr>
          <p:cNvPr id="1539" name="Google Shape;1539;p151"/>
          <p:cNvSpPr/>
          <p:nvPr/>
        </p:nvSpPr>
        <p:spPr>
          <a:xfrm rot="640503">
            <a:off x="8176313" y="242020"/>
            <a:ext cx="743365" cy="791556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sz="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Titles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0" name="Google Shape;1540;p151" title="Grasshopper_logo_Level_3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62575" y="4236625"/>
            <a:ext cx="642799" cy="676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5" name="Google Shape;1545;p152" title="9798896621751_in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5750"/>
            <a:ext cx="9143997" cy="457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0" name="Google Shape;1550;p153" title="9798896621782_bc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5750"/>
            <a:ext cx="9144003" cy="457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5" name="Google Shape;1555;p154" title="9798896621812_bc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5750"/>
            <a:ext cx="9144003" cy="457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0" name="Google Shape;1560;p155" title="Pogo Background_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1" name="Google Shape;1561;p155"/>
          <p:cNvSpPr txBox="1">
            <a:spLocks noGrp="1"/>
          </p:cNvSpPr>
          <p:nvPr>
            <p:ph type="body" idx="1"/>
          </p:nvPr>
        </p:nvSpPr>
        <p:spPr>
          <a:xfrm>
            <a:off x="5309025" y="640019"/>
            <a:ext cx="3324300" cy="41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dk1"/>
                </a:solidFill>
              </a:rPr>
              <a:t>STEM &amp; Social Studies Topics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dk1"/>
                </a:solidFill>
              </a:rPr>
              <a:t>Reading Level: Grade 2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dk1"/>
                </a:solidFill>
              </a:rPr>
              <a:t>Interest Level: Grades 2-5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dk1"/>
                </a:solidFill>
              </a:rPr>
              <a:t>ATOS Range: 2.5-3.5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dk1"/>
                </a:solidFill>
              </a:rPr>
              <a:t>Lexile Range: 350-560L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dk1"/>
                </a:solidFill>
              </a:rPr>
              <a:t>Pages: 24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dk1"/>
                </a:solidFill>
              </a:rPr>
              <a:t>Hardcover: $20.99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dk1"/>
                </a:solidFill>
              </a:rPr>
              <a:t>Ebook: $19.99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rPr lang="en" sz="1600" b="1">
                <a:solidFill>
                  <a:schemeClr val="dk1"/>
                </a:solidFill>
              </a:rPr>
              <a:t>Paperback: $7.99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1562" name="Google Shape;1562;p155"/>
          <p:cNvSpPr txBox="1">
            <a:spLocks noGrp="1"/>
          </p:cNvSpPr>
          <p:nvPr>
            <p:ph type="title"/>
          </p:nvPr>
        </p:nvSpPr>
        <p:spPr>
          <a:xfrm>
            <a:off x="857913" y="3441738"/>
            <a:ext cx="3690600" cy="5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2400"/>
              <a:buNone/>
            </a:pPr>
            <a:r>
              <a:rPr lang="en"/>
              <a:t>KNOWLEDGE BUILDING</a:t>
            </a:r>
            <a:endParaRPr/>
          </a:p>
        </p:txBody>
      </p:sp>
      <p:pic>
        <p:nvPicPr>
          <p:cNvPr id="1563" name="Google Shape;1563;p155" title="Pogo_Logo_RGB_Lg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52138" y="1142563"/>
            <a:ext cx="2502176" cy="212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8" name="Google Shape;1568;p156" title="Pogo Backgroun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9" name="Google Shape;1569;p156"/>
          <p:cNvSpPr txBox="1">
            <a:spLocks noGrp="1"/>
          </p:cNvSpPr>
          <p:nvPr>
            <p:ph type="title"/>
          </p:nvPr>
        </p:nvSpPr>
        <p:spPr>
          <a:xfrm>
            <a:off x="5717182" y="1432825"/>
            <a:ext cx="3036000" cy="5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00"/>
              <a:t>AMERICAN HEROES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70" name="Google Shape;1570;p156"/>
          <p:cNvSpPr txBox="1">
            <a:spLocks noGrp="1"/>
          </p:cNvSpPr>
          <p:nvPr>
            <p:ph type="body" idx="1"/>
          </p:nvPr>
        </p:nvSpPr>
        <p:spPr>
          <a:xfrm>
            <a:off x="5791782" y="4159949"/>
            <a:ext cx="21090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2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2-5</a:t>
            </a:r>
            <a:r>
              <a:rPr lang="en" sz="1000" b="1">
                <a:latin typeface="Avenir"/>
                <a:ea typeface="Avenir"/>
                <a:cs typeface="Avenir"/>
                <a:sym typeface="Avenir"/>
              </a:rPr>
              <a:t> </a:t>
            </a:r>
            <a:endParaRPr sz="1000"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71" name="Google Shape;1571;p156"/>
          <p:cNvSpPr txBox="1">
            <a:spLocks noGrp="1"/>
          </p:cNvSpPr>
          <p:nvPr>
            <p:ph type="body" idx="1"/>
          </p:nvPr>
        </p:nvSpPr>
        <p:spPr>
          <a:xfrm>
            <a:off x="5692200" y="1873275"/>
            <a:ext cx="3336300" cy="24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What Do You Think? sidebars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Timelines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Perfect for observing America’s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</a:t>
            </a:r>
            <a:r>
              <a:rPr lang="en" sz="1300" b="1">
                <a:solidFill>
                  <a:srgbClr val="EE3624"/>
                </a:solidFill>
              </a:rPr>
              <a:t>Semiquincentennial</a:t>
            </a:r>
            <a:r>
              <a:rPr lang="en" sz="1300" b="1">
                <a:solidFill>
                  <a:schemeClr val="dk1"/>
                </a:solidFill>
              </a:rPr>
              <a:t> (250th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anniversary)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Alice Wong co-authored her book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0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Take a Look! infographics</a:t>
            </a:r>
            <a:endParaRPr sz="1300" b="1">
              <a:solidFill>
                <a:schemeClr val="dk1"/>
              </a:solidFill>
            </a:endParaRPr>
          </a:p>
        </p:txBody>
      </p:sp>
      <p:pic>
        <p:nvPicPr>
          <p:cNvPr id="1572" name="Google Shape;1572;p156" title="PogoSocialStudies_Logo_RGB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52400" y="4261800"/>
            <a:ext cx="608675" cy="60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3" name="Google Shape;1573;p156" title="AH-AliceWong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0925" y="532263"/>
            <a:ext cx="1680955" cy="200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4" name="Google Shape;1574;p156" title="AH-GeorgeWashingtonCarver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48508" y="532263"/>
            <a:ext cx="1680955" cy="2006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5" name="Google Shape;1575;p156" title="AH-JohnLewis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96082" y="532263"/>
            <a:ext cx="1680955" cy="2006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6" name="Google Shape;1576;p156" title="AH-RubyBridges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0925" y="2605055"/>
            <a:ext cx="1680955" cy="200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7" name="Google Shape;1577;p156" title="AH-RuthBaderGinsburg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148508" y="2605055"/>
            <a:ext cx="1680955" cy="2006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8" name="Google Shape;1578;p156" title="AH-ZitkalaSa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896082" y="2605055"/>
            <a:ext cx="1680955" cy="2006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9" name="Google Shape;1579;p156" title="USA Burst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569476" y="532264"/>
            <a:ext cx="917402" cy="847512"/>
          </a:xfrm>
          <a:prstGeom prst="rect">
            <a:avLst/>
          </a:prstGeom>
          <a:noFill/>
          <a:ln>
            <a:noFill/>
          </a:ln>
        </p:spPr>
      </p:pic>
      <p:sp>
        <p:nvSpPr>
          <p:cNvPr id="1580" name="Google Shape;1580;p156"/>
          <p:cNvSpPr/>
          <p:nvPr/>
        </p:nvSpPr>
        <p:spPr>
          <a:xfrm rot="718198">
            <a:off x="8075913" y="273403"/>
            <a:ext cx="827390" cy="759546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Series!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5" name="Google Shape;1585;p157" title="9798896623557_in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450" y="0"/>
            <a:ext cx="85710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0" name="Google Shape;1590;p158" title="9798896623700_in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450" y="0"/>
            <a:ext cx="85710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5" name="Google Shape;1595;p159" title="9798896623649_in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450" y="0"/>
            <a:ext cx="85710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16" title="9798893044669_spread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246"/>
            <a:ext cx="6915748" cy="4788348"/>
          </a:xfrm>
          <a:prstGeom prst="rect">
            <a:avLst/>
          </a:prstGeom>
          <a:noFill/>
          <a:ln>
            <a:noFill/>
          </a:ln>
          <a:effectLst>
            <a:outerShdw blurRad="185738" dist="85725" dir="8160000" algn="bl" rotWithShape="0">
              <a:srgbClr val="000000">
                <a:alpha val="26666"/>
              </a:srgbClr>
            </a:outerShdw>
          </a:effectLst>
        </p:spPr>
      </p:pic>
      <p:pic>
        <p:nvPicPr>
          <p:cNvPr id="242" name="Google Shape;242;p16" title="9798893044669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22074" y="1492100"/>
            <a:ext cx="2548275" cy="3503251"/>
          </a:xfrm>
          <a:prstGeom prst="rect">
            <a:avLst/>
          </a:prstGeom>
          <a:noFill/>
          <a:ln>
            <a:noFill/>
          </a:ln>
          <a:effectLst>
            <a:outerShdw blurRad="185738" dist="85725" dir="8160000" algn="bl" rotWithShape="0">
              <a:srgbClr val="000000">
                <a:alpha val="26666"/>
              </a:srgbClr>
            </a:outerShdw>
          </a:effectLst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0" name="Google Shape;1600;p160" title="Pogo Background_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92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1" name="Google Shape;1601;p160"/>
          <p:cNvSpPr txBox="1">
            <a:spLocks noGrp="1"/>
          </p:cNvSpPr>
          <p:nvPr>
            <p:ph type="title"/>
          </p:nvPr>
        </p:nvSpPr>
        <p:spPr>
          <a:xfrm>
            <a:off x="5876244" y="1286804"/>
            <a:ext cx="2684700" cy="11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WRITING THAT CHANGED U.S. HISTORY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2" name="Google Shape;1602;p160"/>
          <p:cNvSpPr txBox="1">
            <a:spLocks noGrp="1"/>
          </p:cNvSpPr>
          <p:nvPr>
            <p:ph type="body" idx="1"/>
          </p:nvPr>
        </p:nvSpPr>
        <p:spPr>
          <a:xfrm>
            <a:off x="5964060" y="4336100"/>
            <a:ext cx="21090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2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2-5 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03" name="Google Shape;1603;p160"/>
          <p:cNvSpPr txBox="1">
            <a:spLocks noGrp="1"/>
          </p:cNvSpPr>
          <p:nvPr>
            <p:ph type="body" idx="1"/>
          </p:nvPr>
        </p:nvSpPr>
        <p:spPr>
          <a:xfrm>
            <a:off x="5876244" y="2392600"/>
            <a:ext cx="2945400" cy="18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Take a Look! infographics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Timelines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Perfect for observing America’s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  </a:t>
            </a:r>
            <a:r>
              <a:rPr lang="en" sz="1300" b="1">
                <a:solidFill>
                  <a:srgbClr val="EE3624"/>
                </a:solidFill>
              </a:rPr>
              <a:t>Semiquincentennial</a:t>
            </a:r>
            <a:r>
              <a:rPr lang="en" sz="1300" b="1">
                <a:solidFill>
                  <a:schemeClr val="dk1"/>
                </a:solidFill>
              </a:rPr>
              <a:t> (250th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  anniversary)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What Do You Think? Sidebars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120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encourage deeper inquiry</a:t>
            </a:r>
            <a:endParaRPr sz="1300" b="1"/>
          </a:p>
        </p:txBody>
      </p:sp>
      <p:pic>
        <p:nvPicPr>
          <p:cNvPr id="1604" name="Google Shape;1604;p160" title="PogoSocialStudies_Logo_RGB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76514" y="4315375"/>
            <a:ext cx="601225" cy="60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160" title="WTCUSH-BillOfRights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9800" y="460674"/>
            <a:ext cx="1739968" cy="2076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6" name="Google Shape;1606;p160" title="WTCUSH-DeclarationOfIndependence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28743" y="460674"/>
            <a:ext cx="1739968" cy="2076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7" name="Google Shape;1607;p160" title="WTCUSH-EmancipationProclamation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37676" y="460662"/>
            <a:ext cx="1739968" cy="2076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8" name="Google Shape;1608;p160" title="WTCUSH-TheCivilRightsAct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24268" y="2606226"/>
            <a:ext cx="1739968" cy="2076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9" name="Google Shape;1609;p160" title="WTCUSH-USConstitution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33211" y="2606226"/>
            <a:ext cx="1739968" cy="2076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0" name="Google Shape;1610;p160" title="USA Burst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53741" y="439293"/>
            <a:ext cx="917402" cy="847512"/>
          </a:xfrm>
          <a:prstGeom prst="rect">
            <a:avLst/>
          </a:prstGeom>
          <a:noFill/>
          <a:ln>
            <a:noFill/>
          </a:ln>
        </p:spPr>
      </p:pic>
      <p:sp>
        <p:nvSpPr>
          <p:cNvPr id="1611" name="Google Shape;1611;p160"/>
          <p:cNvSpPr/>
          <p:nvPr/>
        </p:nvSpPr>
        <p:spPr>
          <a:xfrm rot="869386">
            <a:off x="8047916" y="237837"/>
            <a:ext cx="827315" cy="746326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Series!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6" name="Google Shape;1616;p161" title="9798896623526_bc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450" y="0"/>
            <a:ext cx="85710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1" name="Google Shape;1621;p162" title="9798896623434_in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450" y="0"/>
            <a:ext cx="85710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6" name="Google Shape;1626;p163" title="9798896623465_in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450" y="0"/>
            <a:ext cx="85710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1" name="Google Shape;1631;p164" title="Pogo Background_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2" name="Google Shape;1632;p164"/>
          <p:cNvSpPr txBox="1">
            <a:spLocks noGrp="1"/>
          </p:cNvSpPr>
          <p:nvPr>
            <p:ph type="title" idx="4294967295"/>
          </p:nvPr>
        </p:nvSpPr>
        <p:spPr>
          <a:xfrm>
            <a:off x="6237050" y="465126"/>
            <a:ext cx="2415300" cy="7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EXPLORING THE SENSES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33" name="Google Shape;1633;p164"/>
          <p:cNvSpPr txBox="1">
            <a:spLocks noGrp="1"/>
          </p:cNvSpPr>
          <p:nvPr>
            <p:ph type="body" idx="4294967295"/>
          </p:nvPr>
        </p:nvSpPr>
        <p:spPr>
          <a:xfrm>
            <a:off x="6343698" y="2866922"/>
            <a:ext cx="21090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2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2-5 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634" name="Google Shape;1634;p164" title="PogoSocialStudies_Logo_RGB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76514" y="4315375"/>
            <a:ext cx="601225" cy="601225"/>
          </a:xfrm>
          <a:prstGeom prst="rect">
            <a:avLst/>
          </a:prstGeom>
          <a:noFill/>
          <a:ln>
            <a:noFill/>
          </a:ln>
        </p:spPr>
      </p:pic>
      <p:sp>
        <p:nvSpPr>
          <p:cNvPr id="1635" name="Google Shape;1635;p164"/>
          <p:cNvSpPr txBox="1">
            <a:spLocks noGrp="1"/>
          </p:cNvSpPr>
          <p:nvPr>
            <p:ph type="body" idx="4294967295"/>
          </p:nvPr>
        </p:nvSpPr>
        <p:spPr>
          <a:xfrm>
            <a:off x="6237050" y="1293126"/>
            <a:ext cx="2878500" cy="15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Photo labels + diagrams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STEM sidebars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Take a Look! infographics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/>
              <a:t> </a:t>
            </a:r>
            <a:endParaRPr sz="1300"/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Try This! STEM activities</a:t>
            </a:r>
            <a:endParaRPr sz="1300"/>
          </a:p>
        </p:txBody>
      </p:sp>
      <p:pic>
        <p:nvPicPr>
          <p:cNvPr id="1636" name="Google Shape;1636;p164" title="ETS-Hear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6325" y="348950"/>
            <a:ext cx="1821126" cy="217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7" name="Google Shape;1637;p164" title="ETS-See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91400" y="348960"/>
            <a:ext cx="1821126" cy="217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8" name="Google Shape;1638;p164" title="ETS-Smell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16478" y="348950"/>
            <a:ext cx="1821126" cy="2173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9" name="Google Shape;1639;p164" title="ETS-Touch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57248" y="2629250"/>
            <a:ext cx="1821126" cy="2173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0" name="Google Shape;1640;p164" title="Senses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4900" y="2522400"/>
            <a:ext cx="795407" cy="10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1" name="Google Shape;1641;p164" title="Senses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411376" y="3535200"/>
            <a:ext cx="942976" cy="136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2" name="Google Shape;1642;p164" title="Senses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395600" y="2976750"/>
            <a:ext cx="698552" cy="10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3" name="Google Shape;1643;p164" title="Senses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758751" y="3096101"/>
            <a:ext cx="795402" cy="112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4" name="Google Shape;1644;p164" title="Senses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43254" y="3355550"/>
            <a:ext cx="967875" cy="136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5" name="Google Shape;1645;p164" title="ETS-Taste.jp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325588" y="2629250"/>
            <a:ext cx="1821126" cy="2173460"/>
          </a:xfrm>
          <a:prstGeom prst="rect">
            <a:avLst/>
          </a:prstGeom>
          <a:noFill/>
          <a:ln>
            <a:noFill/>
          </a:ln>
        </p:spPr>
      </p:pic>
      <p:sp>
        <p:nvSpPr>
          <p:cNvPr id="1646" name="Google Shape;1646;p164"/>
          <p:cNvSpPr/>
          <p:nvPr/>
        </p:nvSpPr>
        <p:spPr>
          <a:xfrm rot="496441">
            <a:off x="8039958" y="245308"/>
            <a:ext cx="827615" cy="766647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Series!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1" name="Google Shape;1651;p165" title="9798896622833_in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450" y="0"/>
            <a:ext cx="85710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6" name="Google Shape;1656;p166" title="9798896622895_in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450" y="0"/>
            <a:ext cx="85710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1" name="Google Shape;1661;p167" title="Kscope Backgroun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2" name="Google Shape;1662;p1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83700" y="0"/>
            <a:ext cx="5329000" cy="3758325"/>
          </a:xfrm>
          <a:prstGeom prst="rect">
            <a:avLst/>
          </a:prstGeom>
          <a:noFill/>
          <a:ln>
            <a:noFill/>
          </a:ln>
        </p:spPr>
      </p:pic>
      <p:sp>
        <p:nvSpPr>
          <p:cNvPr id="1663" name="Google Shape;1663;p167"/>
          <p:cNvSpPr txBox="1">
            <a:spLocks noGrp="1"/>
          </p:cNvSpPr>
          <p:nvPr>
            <p:ph type="ctrTitle"/>
          </p:nvPr>
        </p:nvSpPr>
        <p:spPr>
          <a:xfrm>
            <a:off x="311700" y="467294"/>
            <a:ext cx="8520600" cy="8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 b="1">
                <a:latin typeface="Montserrat"/>
                <a:ea typeface="Montserrat"/>
                <a:cs typeface="Montserrat"/>
                <a:sym typeface="Montserrat"/>
              </a:rPr>
              <a:t>SPRING 2026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64" name="Google Shape;1664;p167"/>
          <p:cNvSpPr txBox="1">
            <a:spLocks noGrp="1"/>
          </p:cNvSpPr>
          <p:nvPr>
            <p:ph type="subTitle" idx="1"/>
          </p:nvPr>
        </p:nvSpPr>
        <p:spPr>
          <a:xfrm>
            <a:off x="311700" y="2498121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600" dirty="0">
                <a:latin typeface="Montserrat"/>
                <a:ea typeface="Montserrat"/>
                <a:cs typeface="Montserrat"/>
                <a:sym typeface="Montserrat"/>
              </a:rPr>
              <a:t>Presented by</a:t>
            </a:r>
            <a:endParaRPr sz="16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600" dirty="0"/>
              <a:t>The editorial staff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65" name="Google Shape;1665;p167" title="Kaleidoscope-Horizontal-FlutterBe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36950" y="1406413"/>
            <a:ext cx="4870098" cy="77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6" name="Google Shape;1666;p16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3190875" cy="89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7" name="Google Shape;1667;p1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91275" y="801348"/>
            <a:ext cx="549904" cy="59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8" name="Google Shape;1668;p167" title="FlutterBee_withTag_Horizontal_whit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46725" y="4209101"/>
            <a:ext cx="1901000" cy="762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9" name="Google Shape;1669;p167"/>
          <p:cNvCxnSpPr/>
          <p:nvPr/>
        </p:nvCxnSpPr>
        <p:spPr>
          <a:xfrm>
            <a:off x="505800" y="4031825"/>
            <a:ext cx="8132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4" name="Google Shape;1674;p168" title="Graphic novels Backgroun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5" name="Google Shape;1675;p168"/>
          <p:cNvSpPr txBox="1">
            <a:spLocks noGrp="1"/>
          </p:cNvSpPr>
          <p:nvPr>
            <p:ph type="body" idx="1"/>
          </p:nvPr>
        </p:nvSpPr>
        <p:spPr>
          <a:xfrm>
            <a:off x="5454550" y="924023"/>
            <a:ext cx="3001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Reading Level: </a:t>
            </a:r>
            <a:r>
              <a:rPr lang="en" sz="1600" b="1">
                <a:solidFill>
                  <a:schemeClr val="dk1"/>
                </a:solidFill>
              </a:rPr>
              <a:t>Grades 1-3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Interest Level: </a:t>
            </a:r>
            <a:r>
              <a:rPr lang="en" sz="1600" b="1">
                <a:solidFill>
                  <a:schemeClr val="dk1"/>
                </a:solidFill>
              </a:rPr>
              <a:t>Grades 1-3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ATOS Range: </a:t>
            </a:r>
            <a:r>
              <a:rPr lang="en" sz="1600" b="1">
                <a:solidFill>
                  <a:schemeClr val="dk1"/>
                </a:solidFill>
              </a:rPr>
              <a:t>2.5-3.5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dk1"/>
                </a:solidFill>
              </a:rPr>
              <a:t>Lexile Range: 480-550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Pages: </a:t>
            </a:r>
            <a:r>
              <a:rPr lang="en" sz="1600" b="1">
                <a:solidFill>
                  <a:schemeClr val="dk1"/>
                </a:solidFill>
              </a:rPr>
              <a:t>32-64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Hardcover: </a:t>
            </a:r>
            <a:r>
              <a:rPr lang="en" sz="1600" b="1">
                <a:solidFill>
                  <a:schemeClr val="dk1"/>
                </a:solidFill>
              </a:rPr>
              <a:t>$21.67-$23.07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Ebook: </a:t>
            </a:r>
            <a:r>
              <a:rPr lang="en" sz="1600" b="1">
                <a:solidFill>
                  <a:schemeClr val="dk1"/>
                </a:solidFill>
              </a:rPr>
              <a:t>$19.99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rPr lang="en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Paperback: </a:t>
            </a:r>
            <a:r>
              <a:rPr lang="en" sz="1600" b="1">
                <a:solidFill>
                  <a:schemeClr val="dk1"/>
                </a:solidFill>
              </a:rPr>
              <a:t>$9.99-$10.99</a:t>
            </a:r>
            <a:endParaRPr sz="1600" b="1">
              <a:solidFill>
                <a:schemeClr val="dk1"/>
              </a:solidFill>
            </a:endParaRPr>
          </a:p>
        </p:txBody>
      </p:sp>
      <p:grpSp>
        <p:nvGrpSpPr>
          <p:cNvPr id="1676" name="Google Shape;1676;p168"/>
          <p:cNvGrpSpPr/>
          <p:nvPr/>
        </p:nvGrpSpPr>
        <p:grpSpPr>
          <a:xfrm>
            <a:off x="393072" y="984500"/>
            <a:ext cx="4793753" cy="3295442"/>
            <a:chOff x="393072" y="984500"/>
            <a:chExt cx="4793753" cy="3295442"/>
          </a:xfrm>
        </p:grpSpPr>
        <p:pic>
          <p:nvPicPr>
            <p:cNvPr id="1677" name="Google Shape;1677;p168" title="AGran_Copy and Paste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253562">
              <a:off x="504576" y="1077675"/>
              <a:ext cx="2245300" cy="3109100"/>
            </a:xfrm>
            <a:prstGeom prst="rect">
              <a:avLst/>
            </a:prstGeom>
            <a:noFill/>
            <a:ln>
              <a:noFill/>
            </a:ln>
            <a:effectLst>
              <a:outerShdw blurRad="200025" dist="133350" dir="9360000" algn="bl" rotWithShape="0">
                <a:srgbClr val="000000">
                  <a:alpha val="49803"/>
                </a:srgbClr>
              </a:outerShdw>
            </a:effectLst>
          </p:spPr>
        </p:pic>
        <p:pic>
          <p:nvPicPr>
            <p:cNvPr id="1678" name="Google Shape;1678;p168" title="KAL_S26_SD_Dork Knight.jp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300871">
              <a:off x="2787228" y="1077673"/>
              <a:ext cx="2268057" cy="3109095"/>
            </a:xfrm>
            <a:prstGeom prst="rect">
              <a:avLst/>
            </a:prstGeom>
            <a:noFill/>
            <a:ln>
              <a:noFill/>
            </a:ln>
            <a:effectLst>
              <a:outerShdw blurRad="200025" dist="133350" dir="9360000" algn="bl" rotWithShape="0">
                <a:srgbClr val="000000">
                  <a:alpha val="49803"/>
                </a:srgbClr>
              </a:outerShdw>
            </a:effectLst>
          </p:spPr>
        </p:pic>
      </p:grpSp>
      <p:sp>
        <p:nvSpPr>
          <p:cNvPr id="1679" name="Google Shape;1679;p168"/>
          <p:cNvSpPr txBox="1">
            <a:spLocks noGrp="1"/>
          </p:cNvSpPr>
          <p:nvPr>
            <p:ph type="title"/>
          </p:nvPr>
        </p:nvSpPr>
        <p:spPr>
          <a:xfrm>
            <a:off x="311700" y="290850"/>
            <a:ext cx="8520600" cy="572700"/>
          </a:xfrm>
          <a:prstGeom prst="rect">
            <a:avLst/>
          </a:prstGeom>
          <a:noFill/>
          <a:ln>
            <a:noFill/>
          </a:ln>
          <a:effectLst>
            <a:outerShdw dist="38100" dir="732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2440" b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GRAPHIC NOVELS</a:t>
            </a:r>
            <a:endParaRPr sz="2440" b="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990"/>
              <a:buNone/>
            </a:pPr>
            <a:endParaRPr sz="2160"/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p169"/>
          <p:cNvSpPr txBox="1">
            <a:spLocks noGrp="1"/>
          </p:cNvSpPr>
          <p:nvPr>
            <p:ph type="title"/>
          </p:nvPr>
        </p:nvSpPr>
        <p:spPr>
          <a:xfrm>
            <a:off x="311700" y="215915"/>
            <a:ext cx="4180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APOCALYPSE GRAN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85" name="Google Shape;1685;p169" title="AGran_Copy and Paste (1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0850" y="1998952"/>
            <a:ext cx="2127024" cy="2945336"/>
          </a:xfrm>
          <a:prstGeom prst="rect">
            <a:avLst/>
          </a:prstGeom>
          <a:noFill/>
          <a:ln>
            <a:noFill/>
          </a:ln>
          <a:effectLst>
            <a:outerShdw blurRad="128588" dist="152400" dir="7980000" algn="bl" rotWithShape="0">
              <a:srgbClr val="000000">
                <a:alpha val="27843"/>
              </a:srgbClr>
            </a:outerShdw>
          </a:effectLst>
        </p:spPr>
      </p:pic>
      <p:pic>
        <p:nvPicPr>
          <p:cNvPr id="1686" name="Google Shape;1686;p169" title="AGran_Sweet Victory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8599" y="324189"/>
            <a:ext cx="2127024" cy="2945311"/>
          </a:xfrm>
          <a:prstGeom prst="rect">
            <a:avLst/>
          </a:prstGeom>
          <a:noFill/>
          <a:ln>
            <a:noFill/>
          </a:ln>
          <a:effectLst>
            <a:outerShdw blurRad="128588" dist="152400" dir="7980000" algn="bl" rotWithShape="0">
              <a:srgbClr val="000000">
                <a:alpha val="27843"/>
              </a:srgbClr>
            </a:outerShdw>
          </a:effectLst>
        </p:spPr>
      </p:pic>
      <p:pic>
        <p:nvPicPr>
          <p:cNvPr id="1687" name="Google Shape;1687;p169" title="AGran_Gran vs Robots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32999" y="1792763"/>
            <a:ext cx="2127024" cy="2945352"/>
          </a:xfrm>
          <a:prstGeom prst="rect">
            <a:avLst/>
          </a:prstGeom>
          <a:noFill/>
          <a:ln>
            <a:noFill/>
          </a:ln>
          <a:effectLst>
            <a:outerShdw blurRad="128588" dist="152400" dir="7980000" algn="bl" rotWithShape="0">
              <a:srgbClr val="000000">
                <a:alpha val="27843"/>
              </a:srgbClr>
            </a:outerShdw>
          </a:effectLst>
        </p:spPr>
      </p:pic>
      <p:pic>
        <p:nvPicPr>
          <p:cNvPr id="1688" name="Google Shape;1688;p169" title="Colin &amp; Gran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04600" y="1031350"/>
            <a:ext cx="3239399" cy="4112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89" name="Google Shape;1689;p169"/>
          <p:cNvSpPr txBox="1">
            <a:spLocks noGrp="1"/>
          </p:cNvSpPr>
          <p:nvPr>
            <p:ph type="body" idx="1"/>
          </p:nvPr>
        </p:nvSpPr>
        <p:spPr>
          <a:xfrm>
            <a:off x="7411326" y="324200"/>
            <a:ext cx="14541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</a:rPr>
              <a:t>GRAPHIC NOVELS</a:t>
            </a:r>
            <a:endParaRPr sz="10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1-2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K-3 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90" name="Google Shape;1690;p169"/>
          <p:cNvSpPr txBox="1">
            <a:spLocks noGrp="1"/>
          </p:cNvSpPr>
          <p:nvPr>
            <p:ph type="body" idx="1"/>
          </p:nvPr>
        </p:nvSpPr>
        <p:spPr>
          <a:xfrm>
            <a:off x="311700" y="627475"/>
            <a:ext cx="4280400" cy="18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Hilarious tales of grandma and grandson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navigating a robot apocalypse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Tackles themes of loyalty, responsibility, and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family dynamics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Appeals to fans of absurd comic humor</a:t>
            </a:r>
            <a:endParaRPr sz="13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17" title="Ships Ahoy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7"/>
          <p:cNvSpPr txBox="1">
            <a:spLocks noGrp="1"/>
          </p:cNvSpPr>
          <p:nvPr>
            <p:ph type="title"/>
          </p:nvPr>
        </p:nvSpPr>
        <p:spPr>
          <a:xfrm>
            <a:off x="6567375" y="281750"/>
            <a:ext cx="1553100" cy="7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SHIPS AHOY!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9" name="Google Shape;249;p17"/>
          <p:cNvSpPr txBox="1">
            <a:spLocks noGrp="1"/>
          </p:cNvSpPr>
          <p:nvPr>
            <p:ph type="body" idx="1"/>
          </p:nvPr>
        </p:nvSpPr>
        <p:spPr>
          <a:xfrm>
            <a:off x="5725095" y="2754680"/>
            <a:ext cx="3110400" cy="12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ATOS: TBD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Lexile: TBD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Features show off parts of ships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rPr lang="en" sz="1300"/>
              <a:t> </a:t>
            </a:r>
            <a:endParaRPr sz="1300" b="1"/>
          </a:p>
        </p:txBody>
      </p:sp>
      <p:pic>
        <p:nvPicPr>
          <p:cNvPr id="250" name="Google Shape;250;p17" title="Blastoff!-numbered-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96403" y="4404900"/>
            <a:ext cx="899146" cy="738599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7"/>
          <p:cNvSpPr txBox="1">
            <a:spLocks noGrp="1"/>
          </p:cNvSpPr>
          <p:nvPr>
            <p:ph type="body" idx="1"/>
          </p:nvPr>
        </p:nvSpPr>
        <p:spPr>
          <a:xfrm>
            <a:off x="5818300" y="3763407"/>
            <a:ext cx="24747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1-2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K-3 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52" name="Google Shape;252;p17" title="SA-Battleships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3309" y="249012"/>
            <a:ext cx="1582391" cy="217937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3" name="Google Shape;253;p17" title="SA-BulkCarriers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85198" y="249012"/>
            <a:ext cx="1582391" cy="217937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4" name="Google Shape;254;p17" title="SA-FishingVessels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67108" y="249012"/>
            <a:ext cx="1582391" cy="217937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5" name="Google Shape;255;p17" title="SA-Hovercraft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3302" y="2660672"/>
            <a:ext cx="1582384" cy="217936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6" name="Google Shape;256;p17" title="SA-Submarines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085181" y="2660658"/>
            <a:ext cx="1582406" cy="217940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7" name="Google Shape;257;p17" title="SA-Tugboats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867097" y="2660662"/>
            <a:ext cx="1582406" cy="217940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8" name="Google Shape;258;p17"/>
          <p:cNvSpPr/>
          <p:nvPr/>
        </p:nvSpPr>
        <p:spPr>
          <a:xfrm rot="579750">
            <a:off x="8380461" y="90736"/>
            <a:ext cx="691713" cy="687768"/>
          </a:xfrm>
          <a:prstGeom prst="star8">
            <a:avLst>
              <a:gd name="adj" fmla="val 37500"/>
            </a:avLst>
          </a:prstGeom>
          <a:solidFill>
            <a:srgbClr val="EE21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6 New Titles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5" name="Google Shape;1695;p170" title="ApocalypseNan_spread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425" y="29350"/>
            <a:ext cx="7343923" cy="5084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0" name="Google Shape;1700;p171" title="9798899131158-spread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650" y="0"/>
            <a:ext cx="742869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5" name="Google Shape;1705;p172" title="ApocalypseNan_spread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650" y="0"/>
            <a:ext cx="7428695" cy="514350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" name="Google Shape;1710;p173" title="Super Dwe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9700" y="2651175"/>
            <a:ext cx="3240325" cy="2377099"/>
          </a:xfrm>
          <a:prstGeom prst="rect">
            <a:avLst/>
          </a:prstGeom>
          <a:noFill/>
          <a:ln>
            <a:noFill/>
          </a:ln>
        </p:spPr>
      </p:pic>
      <p:sp>
        <p:nvSpPr>
          <p:cNvPr id="1711" name="Google Shape;1711;p173"/>
          <p:cNvSpPr/>
          <p:nvPr/>
        </p:nvSpPr>
        <p:spPr>
          <a:xfrm>
            <a:off x="4736350" y="97475"/>
            <a:ext cx="3737556" cy="1714500"/>
          </a:xfrm>
          <a:prstGeom prst="cloud">
            <a:avLst/>
          </a:prstGeom>
          <a:solidFill>
            <a:srgbClr val="C0DE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12" name="Google Shape;1712;p173"/>
          <p:cNvSpPr txBox="1">
            <a:spLocks noGrp="1"/>
          </p:cNvSpPr>
          <p:nvPr>
            <p:ph type="title"/>
          </p:nvPr>
        </p:nvSpPr>
        <p:spPr>
          <a:xfrm>
            <a:off x="5295575" y="325720"/>
            <a:ext cx="2258700" cy="13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2189"/>
              <a:buNone/>
            </a:pPr>
            <a:r>
              <a:rPr lang="en" sz="4288"/>
              <a:t>SUPER DWEEB</a:t>
            </a:r>
            <a:endParaRPr sz="4288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13" name="Google Shape;1713;p173"/>
          <p:cNvSpPr txBox="1">
            <a:spLocks noGrp="1"/>
          </p:cNvSpPr>
          <p:nvPr>
            <p:ph type="body" idx="1"/>
          </p:nvPr>
        </p:nvSpPr>
        <p:spPr>
          <a:xfrm>
            <a:off x="5220725" y="1870953"/>
            <a:ext cx="2258700" cy="1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ATOS Range: TBD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Lexile Range: TBD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Perfect for fans of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</a:t>
            </a:r>
            <a:r>
              <a:rPr lang="en" sz="1300" b="1" i="1">
                <a:solidFill>
                  <a:schemeClr val="dk1"/>
                </a:solidFill>
              </a:rPr>
              <a:t>Captain Underpants </a:t>
            </a:r>
            <a:r>
              <a:rPr lang="en" sz="1300" b="1">
                <a:solidFill>
                  <a:schemeClr val="dk1"/>
                </a:solidFill>
              </a:rPr>
              <a:t>and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120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</a:t>
            </a:r>
            <a:r>
              <a:rPr lang="en" sz="1300" b="1" i="1">
                <a:solidFill>
                  <a:schemeClr val="dk1"/>
                </a:solidFill>
              </a:rPr>
              <a:t>Diary of a Wimpy Kid</a:t>
            </a:r>
            <a:r>
              <a:rPr lang="en" sz="1300"/>
              <a:t> </a:t>
            </a:r>
            <a:endParaRPr sz="1300" b="1"/>
          </a:p>
        </p:txBody>
      </p:sp>
      <p:sp>
        <p:nvSpPr>
          <p:cNvPr id="1714" name="Google Shape;1714;p173"/>
          <p:cNvSpPr txBox="1">
            <a:spLocks noGrp="1"/>
          </p:cNvSpPr>
          <p:nvPr>
            <p:ph type="body" idx="1"/>
          </p:nvPr>
        </p:nvSpPr>
        <p:spPr>
          <a:xfrm>
            <a:off x="5295575" y="3283045"/>
            <a:ext cx="21090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</a:rPr>
              <a:t>GRAPHIC NOVELS</a:t>
            </a:r>
            <a:endParaRPr sz="10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1-2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K-3 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715" name="Google Shape;1715;p173" title="KAL_S26_SD_Dork Knight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45644">
            <a:off x="253350" y="248699"/>
            <a:ext cx="3294552" cy="4643675"/>
          </a:xfrm>
          <a:prstGeom prst="rect">
            <a:avLst/>
          </a:prstGeom>
          <a:noFill/>
          <a:ln>
            <a:noFill/>
          </a:ln>
          <a:effectLst>
            <a:outerShdw blurRad="57150" dist="76200" dir="7620000" algn="bl" rotWithShape="0">
              <a:srgbClr val="000000">
                <a:alpha val="33725"/>
              </a:srgbClr>
            </a:outerShdw>
          </a:effectLst>
        </p:spPr>
      </p:pic>
      <p:pic>
        <p:nvPicPr>
          <p:cNvPr id="1716" name="Google Shape;1716;p173" title="Deeb Robot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18786" y="2766400"/>
            <a:ext cx="2025214" cy="2377099"/>
          </a:xfrm>
          <a:prstGeom prst="rect">
            <a:avLst/>
          </a:prstGeom>
          <a:noFill/>
          <a:ln>
            <a:noFill/>
          </a:ln>
        </p:spPr>
      </p:pic>
      <p:sp>
        <p:nvSpPr>
          <p:cNvPr id="1717" name="Google Shape;1717;p173"/>
          <p:cNvSpPr/>
          <p:nvPr/>
        </p:nvSpPr>
        <p:spPr>
          <a:xfrm rot="596226">
            <a:off x="7148480" y="1851815"/>
            <a:ext cx="849584" cy="731553"/>
          </a:xfrm>
          <a:prstGeom prst="irregularSeal1">
            <a:avLst/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</a:t>
            </a:r>
            <a:endParaRPr sz="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Title</a:t>
            </a:r>
            <a:endParaRPr sz="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18" name="Google Shape;1718;p173" title="Deeb Helicopter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8224" y="325724"/>
            <a:ext cx="1992501" cy="168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3" name="Google Shape;1723;p174" title="KAL_S26_SD_DorkKnightReturns_spread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650" y="0"/>
            <a:ext cx="742869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8" name="Google Shape;1728;p175" title="KAL_S26_SD_DorkKnightReturns_spread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650" y="0"/>
            <a:ext cx="742869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3" name="Google Shape;1733;p176" title="KAL_S26_SD_DorkKnightReturns_spread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650" y="0"/>
            <a:ext cx="742869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78D8"/>
        </a:solidFill>
        <a:effectLst/>
      </p:bgPr>
    </p:bg>
    <p:spTree>
      <p:nvGrpSpPr>
        <p:cNvPr id="1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738;p177"/>
          <p:cNvSpPr txBox="1">
            <a:spLocks noGrp="1"/>
          </p:cNvSpPr>
          <p:nvPr>
            <p:ph type="body" idx="1"/>
          </p:nvPr>
        </p:nvSpPr>
        <p:spPr>
          <a:xfrm>
            <a:off x="5710525" y="800550"/>
            <a:ext cx="2988300" cy="35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Reading Level: Grades 1-2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Interest Level: Grades K-3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ATOS Range: 2.5-3.5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Lexile Range: 480-550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Pages: 32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Hardcover: $21.67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Ebook: $19.99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Paperback: $9.99</a:t>
            </a:r>
            <a:endParaRPr sz="1600" b="1">
              <a:solidFill>
                <a:schemeClr val="lt1"/>
              </a:solidFill>
            </a:endParaRPr>
          </a:p>
        </p:txBody>
      </p:sp>
      <p:sp>
        <p:nvSpPr>
          <p:cNvPr id="1739" name="Google Shape;1739;p177"/>
          <p:cNvSpPr txBox="1">
            <a:spLocks noGrp="1"/>
          </p:cNvSpPr>
          <p:nvPr>
            <p:ph type="title"/>
          </p:nvPr>
        </p:nvSpPr>
        <p:spPr>
          <a:xfrm>
            <a:off x="971838" y="3825625"/>
            <a:ext cx="3690600" cy="5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2400"/>
              <a:buNone/>
            </a:pPr>
            <a:r>
              <a:rPr lang="en">
                <a:solidFill>
                  <a:schemeClr val="lt1"/>
                </a:solidFill>
              </a:rPr>
              <a:t>PICTURE BOOKS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740" name="Google Shape;1740;p177" title="KAL_S26_PunsOfFun_Pizz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93797">
            <a:off x="2794595" y="849935"/>
            <a:ext cx="2258500" cy="2805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" name="Google Shape;1741;p177" title="KAL_S26_PP_Hedgehogs Rocky Roll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44105">
            <a:off x="562290" y="863742"/>
            <a:ext cx="2258495" cy="2806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p178"/>
          <p:cNvSpPr txBox="1">
            <a:spLocks noGrp="1"/>
          </p:cNvSpPr>
          <p:nvPr>
            <p:ph type="title"/>
          </p:nvPr>
        </p:nvSpPr>
        <p:spPr>
          <a:xfrm>
            <a:off x="4396229" y="224800"/>
            <a:ext cx="26370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PICTURE POEMS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47" name="Google Shape;1747;p178"/>
          <p:cNvSpPr txBox="1">
            <a:spLocks noGrp="1"/>
          </p:cNvSpPr>
          <p:nvPr>
            <p:ph type="body" idx="1"/>
          </p:nvPr>
        </p:nvSpPr>
        <p:spPr>
          <a:xfrm>
            <a:off x="4498308" y="2204300"/>
            <a:ext cx="2109000" cy="6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</a:rPr>
              <a:t>PICTURE BOOKS</a:t>
            </a:r>
            <a:endParaRPr sz="10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1-2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K-3</a:t>
            </a:r>
            <a:r>
              <a:rPr lang="en" sz="1000" b="1">
                <a:latin typeface="Avenir"/>
                <a:ea typeface="Avenir"/>
                <a:cs typeface="Avenir"/>
                <a:sym typeface="Avenir"/>
              </a:rPr>
              <a:t> </a:t>
            </a:r>
            <a:endParaRPr sz="1000"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748" name="Google Shape;1748;p178"/>
          <p:cNvSpPr txBox="1">
            <a:spLocks noGrp="1"/>
          </p:cNvSpPr>
          <p:nvPr>
            <p:ph type="body" idx="1"/>
          </p:nvPr>
        </p:nvSpPr>
        <p:spPr>
          <a:xfrm>
            <a:off x="4396229" y="757625"/>
            <a:ext cx="5040000" cy="14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• ATOS Range: N/A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• Lexile Range: TBD 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• Poetry gives voice to complex feelings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• Meets ELA standards for poetry in grades 1-2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1749" name="Google Shape;1749;p178" title="KAL_S26_PP_Elephants New Brothe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4200" y="224800"/>
            <a:ext cx="1894520" cy="2354412"/>
          </a:xfrm>
          <a:prstGeom prst="rect">
            <a:avLst/>
          </a:prstGeom>
          <a:noFill/>
          <a:ln w="106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50" name="Google Shape;1750;p178" title="KAL_S26_PP_Hedgehogs Rocky Roll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8704" y="224800"/>
            <a:ext cx="1894549" cy="235418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51" name="Google Shape;1751;p178" title="KAL_S26_PP_Penguins Loud World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4200" y="2664723"/>
            <a:ext cx="1894549" cy="231164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52" name="Google Shape;1752;p178" title="KAL_S26_PP_Pufferfishs Painful Puffs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78756" y="2664487"/>
            <a:ext cx="1894520" cy="231164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53" name="Google Shape;1753;p178"/>
          <p:cNvSpPr/>
          <p:nvPr/>
        </p:nvSpPr>
        <p:spPr>
          <a:xfrm rot="526457">
            <a:off x="8275762" y="61926"/>
            <a:ext cx="743400" cy="791640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sz="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Titles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54" name="Google Shape;1754;p178" title="Octopus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6182702" y="2204300"/>
            <a:ext cx="2829718" cy="193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5" name="Google Shape;1755;p178" title="Hedgehog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25677" y="3053300"/>
            <a:ext cx="1804625" cy="1925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6" name="Google Shape;1756;p178" title="Picture Poem logo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96941" y="4577339"/>
            <a:ext cx="615474" cy="46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" name="Google Shape;1761;p179" title="9798899130939-Spread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0"/>
            <a:ext cx="822960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18" title="9798893044836_spread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876" y="131088"/>
            <a:ext cx="6857600" cy="4748074"/>
          </a:xfrm>
          <a:prstGeom prst="rect">
            <a:avLst/>
          </a:prstGeom>
          <a:noFill/>
          <a:ln>
            <a:noFill/>
          </a:ln>
          <a:effectLst>
            <a:outerShdw blurRad="185738" dist="85725" dir="8160000" algn="bl" rotWithShape="0">
              <a:srgbClr val="000000">
                <a:alpha val="26666"/>
              </a:srgbClr>
            </a:outerShdw>
          </a:effectLst>
        </p:spPr>
      </p:pic>
      <p:pic>
        <p:nvPicPr>
          <p:cNvPr id="264" name="Google Shape;264;p18" title="979889304483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34850" y="2183874"/>
            <a:ext cx="2032974" cy="2799949"/>
          </a:xfrm>
          <a:prstGeom prst="rect">
            <a:avLst/>
          </a:prstGeom>
          <a:noFill/>
          <a:ln>
            <a:noFill/>
          </a:ln>
          <a:effectLst>
            <a:outerShdw blurRad="185738" dist="85725" dir="8160000" algn="bl" rotWithShape="0">
              <a:srgbClr val="000000">
                <a:alpha val="26666"/>
              </a:srgbClr>
            </a:outerShdw>
          </a:effectLst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p180"/>
          <p:cNvSpPr txBox="1">
            <a:spLocks noGrp="1"/>
          </p:cNvSpPr>
          <p:nvPr>
            <p:ph type="title"/>
          </p:nvPr>
        </p:nvSpPr>
        <p:spPr>
          <a:xfrm>
            <a:off x="6186900" y="899839"/>
            <a:ext cx="2109000" cy="3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PUNS OF FUN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67" name="Google Shape;1767;p180"/>
          <p:cNvSpPr/>
          <p:nvPr/>
        </p:nvSpPr>
        <p:spPr>
          <a:xfrm rot="705531">
            <a:off x="8328077" y="67472"/>
            <a:ext cx="743401" cy="791763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Titles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8" name="Google Shape;1768;p180"/>
          <p:cNvSpPr txBox="1">
            <a:spLocks noGrp="1"/>
          </p:cNvSpPr>
          <p:nvPr>
            <p:ph type="body" idx="1"/>
          </p:nvPr>
        </p:nvSpPr>
        <p:spPr>
          <a:xfrm>
            <a:off x="6186900" y="1363029"/>
            <a:ext cx="2957100" cy="2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ATOS Range: TBD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Lexile Range: TBD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Early life skills such as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Perseverance,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self-confidence, and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understanding differences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Back matter includes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  activity to make your own pun</a:t>
            </a:r>
            <a:endParaRPr sz="1300" b="1">
              <a:solidFill>
                <a:schemeClr val="dk1"/>
              </a:solidFill>
            </a:endParaRPr>
          </a:p>
        </p:txBody>
      </p:sp>
      <p:pic>
        <p:nvPicPr>
          <p:cNvPr id="1769" name="Google Shape;1769;p180" title="KAL_S26_PunsOfFun_Pizz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46368" y="982350"/>
            <a:ext cx="2630509" cy="3267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0" name="Google Shape;1770;p180" title="PunsofFunCrumbleandGrumblecvr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8825" y="982350"/>
            <a:ext cx="2630517" cy="3268992"/>
          </a:xfrm>
          <a:prstGeom prst="rect">
            <a:avLst/>
          </a:prstGeom>
          <a:noFill/>
          <a:ln>
            <a:noFill/>
          </a:ln>
        </p:spPr>
      </p:pic>
      <p:sp>
        <p:nvSpPr>
          <p:cNvPr id="1771" name="Google Shape;1771;p180"/>
          <p:cNvSpPr txBox="1">
            <a:spLocks noGrp="1"/>
          </p:cNvSpPr>
          <p:nvPr>
            <p:ph type="body" idx="1"/>
          </p:nvPr>
        </p:nvSpPr>
        <p:spPr>
          <a:xfrm>
            <a:off x="6286000" y="3578007"/>
            <a:ext cx="2109000" cy="4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</a:rPr>
              <a:t>PICTURE BOOKS</a:t>
            </a:r>
            <a:endParaRPr sz="10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1-2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K-3 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772" name="Google Shape;1772;p180" title="Cookie Characters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0350" y="125692"/>
            <a:ext cx="1353800" cy="900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3" name="Google Shape;1773;p180" title="Cookie Characters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59800" y="3868700"/>
            <a:ext cx="1480325" cy="1348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4" name="Google Shape;1774;p180" title="Pizza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54559">
            <a:off x="5069076" y="84872"/>
            <a:ext cx="1388000" cy="151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5" name="Google Shape;1775;p180" title="Cookie Characters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462127" flipH="1">
            <a:off x="7726157" y="3323760"/>
            <a:ext cx="1071540" cy="1195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6" name="Google Shape;1776;p180" title="Cooki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702252">
            <a:off x="7824242" y="1023221"/>
            <a:ext cx="1333640" cy="989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7" name="Google Shape;1777;p180" title="Logo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953674" y="4116850"/>
            <a:ext cx="1636524" cy="1636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2" name="Google Shape;1782;p181" title="KAL_S26_PunsofFunCrumbleandGrumble_sp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0"/>
            <a:ext cx="82296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4D79"/>
        </a:solidFill>
        <a:effectLst/>
      </p:bgPr>
    </p:bg>
    <p:spTree>
      <p:nvGrpSpPr>
        <p:cNvPr id="1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" name="Google Shape;1787;p182"/>
          <p:cNvSpPr txBox="1">
            <a:spLocks noGrp="1"/>
          </p:cNvSpPr>
          <p:nvPr>
            <p:ph type="body" idx="1"/>
          </p:nvPr>
        </p:nvSpPr>
        <p:spPr>
          <a:xfrm>
            <a:off x="5263625" y="799800"/>
            <a:ext cx="2988300" cy="3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Reading Level: Grades K-4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Interest Level: Grades K-5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ATOS Range: 2.7-4.2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Lexile Range: 520-730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Pages: 32-128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Hardcover: $23.07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Ebook: $19.99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Paperback: $10.99</a:t>
            </a:r>
            <a:endParaRPr sz="1600" b="1">
              <a:solidFill>
                <a:schemeClr val="lt1"/>
              </a:solidFill>
            </a:endParaRPr>
          </a:p>
        </p:txBody>
      </p:sp>
      <p:sp>
        <p:nvSpPr>
          <p:cNvPr id="1788" name="Google Shape;1788;p182"/>
          <p:cNvSpPr txBox="1">
            <a:spLocks noGrp="1"/>
          </p:cNvSpPr>
          <p:nvPr>
            <p:ph type="title"/>
          </p:nvPr>
        </p:nvSpPr>
        <p:spPr>
          <a:xfrm>
            <a:off x="1246461" y="4223090"/>
            <a:ext cx="28629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0925" tIns="70925" rIns="70925" bIns="709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931"/>
              </a:spcAft>
              <a:buSzPts val="2400"/>
              <a:buNone/>
            </a:pPr>
            <a:r>
              <a:rPr lang="en" sz="1861">
                <a:solidFill>
                  <a:schemeClr val="lt1"/>
                </a:solidFill>
              </a:rPr>
              <a:t>CHAPTER BOOKS</a:t>
            </a:r>
            <a:endParaRPr sz="1861">
              <a:solidFill>
                <a:schemeClr val="lt1"/>
              </a:solidFill>
            </a:endParaRPr>
          </a:p>
        </p:txBody>
      </p:sp>
      <p:pic>
        <p:nvPicPr>
          <p:cNvPr id="1789" name="Google Shape;1789;p182" title="JordanJones_ColdCouragecv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6270">
            <a:off x="1028480" y="2382735"/>
            <a:ext cx="1175174" cy="1655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0" name="Google Shape;1790;p182" title="MSMF_MariaandtheUnicornCvr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02544">
            <a:off x="3073472" y="575593"/>
            <a:ext cx="1159811" cy="1644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1" name="Google Shape;1791;p182" title="MoonlightMagicClub_FoxglovesMagicalMixUp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14400" y="2312096"/>
            <a:ext cx="1126988" cy="1609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2" name="Google Shape;1792;p182" title="KAL_S26_EmilyKnight_I Am....New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90083">
            <a:off x="3095630" y="2405600"/>
            <a:ext cx="1141922" cy="1609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3" name="Google Shape;1793;p182" title="KAL_S26_SSB_A Birthday Blunder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59400" y="486600"/>
            <a:ext cx="1175176" cy="1656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4" name="Google Shape;1794;p182" title="KAL-BigfootAdventures-AlamoCover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281148">
            <a:off x="832771" y="570438"/>
            <a:ext cx="1195363" cy="1655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p183"/>
          <p:cNvSpPr txBox="1">
            <a:spLocks noGrp="1"/>
          </p:cNvSpPr>
          <p:nvPr>
            <p:ph type="title"/>
          </p:nvPr>
        </p:nvSpPr>
        <p:spPr>
          <a:xfrm>
            <a:off x="5416760" y="971250"/>
            <a:ext cx="38226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BIGFOOT ADVENTURES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00" name="Google Shape;1800;p183"/>
          <p:cNvSpPr/>
          <p:nvPr/>
        </p:nvSpPr>
        <p:spPr>
          <a:xfrm rot="439545">
            <a:off x="8353156" y="44168"/>
            <a:ext cx="743469" cy="791842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endParaRPr sz="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Titles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1" name="Google Shape;1801;p183"/>
          <p:cNvSpPr txBox="1">
            <a:spLocks noGrp="1"/>
          </p:cNvSpPr>
          <p:nvPr>
            <p:ph type="body" idx="1"/>
          </p:nvPr>
        </p:nvSpPr>
        <p:spPr>
          <a:xfrm>
            <a:off x="5416760" y="1518860"/>
            <a:ext cx="2890200" cy="1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• ATOS Range: N/A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• Lexile Range: TBD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• Fiction story paired with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  nonfiction sidebars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• Interactive scavenger hunt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  throughout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802" name="Google Shape;1802;p183"/>
          <p:cNvSpPr txBox="1">
            <a:spLocks noGrp="1"/>
          </p:cNvSpPr>
          <p:nvPr>
            <p:ph type="body" idx="1"/>
          </p:nvPr>
        </p:nvSpPr>
        <p:spPr>
          <a:xfrm>
            <a:off x="5504576" y="3383576"/>
            <a:ext cx="21090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</a:rPr>
              <a:t>CHAPTER BOOKS</a:t>
            </a:r>
            <a:endParaRPr sz="10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1-2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K-3 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803" name="Google Shape;1803;p183" title="KAL-BigfootAdventures-AlamoCove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461" y="325091"/>
            <a:ext cx="1586793" cy="2197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4" name="Google Shape;1804;p183" title="KAL-BigfootAdventures-Cruise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1112" y="325091"/>
            <a:ext cx="1586793" cy="2197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5" name="Google Shape;1805;p183" title="KAL-BigfootAdventures-Grand CanyonCover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01763" y="325091"/>
            <a:ext cx="1603952" cy="2197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6" name="Google Shape;1806;p183" title="KAL-BigfootAdventures-Great Barrier Reef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0461" y="2602322"/>
            <a:ext cx="1586793" cy="2197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7" name="Google Shape;1807;p183" title="KAL-BigfootAdventures-RodeoCover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51112" y="2602322"/>
            <a:ext cx="1586793" cy="2197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8" name="Google Shape;1808;p183" title="KAL-BigfootAdventures-Shoe Factory Barrier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01763" y="2602322"/>
            <a:ext cx="1603946" cy="2197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9" name="Google Shape;1809;p183" title="Bigfoot4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580784">
            <a:off x="6937125" y="2751975"/>
            <a:ext cx="1961776" cy="214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0" name="Google Shape;1810;p183" title="Bigfoot Branding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355979" y="4690145"/>
            <a:ext cx="725285" cy="46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1" name="Google Shape;1811;p183" title="USA Burst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802224" y="0"/>
            <a:ext cx="1100851" cy="1016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6" name="Google Shape;1816;p184" title="KAL_S16BigfootAdventures_sp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653" y="0"/>
            <a:ext cx="742869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1" name="Google Shape;1821;p185" title="S26_BigftootAdventures_sp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452" y="0"/>
            <a:ext cx="742908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Google Shape;1826;p186"/>
          <p:cNvSpPr txBox="1">
            <a:spLocks noGrp="1"/>
          </p:cNvSpPr>
          <p:nvPr>
            <p:ph type="title"/>
          </p:nvPr>
        </p:nvSpPr>
        <p:spPr>
          <a:xfrm>
            <a:off x="6449832" y="874334"/>
            <a:ext cx="2238600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Charlie’s Animal Park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27" name="Google Shape;1827;p186"/>
          <p:cNvSpPr/>
          <p:nvPr/>
        </p:nvSpPr>
        <p:spPr>
          <a:xfrm rot="582795">
            <a:off x="8339463" y="57046"/>
            <a:ext cx="743255" cy="791587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Titles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8" name="Google Shape;1828;p186"/>
          <p:cNvSpPr txBox="1">
            <a:spLocks noGrp="1"/>
          </p:cNvSpPr>
          <p:nvPr>
            <p:ph type="body" idx="1"/>
          </p:nvPr>
        </p:nvSpPr>
        <p:spPr>
          <a:xfrm>
            <a:off x="6449832" y="1736075"/>
            <a:ext cx="2238600" cy="19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• ATOS Range: TBD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• Lexile Range: TBD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• Funny, fantastical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  adventures featuring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  zoo animals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• Focus on family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  relationships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829" name="Google Shape;1829;p186"/>
          <p:cNvSpPr txBox="1">
            <a:spLocks noGrp="1"/>
          </p:cNvSpPr>
          <p:nvPr>
            <p:ph type="body" idx="1"/>
          </p:nvPr>
        </p:nvSpPr>
        <p:spPr>
          <a:xfrm>
            <a:off x="6543921" y="3791300"/>
            <a:ext cx="21090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</a:rPr>
              <a:t>CHAPTER BOOKS</a:t>
            </a:r>
            <a:endParaRPr sz="10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1-2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K-3 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830" name="Google Shape;1830;p186" title="KAL_F26_CAP_Penguin Power Cu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921" y="505113"/>
            <a:ext cx="2984907" cy="4133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1" name="Google Shape;1831;p186" title="KAL_F26_CAP_Roly-Poly Pangoli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92962" y="505113"/>
            <a:ext cx="2984907" cy="4133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2" name="Google Shape;1832;p186" title="Charlies animals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7854898" y="3474625"/>
            <a:ext cx="1289102" cy="1475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7" name="Google Shape;1837;p187" title="9798899131141-spread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653" y="0"/>
            <a:ext cx="742869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2" name="Google Shape;1842;p188" title="Sadie Superbake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outerShdw blurRad="214313" dist="19050" dir="5400000" algn="bl" rotWithShape="0">
              <a:srgbClr val="000000">
                <a:alpha val="44705"/>
              </a:srgbClr>
            </a:outerShdw>
          </a:effectLst>
        </p:spPr>
      </p:pic>
      <p:sp>
        <p:nvSpPr>
          <p:cNvPr id="1843" name="Google Shape;1843;p188"/>
          <p:cNvSpPr txBox="1">
            <a:spLocks noGrp="1"/>
          </p:cNvSpPr>
          <p:nvPr>
            <p:ph type="title"/>
          </p:nvPr>
        </p:nvSpPr>
        <p:spPr>
          <a:xfrm>
            <a:off x="5399575" y="1644558"/>
            <a:ext cx="32691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SADIE: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SUPERSTAR BAKER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44" name="Google Shape;1844;p188"/>
          <p:cNvSpPr/>
          <p:nvPr/>
        </p:nvSpPr>
        <p:spPr>
          <a:xfrm rot="639140">
            <a:off x="8306630" y="61929"/>
            <a:ext cx="743309" cy="791740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Series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5" name="Google Shape;1845;p188"/>
          <p:cNvSpPr txBox="1">
            <a:spLocks noGrp="1"/>
          </p:cNvSpPr>
          <p:nvPr>
            <p:ph type="body" idx="1"/>
          </p:nvPr>
        </p:nvSpPr>
        <p:spPr>
          <a:xfrm>
            <a:off x="5399580" y="2505133"/>
            <a:ext cx="3389700" cy="17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• ATOS Range: N/A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• Lexile Range: TBD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• Fun, relatable stories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• Diverse characters and situations 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• Back matter includes recipes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846" name="Google Shape;1846;p188"/>
          <p:cNvSpPr txBox="1">
            <a:spLocks noGrp="1"/>
          </p:cNvSpPr>
          <p:nvPr>
            <p:ph type="body" idx="1"/>
          </p:nvPr>
        </p:nvSpPr>
        <p:spPr>
          <a:xfrm>
            <a:off x="5507230" y="4297083"/>
            <a:ext cx="21090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</a:rPr>
              <a:t>CHAPTER BOOKS</a:t>
            </a:r>
            <a:endParaRPr sz="10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2-3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K-3 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847" name="Google Shape;1847;p188" title="KAL_S26_SSB_A Birthday Blunder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2225" y="410700"/>
            <a:ext cx="1512075" cy="2131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8" name="Google Shape;1848;p188" title="KAL_S26_SSB_A Fair Fundraiser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0025" y="411550"/>
            <a:ext cx="1512075" cy="2131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9" name="Google Shape;1849;p188" title="KAL_S26_SSB_A Fizzy Friendship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97824" y="411550"/>
            <a:ext cx="1512075" cy="2131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0" name="Google Shape;1850;p188" title="KAL_S26_SSB_A Match Day Mess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2218" y="2601521"/>
            <a:ext cx="1512075" cy="2131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1" name="Google Shape;1851;p188" title="KAL_S26_SSB_A Summery Surprise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00024" y="2601524"/>
            <a:ext cx="1512075" cy="2131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2" name="Google Shape;1852;p188" title="KAL_S26_SSB_An Eggy Emergency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91599" y="2601525"/>
            <a:ext cx="1512075" cy="2131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3" name="Google Shape;1853;p188" title="Sadies Chicken copy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2051" y="2321200"/>
            <a:ext cx="876300" cy="121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4" name="Google Shape;1854;p188" title="Sadies Dog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218413" y="3928600"/>
            <a:ext cx="919721" cy="121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9" name="Google Shape;1859;p189" title="KAL_S26_SSB_spread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900" y="0"/>
            <a:ext cx="7200205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19" title="World Famous Buildings_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1475"/>
            <a:ext cx="8074699" cy="4542024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9"/>
          <p:cNvSpPr txBox="1">
            <a:spLocks noGrp="1"/>
          </p:cNvSpPr>
          <p:nvPr>
            <p:ph type="title"/>
          </p:nvPr>
        </p:nvSpPr>
        <p:spPr>
          <a:xfrm>
            <a:off x="5550995" y="168825"/>
            <a:ext cx="2486400" cy="1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WORLD FAMOUS BUILDINGS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1" name="Google Shape;271;p19"/>
          <p:cNvSpPr txBox="1">
            <a:spLocks noGrp="1"/>
          </p:cNvSpPr>
          <p:nvPr>
            <p:ph type="body" idx="1"/>
          </p:nvPr>
        </p:nvSpPr>
        <p:spPr>
          <a:xfrm>
            <a:off x="5586345" y="1368875"/>
            <a:ext cx="2514900" cy="22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ATOS: TBD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Lexile: TBD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Features include maps,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size comparison charts,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and building supply lists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Profiles of buildings’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1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  unique parts</a:t>
            </a:r>
            <a:endParaRPr sz="1300" b="1">
              <a:solidFill>
                <a:schemeClr val="dk1"/>
              </a:solidFill>
            </a:endParaRPr>
          </a:p>
        </p:txBody>
      </p:sp>
      <p:sp>
        <p:nvSpPr>
          <p:cNvPr id="272" name="Google Shape;272;p19"/>
          <p:cNvSpPr txBox="1">
            <a:spLocks noGrp="1"/>
          </p:cNvSpPr>
          <p:nvPr>
            <p:ph type="body" idx="1"/>
          </p:nvPr>
        </p:nvSpPr>
        <p:spPr>
          <a:xfrm>
            <a:off x="5673745" y="3311491"/>
            <a:ext cx="19125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2-3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K-3</a:t>
            </a:r>
            <a:r>
              <a:rPr lang="en" sz="1000" b="1">
                <a:latin typeface="Avenir"/>
                <a:ea typeface="Avenir"/>
                <a:cs typeface="Avenir"/>
                <a:sym typeface="Avenir"/>
              </a:rPr>
              <a:t> </a:t>
            </a:r>
            <a:endParaRPr sz="1000" b="1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73" name="Google Shape;273;p19" title="WFB-AngkorWat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2" y="161275"/>
            <a:ext cx="1613534" cy="2222305"/>
          </a:xfrm>
          <a:prstGeom prst="rect">
            <a:avLst/>
          </a:prstGeom>
          <a:noFill/>
          <a:ln w="109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4" name="Google Shape;274;p19" title="WFB-PetronasTowers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83424" y="161340"/>
            <a:ext cx="1613523" cy="2222244"/>
          </a:xfrm>
          <a:prstGeom prst="rect">
            <a:avLst/>
          </a:prstGeom>
          <a:noFill/>
          <a:ln w="99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5" name="Google Shape;275;p19" title="WFB-StBasilsCathedral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57330" y="2571745"/>
            <a:ext cx="1613523" cy="2222244"/>
          </a:xfrm>
          <a:prstGeom prst="rect">
            <a:avLst/>
          </a:prstGeom>
          <a:noFill/>
          <a:ln w="99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6" name="Google Shape;276;p19" title="WFB-TheColosseum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14442" y="161347"/>
            <a:ext cx="1613523" cy="2222239"/>
          </a:xfrm>
          <a:prstGeom prst="rect">
            <a:avLst/>
          </a:prstGeom>
          <a:noFill/>
          <a:ln w="99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7" name="Google Shape;277;p19" title="WFB-TheGreatMosqueOfDjenne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2398" y="2571759"/>
            <a:ext cx="1613523" cy="2222239"/>
          </a:xfrm>
          <a:prstGeom prst="rect">
            <a:avLst/>
          </a:prstGeom>
          <a:noFill/>
          <a:ln w="99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8" name="Google Shape;278;p19" title="World Famous Buildings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668500" y="0"/>
            <a:ext cx="1475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9" title="Blastoff!-numbered-3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67251" y="4393076"/>
            <a:ext cx="905000" cy="743424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9"/>
          <p:cNvSpPr/>
          <p:nvPr/>
        </p:nvSpPr>
        <p:spPr>
          <a:xfrm rot="566024">
            <a:off x="8373832" y="90011"/>
            <a:ext cx="691857" cy="687911"/>
          </a:xfrm>
          <a:prstGeom prst="star8">
            <a:avLst>
              <a:gd name="adj" fmla="val 37500"/>
            </a:avLst>
          </a:prstGeom>
          <a:solidFill>
            <a:srgbClr val="EE21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5 New Titles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4" name="Google Shape;1864;p190" title="KAL_S26_SSB_spread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900" y="0"/>
            <a:ext cx="7200205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9" name="Google Shape;1869;p191" title="KAL_S26_SSB_spread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900" y="0"/>
            <a:ext cx="7200205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" name="Google Shape;1874;p192"/>
          <p:cNvSpPr txBox="1">
            <a:spLocks noGrp="1"/>
          </p:cNvSpPr>
          <p:nvPr>
            <p:ph type="title"/>
          </p:nvPr>
        </p:nvSpPr>
        <p:spPr>
          <a:xfrm>
            <a:off x="3915129" y="860917"/>
            <a:ext cx="3183900" cy="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MY SECRET MYTHICAL FRIEND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75" name="Google Shape;1875;p192"/>
          <p:cNvSpPr txBox="1">
            <a:spLocks noGrp="1"/>
          </p:cNvSpPr>
          <p:nvPr>
            <p:ph type="body" idx="1"/>
          </p:nvPr>
        </p:nvSpPr>
        <p:spPr>
          <a:xfrm>
            <a:off x="4036079" y="3668613"/>
            <a:ext cx="21090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</a:rPr>
              <a:t>CHAPTER BOOKS</a:t>
            </a:r>
            <a:endParaRPr sz="10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3-4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2-5</a:t>
            </a:r>
            <a:r>
              <a:rPr lang="en" sz="1000" b="1">
                <a:latin typeface="Avenir"/>
                <a:ea typeface="Avenir"/>
                <a:cs typeface="Avenir"/>
                <a:sym typeface="Avenir"/>
              </a:rPr>
              <a:t> </a:t>
            </a:r>
            <a:endParaRPr sz="1000" b="1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876" name="Google Shape;1876;p192" title="MSMF_AnayaandtheYetiCv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650" y="183100"/>
            <a:ext cx="1704887" cy="2360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7" name="Google Shape;1877;p192" title="MSMF_ImkaandtheMermaid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6155" y="183100"/>
            <a:ext cx="1704887" cy="236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8" name="Google Shape;1878;p192" title="MSMF_JorjandtheDragonCvr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650" y="2621051"/>
            <a:ext cx="1704887" cy="236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9" name="Google Shape;1879;p192" title="MSMF_MariaandtheUnicornCvr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26164" y="2621051"/>
            <a:ext cx="1704887" cy="2360801"/>
          </a:xfrm>
          <a:prstGeom prst="rect">
            <a:avLst/>
          </a:prstGeom>
          <a:noFill/>
          <a:ln>
            <a:noFill/>
          </a:ln>
        </p:spPr>
      </p:pic>
      <p:sp>
        <p:nvSpPr>
          <p:cNvPr id="1880" name="Google Shape;1880;p192"/>
          <p:cNvSpPr/>
          <p:nvPr/>
        </p:nvSpPr>
        <p:spPr>
          <a:xfrm rot="731112">
            <a:off x="8260533" y="101255"/>
            <a:ext cx="743347" cy="791769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Series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1" name="Google Shape;1881;p192"/>
          <p:cNvSpPr txBox="1">
            <a:spLocks noGrp="1"/>
          </p:cNvSpPr>
          <p:nvPr>
            <p:ph type="body" idx="1"/>
          </p:nvPr>
        </p:nvSpPr>
        <p:spPr>
          <a:xfrm>
            <a:off x="3915129" y="1710375"/>
            <a:ext cx="2731200" cy="18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• ATOS Range: TBD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• Lexile Range: TBD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• Ever-popular unicorns, 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  yetis, mermaids, and other 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  magical creatures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• Tackles themes of honesty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120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   and loyalty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1882" name="Google Shape;1882;p192" title="My Secert Mystical Friend Titl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25136" y="1455649"/>
            <a:ext cx="1983701" cy="46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3" name="Google Shape;1883;p192" title="Yeti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26625" y="1676378"/>
            <a:ext cx="2517376" cy="3467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4" name="Google Shape;1884;p192" title="Dragon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626625" y="122550"/>
            <a:ext cx="1396325" cy="120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9" name="Google Shape;1889;p193" title="KAL_S26MySecretMythicalFriend_sp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650" y="0"/>
            <a:ext cx="742869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" name="Google Shape;1894;p194" title="KAL_S26MySecretMythicalFriend_sp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650" y="0"/>
            <a:ext cx="742869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9" name="Google Shape;1899;p195"/>
          <p:cNvSpPr txBox="1">
            <a:spLocks noGrp="1"/>
          </p:cNvSpPr>
          <p:nvPr>
            <p:ph type="title"/>
          </p:nvPr>
        </p:nvSpPr>
        <p:spPr>
          <a:xfrm>
            <a:off x="4071614" y="995808"/>
            <a:ext cx="37155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JORDAN JONES SPORTS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00" name="Google Shape;1900;p195"/>
          <p:cNvSpPr/>
          <p:nvPr/>
        </p:nvSpPr>
        <p:spPr>
          <a:xfrm rot="770839">
            <a:off x="8343699" y="79258"/>
            <a:ext cx="743410" cy="791666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sz="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Titles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1" name="Google Shape;1901;p195"/>
          <p:cNvSpPr txBox="1">
            <a:spLocks noGrp="1"/>
          </p:cNvSpPr>
          <p:nvPr>
            <p:ph type="body" idx="1"/>
          </p:nvPr>
        </p:nvSpPr>
        <p:spPr>
          <a:xfrm>
            <a:off x="4071614" y="1542750"/>
            <a:ext cx="3054600" cy="19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ATOS Range: N/A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Lexile Range: TBD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Explores themes of teamwork,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bullying, fitting in, and equity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• Back matter includes profiles 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  of real athletes, discussion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  questions, and writing prompts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endParaRPr sz="1300"/>
          </a:p>
        </p:txBody>
      </p:sp>
      <p:sp>
        <p:nvSpPr>
          <p:cNvPr id="1902" name="Google Shape;1902;p195"/>
          <p:cNvSpPr txBox="1">
            <a:spLocks noGrp="1"/>
          </p:cNvSpPr>
          <p:nvPr>
            <p:ph type="body" idx="1"/>
          </p:nvPr>
        </p:nvSpPr>
        <p:spPr>
          <a:xfrm>
            <a:off x="4170528" y="3618291"/>
            <a:ext cx="21090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</a:rPr>
              <a:t>CHAPTER BOOKS</a:t>
            </a:r>
            <a:endParaRPr sz="10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3-4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2-5</a:t>
            </a:r>
            <a:r>
              <a:rPr lang="en" sz="1000" b="1">
                <a:latin typeface="Avenir"/>
                <a:ea typeface="Avenir"/>
                <a:cs typeface="Avenir"/>
                <a:sym typeface="Avenir"/>
              </a:rPr>
              <a:t> </a:t>
            </a:r>
            <a:endParaRPr sz="1000" b="1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903" name="Google Shape;1903;p195" title="JordanJones_ColdCouragecv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375" y="187035"/>
            <a:ext cx="1661875" cy="2340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4" name="Google Shape;1904;p195" title="JordanJones_ShortGameGrindcvr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8296" y="187025"/>
            <a:ext cx="1661875" cy="2340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5" name="Google Shape;1905;p195" title="JordanJones_StuntTroublecvr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377" y="2628152"/>
            <a:ext cx="1661871" cy="2340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6" name="Google Shape;1906;p195" title="JordanJones_SuddenSavecvr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38289" y="2628153"/>
            <a:ext cx="1661871" cy="2340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7" name="Google Shape;1907;p195" title="JordanJones_HockeyIllustration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59147" y="2481062"/>
            <a:ext cx="2645774" cy="2868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2" name="Google Shape;1912;p196" title="JordanJonesSprea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950" y="0"/>
            <a:ext cx="7200108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7" name="Google Shape;1917;p197" title="Daisy Dolittle Spot A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43409" flipH="1">
            <a:off x="4733400" y="800846"/>
            <a:ext cx="1552370" cy="1520324"/>
          </a:xfrm>
          <a:prstGeom prst="rect">
            <a:avLst/>
          </a:prstGeom>
          <a:noFill/>
          <a:ln>
            <a:noFill/>
          </a:ln>
        </p:spPr>
      </p:pic>
      <p:sp>
        <p:nvSpPr>
          <p:cNvPr id="1918" name="Google Shape;1918;p197"/>
          <p:cNvSpPr txBox="1">
            <a:spLocks noGrp="1"/>
          </p:cNvSpPr>
          <p:nvPr>
            <p:ph type="title"/>
          </p:nvPr>
        </p:nvSpPr>
        <p:spPr>
          <a:xfrm>
            <a:off x="5773482" y="1513637"/>
            <a:ext cx="28887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DAISY DOLITTLE: ANIMAL DETECTIVE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19" name="Google Shape;1919;p197"/>
          <p:cNvSpPr/>
          <p:nvPr/>
        </p:nvSpPr>
        <p:spPr>
          <a:xfrm rot="489964">
            <a:off x="8348241" y="77349"/>
            <a:ext cx="743438" cy="791592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Titles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0" name="Google Shape;1920;p197"/>
          <p:cNvSpPr txBox="1">
            <a:spLocks noGrp="1"/>
          </p:cNvSpPr>
          <p:nvPr>
            <p:ph type="body" idx="1"/>
          </p:nvPr>
        </p:nvSpPr>
        <p:spPr>
          <a:xfrm>
            <a:off x="5773482" y="2446587"/>
            <a:ext cx="2813100" cy="18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• FEATURE FEATURE FEATURE 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• FEATURE FEATURE FEATURE 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0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• FEATURE FEATURE FEATURE</a:t>
            </a:r>
            <a:r>
              <a:rPr lang="en"/>
              <a:t> </a:t>
            </a:r>
            <a:endParaRPr b="1"/>
          </a:p>
        </p:txBody>
      </p:sp>
      <p:sp>
        <p:nvSpPr>
          <p:cNvPr id="1921" name="Google Shape;1921;p197"/>
          <p:cNvSpPr txBox="1">
            <a:spLocks noGrp="1"/>
          </p:cNvSpPr>
          <p:nvPr>
            <p:ph type="body" idx="1"/>
          </p:nvPr>
        </p:nvSpPr>
        <p:spPr>
          <a:xfrm>
            <a:off x="5882454" y="3786987"/>
            <a:ext cx="21090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</a:rPr>
              <a:t>CHAPTER BOOKS</a:t>
            </a:r>
            <a:endParaRPr sz="10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3-4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2-5</a:t>
            </a:r>
            <a:r>
              <a:rPr lang="en" sz="1000" b="1">
                <a:latin typeface="Avenir"/>
                <a:ea typeface="Avenir"/>
                <a:cs typeface="Avenir"/>
                <a:sym typeface="Avenir"/>
              </a:rPr>
              <a:t> </a:t>
            </a:r>
            <a:endParaRPr sz="1000" b="1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922" name="Google Shape;1922;p197" title="KAL_S26_DDAD_Otter Chaos_Cvr.jpg"/>
          <p:cNvPicPr preferRelativeResize="0"/>
          <p:nvPr/>
        </p:nvPicPr>
        <p:blipFill rotWithShape="1">
          <a:blip r:embed="rId4">
            <a:alphaModFix/>
          </a:blip>
          <a:srcRect b="-29"/>
          <a:stretch/>
        </p:blipFill>
        <p:spPr>
          <a:xfrm>
            <a:off x="152400" y="786343"/>
            <a:ext cx="2507834" cy="353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3" name="Google Shape;1923;p197" title="KAL_S26_DDAD_The Rabbit Rescue_Cvr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97153" y="786338"/>
            <a:ext cx="2507827" cy="353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4" name="Google Shape;1924;p197" title="Daisy Dolittle Spot A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43409">
            <a:off x="7737075" y="755046"/>
            <a:ext cx="1552370" cy="1520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5" name="Google Shape;1925;p197" title="Daisy Dolittle Spot Art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38001" flipH="1">
            <a:off x="7337566" y="3519995"/>
            <a:ext cx="1608185" cy="1492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0" name="Google Shape;1930;p198" title="KAL_S26_DDAD_OtterChaos_spread_0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950" y="0"/>
            <a:ext cx="7200108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" name="Google Shape;1935;p199" title="KAL_S26_DDAD_OtterChaos_spread_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950" y="0"/>
            <a:ext cx="7200108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2" title="Bellwether Slid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2"/>
          <p:cNvSpPr txBox="1">
            <a:spLocks noGrp="1"/>
          </p:cNvSpPr>
          <p:nvPr>
            <p:ph type="ctrTitle"/>
          </p:nvPr>
        </p:nvSpPr>
        <p:spPr>
          <a:xfrm>
            <a:off x="646350" y="324376"/>
            <a:ext cx="7851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SPRING 2026</a:t>
            </a:r>
            <a:endParaRPr sz="24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9" name="Google Shape;69;p2" title="FlutterBee_withTag_Horizontal_whit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21500" y="4222201"/>
            <a:ext cx="1901000" cy="7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2" title="Bellwether-Horizontal-FlutterBee_whit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9100" y="1029772"/>
            <a:ext cx="8125798" cy="10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2"/>
          <p:cNvSpPr txBox="1">
            <a:spLocks noGrp="1"/>
          </p:cNvSpPr>
          <p:nvPr>
            <p:ph type="subTitle" idx="1"/>
          </p:nvPr>
        </p:nvSpPr>
        <p:spPr>
          <a:xfrm>
            <a:off x="422588" y="3037699"/>
            <a:ext cx="85206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6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Presented by </a:t>
            </a:r>
            <a:r>
              <a:rPr lang="en" sz="1600" dirty="0">
                <a:solidFill>
                  <a:srgbClr val="FFFFFF"/>
                </a:solidFill>
              </a:rPr>
              <a:t>the editorial staff</a:t>
            </a:r>
            <a:endParaRPr sz="16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2" name="Google Shape;72;p2"/>
          <p:cNvCxnSpPr/>
          <p:nvPr/>
        </p:nvCxnSpPr>
        <p:spPr>
          <a:xfrm>
            <a:off x="580575" y="4044925"/>
            <a:ext cx="8132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20" title="9798893048049_spread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901" y="146575"/>
            <a:ext cx="6822477" cy="4723751"/>
          </a:xfrm>
          <a:prstGeom prst="rect">
            <a:avLst/>
          </a:prstGeom>
          <a:noFill/>
          <a:ln>
            <a:noFill/>
          </a:ln>
          <a:effectLst>
            <a:outerShdw blurRad="185738" dist="85725" dir="8160000" algn="bl" rotWithShape="0">
              <a:srgbClr val="000000">
                <a:alpha val="26666"/>
              </a:srgbClr>
            </a:outerShdw>
          </a:effectLst>
        </p:spPr>
      </p:pic>
      <p:pic>
        <p:nvPicPr>
          <p:cNvPr id="286" name="Google Shape;286;p20" title="WFB-AngkorWat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54924" y="2006798"/>
            <a:ext cx="2179523" cy="3001825"/>
          </a:xfrm>
          <a:prstGeom prst="rect">
            <a:avLst/>
          </a:prstGeom>
          <a:noFill/>
          <a:ln w="109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85738" dist="85725" dir="8160000" algn="bl" rotWithShape="0">
              <a:srgbClr val="000000">
                <a:alpha val="26666"/>
              </a:srgbClr>
            </a:outerShdw>
          </a:effectLst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0" name="Google Shape;1940;p200"/>
          <p:cNvSpPr txBox="1">
            <a:spLocks noGrp="1"/>
          </p:cNvSpPr>
          <p:nvPr>
            <p:ph type="title"/>
          </p:nvPr>
        </p:nvSpPr>
        <p:spPr>
          <a:xfrm>
            <a:off x="6433801" y="388519"/>
            <a:ext cx="20016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DINO QUEST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41" name="Google Shape;1941;p200"/>
          <p:cNvSpPr/>
          <p:nvPr/>
        </p:nvSpPr>
        <p:spPr>
          <a:xfrm rot="627720">
            <a:off x="8335014" y="60949"/>
            <a:ext cx="743460" cy="791597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Titles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2" name="Google Shape;1942;p200"/>
          <p:cNvSpPr txBox="1">
            <a:spLocks noGrp="1"/>
          </p:cNvSpPr>
          <p:nvPr>
            <p:ph type="body" idx="1"/>
          </p:nvPr>
        </p:nvSpPr>
        <p:spPr>
          <a:xfrm>
            <a:off x="6433801" y="903986"/>
            <a:ext cx="2048100" cy="23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• ATOS Range: N/A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• Lexile Range: TBD 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• High-interest appeal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  of dinosaurs and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  medieval knights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• Themes of destiny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  and rising to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120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  challenges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943" name="Google Shape;1943;p200"/>
          <p:cNvSpPr txBox="1">
            <a:spLocks noGrp="1"/>
          </p:cNvSpPr>
          <p:nvPr>
            <p:ph type="body" idx="1"/>
          </p:nvPr>
        </p:nvSpPr>
        <p:spPr>
          <a:xfrm>
            <a:off x="6538526" y="3194813"/>
            <a:ext cx="21090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</a:rPr>
              <a:t>CHAPTER BOOKS</a:t>
            </a:r>
            <a:endParaRPr sz="10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3-4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2-5</a:t>
            </a:r>
            <a:r>
              <a:rPr lang="en" sz="1000" b="1">
                <a:latin typeface="Avenir"/>
                <a:ea typeface="Avenir"/>
                <a:cs typeface="Avenir"/>
                <a:sym typeface="Avenir"/>
              </a:rPr>
              <a:t> </a:t>
            </a:r>
            <a:endParaRPr sz="1000" b="1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944" name="Google Shape;1944;p200" title="KAL_S26_DQ_Rise of the Dino-Sorcerer_Cv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325" y="463669"/>
            <a:ext cx="2991244" cy="4216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" name="Google Shape;1945;p200" title="KAL_S26_DQ_Sky Pirates of Primordia_Cvr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44715" y="463663"/>
            <a:ext cx="2991236" cy="4213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6" name="Google Shape;1946;p200" title="Dino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7562549" y="3541400"/>
            <a:ext cx="1581450" cy="1555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1" name="Google Shape;1951;p201" title="9798899131257-spread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900" y="0"/>
            <a:ext cx="7200205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" name="Google Shape;1956;p202"/>
          <p:cNvSpPr/>
          <p:nvPr/>
        </p:nvSpPr>
        <p:spPr>
          <a:xfrm rot="-2700000">
            <a:off x="6046279" y="780121"/>
            <a:ext cx="1157817" cy="2008890"/>
          </a:xfrm>
          <a:prstGeom prst="moon">
            <a:avLst>
              <a:gd name="adj" fmla="val 32498"/>
            </a:avLst>
          </a:prstGeom>
          <a:solidFill>
            <a:srgbClr val="FDF3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57" name="Google Shape;1957;p202"/>
          <p:cNvSpPr txBox="1">
            <a:spLocks noGrp="1"/>
          </p:cNvSpPr>
          <p:nvPr>
            <p:ph type="title"/>
          </p:nvPr>
        </p:nvSpPr>
        <p:spPr>
          <a:xfrm>
            <a:off x="5552792" y="522062"/>
            <a:ext cx="2447100" cy="6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MOONLIGHT MAGIC CLUB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58" name="Google Shape;1958;p202"/>
          <p:cNvSpPr/>
          <p:nvPr/>
        </p:nvSpPr>
        <p:spPr>
          <a:xfrm rot="394811">
            <a:off x="8357801" y="40008"/>
            <a:ext cx="743498" cy="791766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Series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9" name="Google Shape;1959;p202"/>
          <p:cNvSpPr txBox="1">
            <a:spLocks noGrp="1"/>
          </p:cNvSpPr>
          <p:nvPr>
            <p:ph type="body" idx="1"/>
          </p:nvPr>
        </p:nvSpPr>
        <p:spPr>
          <a:xfrm>
            <a:off x="5552792" y="1362963"/>
            <a:ext cx="2556600" cy="30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• ATOS Range: TBD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• Lexile Range: TBD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• Diverse characters and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  situations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• High-interest of magic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  paired with everyday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  dilemmas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• Themes of friendship,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  bravery, and 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120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  perseverance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960" name="Google Shape;1960;p202"/>
          <p:cNvSpPr txBox="1">
            <a:spLocks noGrp="1"/>
          </p:cNvSpPr>
          <p:nvPr>
            <p:ph type="body" idx="1"/>
          </p:nvPr>
        </p:nvSpPr>
        <p:spPr>
          <a:xfrm>
            <a:off x="5661342" y="4236601"/>
            <a:ext cx="21090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</a:rPr>
              <a:t>CHAPTER BOOKS</a:t>
            </a:r>
            <a:endParaRPr sz="10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3-4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2-5</a:t>
            </a:r>
            <a:r>
              <a:rPr lang="en" sz="1000" b="1">
                <a:latin typeface="Avenir"/>
                <a:ea typeface="Avenir"/>
                <a:cs typeface="Avenir"/>
                <a:sym typeface="Avenir"/>
              </a:rPr>
              <a:t> </a:t>
            </a:r>
            <a:endParaRPr sz="1000" b="1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961" name="Google Shape;1961;p202" title="MoonlightMagicClub_FoxglovesMagicalMixUp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025" y="191900"/>
            <a:ext cx="1647437" cy="235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2" name="Google Shape;1962;p202" title="MoonlightMagicClub_MayasHareRaisingAdventure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86406" y="191900"/>
            <a:ext cx="1647437" cy="235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3" name="Google Shape;1963;p202" title="MoonlightMagicClub_Pandora_sPopstarPotion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08789" y="191900"/>
            <a:ext cx="1647437" cy="235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4" name="Google Shape;1964;p202" title="MoonlightMagicClub_ScarlettandtheSecretShadows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4025" y="2622292"/>
            <a:ext cx="1647437" cy="235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5" name="Google Shape;1965;p202" title="MoonlightMagicClub_ScarlettandtheSecretSpellbook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86406" y="2622292"/>
            <a:ext cx="1647437" cy="235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6" name="Google Shape;1966;p202" title="MoonlightMagicClub_TheRunawayCauldron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08789" y="2622292"/>
            <a:ext cx="1647437" cy="2352824"/>
          </a:xfrm>
          <a:prstGeom prst="rect">
            <a:avLst/>
          </a:prstGeom>
          <a:noFill/>
          <a:ln>
            <a:noFill/>
          </a:ln>
        </p:spPr>
      </p:pic>
      <p:sp>
        <p:nvSpPr>
          <p:cNvPr id="1967" name="Google Shape;1967;p202"/>
          <p:cNvSpPr/>
          <p:nvPr/>
        </p:nvSpPr>
        <p:spPr>
          <a:xfrm rot="-1245860">
            <a:off x="5369327" y="265103"/>
            <a:ext cx="280093" cy="26632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CEF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68" name="Google Shape;1968;p202"/>
          <p:cNvSpPr/>
          <p:nvPr/>
        </p:nvSpPr>
        <p:spPr>
          <a:xfrm rot="1176063">
            <a:off x="7434948" y="294134"/>
            <a:ext cx="219096" cy="20828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CEF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69" name="Google Shape;1969;p202"/>
          <p:cNvSpPr/>
          <p:nvPr/>
        </p:nvSpPr>
        <p:spPr>
          <a:xfrm>
            <a:off x="7978967" y="1028878"/>
            <a:ext cx="147600" cy="1401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CEF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70" name="Google Shape;1970;p202"/>
          <p:cNvSpPr/>
          <p:nvPr/>
        </p:nvSpPr>
        <p:spPr>
          <a:xfrm rot="8616">
            <a:off x="6471175" y="295377"/>
            <a:ext cx="119700" cy="114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CEF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71" name="Google Shape;1971;p202"/>
          <p:cNvSpPr/>
          <p:nvPr/>
        </p:nvSpPr>
        <p:spPr>
          <a:xfrm rot="-1025118">
            <a:off x="5332008" y="997222"/>
            <a:ext cx="144999" cy="13836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CEF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72" name="Google Shape;1972;p202" title="MoonlightMagicClub_Spot Art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770338" y="1326975"/>
            <a:ext cx="1388375" cy="381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7" name="Google Shape;1977;p203" title="MoonlightMagicClub_spread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900" y="0"/>
            <a:ext cx="7200205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2" name="Google Shape;1982;p204" title="MoonlightMagicClub_spread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900" y="0"/>
            <a:ext cx="7200205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7" name="Google Shape;1987;p205" title="KAL_S26_EmilyKnight_I Am....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43025" y="297750"/>
            <a:ext cx="3437900" cy="4661151"/>
          </a:xfrm>
          <a:prstGeom prst="rect">
            <a:avLst/>
          </a:prstGeom>
          <a:noFill/>
          <a:ln>
            <a:noFill/>
          </a:ln>
        </p:spPr>
      </p:pic>
      <p:sp>
        <p:nvSpPr>
          <p:cNvPr id="1988" name="Google Shape;1988;p205"/>
          <p:cNvSpPr/>
          <p:nvPr/>
        </p:nvSpPr>
        <p:spPr>
          <a:xfrm rot="492710">
            <a:off x="8347885" y="49055"/>
            <a:ext cx="743524" cy="791677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Series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205"/>
          <p:cNvSpPr txBox="1">
            <a:spLocks noGrp="1"/>
          </p:cNvSpPr>
          <p:nvPr>
            <p:ph type="body" idx="1"/>
          </p:nvPr>
        </p:nvSpPr>
        <p:spPr>
          <a:xfrm>
            <a:off x="6460613" y="1419770"/>
            <a:ext cx="2162100" cy="20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• ATOS Range: N/A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• Lexile Range: TBD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• Features strong Black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  female protagonist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• Deals with themes of 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  family pressure and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  finding your place in 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120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  the world </a:t>
            </a:r>
            <a:r>
              <a:rPr lang="en"/>
              <a:t> </a:t>
            </a:r>
            <a:endParaRPr b="1"/>
          </a:p>
        </p:txBody>
      </p:sp>
      <p:sp>
        <p:nvSpPr>
          <p:cNvPr id="1990" name="Google Shape;1990;p205"/>
          <p:cNvSpPr txBox="1">
            <a:spLocks noGrp="1"/>
          </p:cNvSpPr>
          <p:nvPr>
            <p:ph type="body" idx="1"/>
          </p:nvPr>
        </p:nvSpPr>
        <p:spPr>
          <a:xfrm>
            <a:off x="6554332" y="3731470"/>
            <a:ext cx="21090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</a:rPr>
              <a:t>CHAPTER BOOKS</a:t>
            </a:r>
            <a:endParaRPr sz="10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4-5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3-8</a:t>
            </a:r>
            <a:r>
              <a:rPr lang="en" sz="1000" b="1">
                <a:latin typeface="Avenir"/>
                <a:ea typeface="Avenir"/>
                <a:cs typeface="Avenir"/>
                <a:sym typeface="Avenir"/>
              </a:rPr>
              <a:t> </a:t>
            </a:r>
            <a:endParaRPr sz="1000" b="1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991" name="Google Shape;1991;p205" title="KAL_S26_EmilyKnight_I Am....New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4100" y="590563"/>
            <a:ext cx="2811192" cy="3962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2" name="Google Shape;1992;p205" title="KAL_S26_EmilyKnight_I AmAwakenedNewjpg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30088" y="590563"/>
            <a:ext cx="2811184" cy="3962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7" name="Google Shape;1997;p206" title="KAL_S26_EmilyKnight_spread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900" y="0"/>
            <a:ext cx="7200205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2" name="Google Shape;2002;p207" title="KAL_S26_EmilyKnight_spread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900" y="0"/>
            <a:ext cx="7200205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276F"/>
        </a:solidFill>
        <a:effectLst/>
      </p:bgPr>
    </p:bg>
    <p:spTree>
      <p:nvGrpSpPr>
        <p:cNvPr id="1" name="Shape 2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" name="Google Shape;2007;p208"/>
          <p:cNvSpPr txBox="1">
            <a:spLocks noGrp="1"/>
          </p:cNvSpPr>
          <p:nvPr>
            <p:ph type="body" idx="1"/>
          </p:nvPr>
        </p:nvSpPr>
        <p:spPr>
          <a:xfrm>
            <a:off x="5510375" y="513650"/>
            <a:ext cx="2988300" cy="34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Reading Level: Grades 3-4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Interest Level: Grades 2-5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ATOS Range: TBD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Lexile Range: 480-860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Pages: 48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Hardcover: $22.37-$23.07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Ebook: $19.99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Paperback:$10.99</a:t>
            </a:r>
            <a:endParaRPr sz="1600" b="1">
              <a:solidFill>
                <a:schemeClr val="lt1"/>
              </a:solidFill>
            </a:endParaRPr>
          </a:p>
        </p:txBody>
      </p:sp>
      <p:sp>
        <p:nvSpPr>
          <p:cNvPr id="2008" name="Google Shape;2008;p208"/>
          <p:cNvSpPr txBox="1">
            <a:spLocks noGrp="1"/>
          </p:cNvSpPr>
          <p:nvPr>
            <p:ph type="title"/>
          </p:nvPr>
        </p:nvSpPr>
        <p:spPr>
          <a:xfrm>
            <a:off x="415798" y="3691725"/>
            <a:ext cx="4809600" cy="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0925" tIns="70925" rIns="70925" bIns="709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1861">
                <a:solidFill>
                  <a:schemeClr val="lt1"/>
                </a:solidFill>
              </a:rPr>
              <a:t>EXPANDED NONFICTION</a:t>
            </a:r>
            <a:endParaRPr sz="186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931"/>
              </a:spcBef>
              <a:spcAft>
                <a:spcPts val="931"/>
              </a:spcAft>
              <a:buSzPts val="2400"/>
              <a:buNone/>
            </a:pPr>
            <a:r>
              <a:rPr lang="en" sz="1861">
                <a:solidFill>
                  <a:schemeClr val="lt1"/>
                </a:solidFill>
              </a:rPr>
              <a:t>TWIST OF FICTION AND NONFICTION</a:t>
            </a:r>
            <a:endParaRPr sz="1861">
              <a:solidFill>
                <a:schemeClr val="lt1"/>
              </a:solidFill>
            </a:endParaRPr>
          </a:p>
        </p:txBody>
      </p:sp>
      <p:pic>
        <p:nvPicPr>
          <p:cNvPr id="2009" name="Google Shape;2009;p208" title="KAL_S26_TMAJ_MonsterJokes_Cove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77712">
            <a:off x="2912512" y="785833"/>
            <a:ext cx="1858021" cy="2653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0" name="Google Shape;2010;p208" title="KAL_S26_SZ_Gymnastic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86145">
            <a:off x="854482" y="785834"/>
            <a:ext cx="2135982" cy="26535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p209"/>
          <p:cNvSpPr/>
          <p:nvPr/>
        </p:nvSpPr>
        <p:spPr>
          <a:xfrm rot="579826">
            <a:off x="8339513" y="56815"/>
            <a:ext cx="743450" cy="791782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Series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6" name="Google Shape;2016;p209"/>
          <p:cNvSpPr txBox="1">
            <a:spLocks noGrp="1"/>
          </p:cNvSpPr>
          <p:nvPr>
            <p:ph type="body" idx="1"/>
          </p:nvPr>
        </p:nvSpPr>
        <p:spPr>
          <a:xfrm>
            <a:off x="5699750" y="1895731"/>
            <a:ext cx="2794200" cy="18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• ATOS Range: N/A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• Lexile Range: TBD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• Joke books get kids excited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  about reading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• Safe jokes for young 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120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  audiences</a:t>
            </a:r>
            <a:r>
              <a:rPr lang="en"/>
              <a:t> </a:t>
            </a:r>
            <a:endParaRPr b="1"/>
          </a:p>
        </p:txBody>
      </p:sp>
      <p:sp>
        <p:nvSpPr>
          <p:cNvPr id="2017" name="Google Shape;2017;p209"/>
          <p:cNvSpPr txBox="1">
            <a:spLocks noGrp="1"/>
          </p:cNvSpPr>
          <p:nvPr>
            <p:ph type="body" idx="1"/>
          </p:nvPr>
        </p:nvSpPr>
        <p:spPr>
          <a:xfrm>
            <a:off x="5793725" y="3778155"/>
            <a:ext cx="21090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</a:rPr>
              <a:t>EXPANDED NONFICTION</a:t>
            </a:r>
            <a:endParaRPr sz="10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3-4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2-5</a:t>
            </a:r>
            <a:r>
              <a:rPr lang="en" sz="1000" b="1">
                <a:latin typeface="Avenir"/>
                <a:ea typeface="Avenir"/>
                <a:cs typeface="Avenir"/>
                <a:sym typeface="Avenir"/>
              </a:rPr>
              <a:t> </a:t>
            </a:r>
            <a:endParaRPr sz="1000" b="1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018" name="Google Shape;2018;p209" title="KAL_S26_TMAJ_AnimalJokes_Cove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1100" y="265175"/>
            <a:ext cx="1587062" cy="2266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9" name="Google Shape;2019;p209" title="KAL_S26_TMAJ_FoodJokes_Cover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92686" y="265175"/>
            <a:ext cx="1587058" cy="2266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0" name="Google Shape;2020;p209" title="KAL_S26_TMAJ_MedicalJokes_Cover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54268" y="265175"/>
            <a:ext cx="1587058" cy="2266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1" name="Google Shape;2021;p209" title="KAL_S26_TMAJ_MonsterJokes_Cover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1100" y="2594051"/>
            <a:ext cx="1587062" cy="2266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2" name="Google Shape;2022;p209" title="KAL_S26_TMAJ_SchoolJokes_Cover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92686" y="2594051"/>
            <a:ext cx="1587058" cy="2266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3" name="Google Shape;2023;p209" title="KAL_S26_TMAJ_SpaceJokes_Cover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54268" y="2594051"/>
            <a:ext cx="1587058" cy="2266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4" name="Google Shape;2024;p209" title="Tell Me a Jok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699750" y="35473"/>
            <a:ext cx="2329462" cy="18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5" name="Google Shape;2025;p209" title="Egg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556925" y="2831633"/>
            <a:ext cx="1587075" cy="2311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6" name="Google Shape;2026;p209" title="Lobster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141325" y="498250"/>
            <a:ext cx="826650" cy="1246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7" name="Google Shape;2027;p209" title="Monster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7583700" y="905399"/>
            <a:ext cx="1161150" cy="1422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21" title="Cloud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1"/>
          <p:cNvSpPr txBox="1">
            <a:spLocks noGrp="1"/>
          </p:cNvSpPr>
          <p:nvPr>
            <p:ph type="title"/>
          </p:nvPr>
        </p:nvSpPr>
        <p:spPr>
          <a:xfrm>
            <a:off x="5356250" y="1436601"/>
            <a:ext cx="32847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en"/>
              <a:t>U.S. GOVERNMENT BUILDINGS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3" name="Google Shape;293;p21"/>
          <p:cNvSpPr txBox="1">
            <a:spLocks noGrp="1"/>
          </p:cNvSpPr>
          <p:nvPr>
            <p:ph type="body" idx="1"/>
          </p:nvPr>
        </p:nvSpPr>
        <p:spPr>
          <a:xfrm>
            <a:off x="5375957" y="2276135"/>
            <a:ext cx="3120000" cy="18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ATOS: TBD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Lexile: TBD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Perfect for observing America’s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  </a:t>
            </a:r>
            <a:r>
              <a:rPr lang="en" sz="1300" b="1">
                <a:solidFill>
                  <a:srgbClr val="EE3624"/>
                </a:solidFill>
              </a:rPr>
              <a:t>Semiquincentennial</a:t>
            </a:r>
            <a:r>
              <a:rPr lang="en" sz="1300" b="1">
                <a:solidFill>
                  <a:schemeClr val="dk1"/>
                </a:solidFill>
              </a:rPr>
              <a:t>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  (250th anniversary)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Text highlights buildings’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history and creation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rPr lang="en" sz="1300"/>
              <a:t> </a:t>
            </a:r>
            <a:endParaRPr sz="1300" b="1"/>
          </a:p>
        </p:txBody>
      </p:sp>
      <p:pic>
        <p:nvPicPr>
          <p:cNvPr id="294" name="Google Shape;294;p21" title="USGB-The Library of Congres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034" y="272837"/>
            <a:ext cx="1582389" cy="217937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5" name="Google Shape;295;p21" title="USGB-The Pentagon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77723" y="272837"/>
            <a:ext cx="1582389" cy="217937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6" name="Google Shape;296;p21" title="USGB-The Supreme Court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35433" y="272837"/>
            <a:ext cx="1582389" cy="217937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7" name="Google Shape;297;p21" title="USGB-The U.S. Capitol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9589" y="2537072"/>
            <a:ext cx="1582382" cy="217936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8" name="Google Shape;298;p21" title="USGB-The U.S. Mint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87294" y="2537046"/>
            <a:ext cx="1582408" cy="217940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9" name="Google Shape;299;p21" title="USGB-The White House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45022" y="2537037"/>
            <a:ext cx="1582408" cy="217940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0" name="Google Shape;300;p21" title="Blastoff!-numbered-3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23627" y="4359470"/>
            <a:ext cx="954401" cy="784025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21"/>
          <p:cNvSpPr txBox="1">
            <a:spLocks noGrp="1"/>
          </p:cNvSpPr>
          <p:nvPr>
            <p:ph type="body" idx="1"/>
          </p:nvPr>
        </p:nvSpPr>
        <p:spPr>
          <a:xfrm>
            <a:off x="5469810" y="4253816"/>
            <a:ext cx="21777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2-3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K-3</a:t>
            </a:r>
            <a:r>
              <a:rPr lang="en" sz="1000" b="1">
                <a:latin typeface="Avenir"/>
                <a:ea typeface="Avenir"/>
                <a:cs typeface="Avenir"/>
                <a:sym typeface="Avenir"/>
              </a:rPr>
              <a:t> </a:t>
            </a:r>
            <a:endParaRPr sz="1000"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02" name="Google Shape;302;p21"/>
          <p:cNvSpPr/>
          <p:nvPr/>
        </p:nvSpPr>
        <p:spPr>
          <a:xfrm rot="611095">
            <a:off x="8396486" y="55788"/>
            <a:ext cx="692208" cy="687324"/>
          </a:xfrm>
          <a:prstGeom prst="star8">
            <a:avLst>
              <a:gd name="adj" fmla="val 37500"/>
            </a:avLst>
          </a:prstGeom>
          <a:solidFill>
            <a:srgbClr val="EE21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6 New Titles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21"/>
          <p:cNvSpPr/>
          <p:nvPr/>
        </p:nvSpPr>
        <p:spPr>
          <a:xfrm rot="-872682">
            <a:off x="7884285" y="789209"/>
            <a:ext cx="541143" cy="46583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CD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4" name="Google Shape;304;p21"/>
          <p:cNvSpPr/>
          <p:nvPr/>
        </p:nvSpPr>
        <p:spPr>
          <a:xfrm rot="349364">
            <a:off x="7788409" y="238337"/>
            <a:ext cx="289795" cy="2493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CD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5" name="Google Shape;305;p21"/>
          <p:cNvSpPr/>
          <p:nvPr/>
        </p:nvSpPr>
        <p:spPr>
          <a:xfrm rot="1230652">
            <a:off x="5855559" y="541145"/>
            <a:ext cx="267135" cy="23476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CD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6" name="Google Shape;306;p21" title="USA Burst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317975" y="224262"/>
            <a:ext cx="1295923" cy="1197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2" name="Google Shape;2032;p210" title="KAL_S26_TMAJ_Amusing Animal Jokes_spread_0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900" y="0"/>
            <a:ext cx="7200200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" name="Google Shape;2037;p211" title="KAL_S26_TMAJ_Amusing Animal Jokes_spread_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900" y="0"/>
            <a:ext cx="7200200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p212"/>
          <p:cNvSpPr/>
          <p:nvPr/>
        </p:nvSpPr>
        <p:spPr>
          <a:xfrm>
            <a:off x="4650598" y="884675"/>
            <a:ext cx="3831900" cy="12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43" name="Google Shape;2043;p212"/>
          <p:cNvSpPr/>
          <p:nvPr/>
        </p:nvSpPr>
        <p:spPr>
          <a:xfrm>
            <a:off x="4650598" y="963275"/>
            <a:ext cx="3831900" cy="3491100"/>
          </a:xfrm>
          <a:prstGeom prst="rect">
            <a:avLst/>
          </a:prstGeom>
          <a:solidFill>
            <a:srgbClr val="3AB2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44" name="Google Shape;2044;p212"/>
          <p:cNvSpPr txBox="1">
            <a:spLocks noGrp="1"/>
          </p:cNvSpPr>
          <p:nvPr>
            <p:ph type="title"/>
          </p:nvPr>
        </p:nvSpPr>
        <p:spPr>
          <a:xfrm>
            <a:off x="4759348" y="1321677"/>
            <a:ext cx="21909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9372"/>
              <a:buNone/>
            </a:pPr>
            <a:r>
              <a:rPr lang="en" sz="3843">
                <a:solidFill>
                  <a:srgbClr val="19518B"/>
                </a:solidFill>
              </a:rPr>
              <a:t>ZINES</a:t>
            </a:r>
            <a:endParaRPr sz="3843">
              <a:solidFill>
                <a:srgbClr val="19518B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45" name="Google Shape;2045;p212"/>
          <p:cNvSpPr/>
          <p:nvPr/>
        </p:nvSpPr>
        <p:spPr>
          <a:xfrm rot="731112">
            <a:off x="8327569" y="148138"/>
            <a:ext cx="743347" cy="791769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sz="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Titles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6" name="Google Shape;2046;p212"/>
          <p:cNvSpPr txBox="1">
            <a:spLocks noGrp="1"/>
          </p:cNvSpPr>
          <p:nvPr>
            <p:ph type="body" idx="1"/>
          </p:nvPr>
        </p:nvSpPr>
        <p:spPr>
          <a:xfrm>
            <a:off x="4865173" y="3794421"/>
            <a:ext cx="16785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rgbClr val="F7C80C"/>
                </a:solidFill>
              </a:rPr>
              <a:t>EXPANDED NONFICTION</a:t>
            </a:r>
            <a:endParaRPr sz="1000" b="1">
              <a:solidFill>
                <a:srgbClr val="F7C80C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READING LEVEL: Gr. 3-4</a:t>
            </a:r>
            <a:endParaRPr sz="1000" b="1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INTEREST LEVEL: Gr. 2-5 </a:t>
            </a:r>
            <a:endParaRPr sz="1000" b="1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047" name="Google Shape;2047;p212"/>
          <p:cNvSpPr txBox="1">
            <a:spLocks noGrp="1"/>
          </p:cNvSpPr>
          <p:nvPr>
            <p:ph type="body" idx="1"/>
          </p:nvPr>
        </p:nvSpPr>
        <p:spPr>
          <a:xfrm>
            <a:off x="4759348" y="2036573"/>
            <a:ext cx="3493200" cy="17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lt1"/>
                </a:solidFill>
              </a:rPr>
              <a:t>• ATOS Range: N/A</a:t>
            </a:r>
            <a:endParaRPr sz="13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lt1"/>
                </a:solidFill>
              </a:rPr>
              <a:t>• Lexile Range: TBD </a:t>
            </a:r>
            <a:endParaRPr sz="13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lt1"/>
                </a:solidFill>
              </a:rPr>
              <a:t>• Engaging mix of fiction and nonfiction</a:t>
            </a:r>
            <a:endParaRPr sz="13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lt1"/>
                </a:solidFill>
              </a:rPr>
              <a:t>• Sophisticated, browsable design</a:t>
            </a:r>
            <a:endParaRPr sz="13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rPr lang="en" sz="1300" b="1">
                <a:solidFill>
                  <a:schemeClr val="lt1"/>
                </a:solidFill>
              </a:rPr>
              <a:t>• Includes male and female pro sports</a:t>
            </a:r>
            <a:r>
              <a:rPr lang="en" sz="1300">
                <a:solidFill>
                  <a:schemeClr val="dk1"/>
                </a:solidFill>
              </a:rPr>
              <a:t> </a:t>
            </a:r>
            <a:endParaRPr sz="1300" b="1">
              <a:solidFill>
                <a:schemeClr val="dk1"/>
              </a:solidFill>
            </a:endParaRPr>
          </a:p>
        </p:txBody>
      </p:sp>
      <p:pic>
        <p:nvPicPr>
          <p:cNvPr id="2048" name="Google Shape;2048;p212" title="KAL_S26_SZ_Gymnastic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225" y="285475"/>
            <a:ext cx="1808421" cy="2247406"/>
          </a:xfrm>
          <a:prstGeom prst="rect">
            <a:avLst/>
          </a:prstGeom>
          <a:noFill/>
          <a:ln w="101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49" name="Google Shape;2049;p212" title="KAL_S26_SZ_Soccer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85544" y="285475"/>
            <a:ext cx="1808446" cy="224719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50" name="Google Shape;2050;p212" title="KAL_S26_SZ_Tennis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1235" y="2610640"/>
            <a:ext cx="1808421" cy="2247406"/>
          </a:xfrm>
          <a:prstGeom prst="rect">
            <a:avLst/>
          </a:prstGeom>
          <a:noFill/>
          <a:ln w="101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51" name="Google Shape;2051;p212" title="KAL_S26_SZ_Volleyball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85554" y="2610640"/>
            <a:ext cx="1808446" cy="224719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52" name="Google Shape;2052;p212"/>
          <p:cNvSpPr txBox="1">
            <a:spLocks noGrp="1"/>
          </p:cNvSpPr>
          <p:nvPr>
            <p:ph type="title"/>
          </p:nvPr>
        </p:nvSpPr>
        <p:spPr>
          <a:xfrm>
            <a:off x="4759348" y="1046559"/>
            <a:ext cx="2190900" cy="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3764"/>
              <a:buNone/>
            </a:pPr>
            <a:r>
              <a:rPr lang="en" sz="2844">
                <a:solidFill>
                  <a:schemeClr val="lt1"/>
                </a:solidFill>
              </a:rPr>
              <a:t>SPORTS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53" name="Google Shape;2053;p212"/>
          <p:cNvSpPr/>
          <p:nvPr/>
        </p:nvSpPr>
        <p:spPr>
          <a:xfrm>
            <a:off x="291225" y="6950"/>
            <a:ext cx="8191200" cy="17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54" name="Google Shape;2054;p212"/>
          <p:cNvSpPr/>
          <p:nvPr/>
        </p:nvSpPr>
        <p:spPr>
          <a:xfrm>
            <a:off x="4650600" y="4857825"/>
            <a:ext cx="3831900" cy="285600"/>
          </a:xfrm>
          <a:prstGeom prst="rect">
            <a:avLst/>
          </a:prstGeom>
          <a:solidFill>
            <a:srgbClr val="920C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55" name="Google Shape;2055;p212" title="Soccor Ball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17925" y="553287"/>
            <a:ext cx="1984276" cy="132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6" name="Google Shape;2056;p212" title="Volleyball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23224" y="1382550"/>
            <a:ext cx="1233986" cy="123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7" name="Google Shape;2057;p212" title="Tennis Ball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369872">
            <a:off x="6604416" y="3964939"/>
            <a:ext cx="893400" cy="892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Google Shape;2062;p213" title="KAL_S26_SportsZines_sp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0"/>
            <a:ext cx="822960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7" name="Google Shape;2067;p214" title="KAL_S26_SportsZines_sp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0"/>
            <a:ext cx="822960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2" name="Google Shape;2072;p215" title="KAL_S26_SportsZines_sp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0"/>
            <a:ext cx="822960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7" name="Google Shape;2077;p216" title="KAL_S26_SportsZines_sp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0"/>
            <a:ext cx="82296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;p1" title="FlutterBee_withTag_Horizontal_lg (1).png">
            <a:extLst>
              <a:ext uri="{FF2B5EF4-FFF2-40B4-BE49-F238E27FC236}">
                <a16:creationId xmlns:a16="http://schemas.microsoft.com/office/drawing/2014/main" id="{7B0DC4CE-5036-8DFA-1632-FDE00351ACC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32921" y="220920"/>
            <a:ext cx="4078157" cy="10592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7ECFAE-93AF-9B50-6B7D-77944D134D54}"/>
              </a:ext>
            </a:extLst>
          </p:cNvPr>
          <p:cNvSpPr txBox="1"/>
          <p:nvPr/>
        </p:nvSpPr>
        <p:spPr>
          <a:xfrm>
            <a:off x="2708972" y="3191218"/>
            <a:ext cx="390210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14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Questions, quotes or to see books by appointment:</a:t>
            </a:r>
          </a:p>
          <a:p>
            <a:pPr marL="0" marR="0" algn="ctr">
              <a:buNone/>
            </a:pPr>
            <a:r>
              <a:rPr lang="en-US" sz="14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Rick Beale, VA Representative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buNone/>
            </a:pPr>
            <a:r>
              <a:rPr lang="en-US" sz="1400" u="sng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rbeale3@mac.com</a:t>
            </a:r>
            <a:r>
              <a:rPr lang="en-US" sz="14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buNone/>
            </a:pPr>
            <a:r>
              <a:rPr lang="en-US" sz="14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804.337.8702 - Cell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buNone/>
            </a:pPr>
            <a:r>
              <a:rPr lang="en-US" sz="14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P. O. Box 1545 / 318 N. Main St.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buNone/>
            </a:pPr>
            <a:r>
              <a:rPr lang="en-US" sz="14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Bowling Green VA 22427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en-US" sz="1400" u="sng" kern="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4" tooltip="http://www.beale-educational.com/"/>
              </a:rPr>
              <a:t>www.beale-educational.com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E28EDD-4CB9-9A44-5849-BD628E880D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0323" y="1280160"/>
            <a:ext cx="2763354" cy="194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32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22" title="9798893048100_spread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026" y="186550"/>
            <a:ext cx="6697702" cy="4637374"/>
          </a:xfrm>
          <a:prstGeom prst="rect">
            <a:avLst/>
          </a:prstGeom>
          <a:noFill/>
          <a:ln>
            <a:noFill/>
          </a:ln>
          <a:effectLst>
            <a:outerShdw blurRad="185738" dist="85725" dir="8160000" algn="bl" rotWithShape="0">
              <a:srgbClr val="000000">
                <a:alpha val="26666"/>
              </a:srgbClr>
            </a:outerShdw>
          </a:effectLst>
        </p:spPr>
      </p:pic>
      <p:pic>
        <p:nvPicPr>
          <p:cNvPr id="312" name="Google Shape;312;p22" title="USGB-The Library of Congres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69247" y="2025428"/>
            <a:ext cx="2119126" cy="29186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85738" dist="85725" dir="8160000" algn="bl" rotWithShape="0">
              <a:srgbClr val="000000">
                <a:alpha val="26666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124D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3"/>
          <p:cNvSpPr txBox="1">
            <a:spLocks noGrp="1"/>
          </p:cNvSpPr>
          <p:nvPr>
            <p:ph type="body" idx="1"/>
          </p:nvPr>
        </p:nvSpPr>
        <p:spPr>
          <a:xfrm>
            <a:off x="5505775" y="889500"/>
            <a:ext cx="2988300" cy="33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lt1"/>
                </a:solidFill>
              </a:rPr>
              <a:t>Reading Level: Grades 1-2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lt1"/>
                </a:solidFill>
              </a:rPr>
              <a:t>Interest Level: Grades K-3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lt1"/>
                </a:solidFill>
              </a:rPr>
              <a:t>ATOS Range: 2.0-2.5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lt1"/>
                </a:solidFill>
              </a:rPr>
              <a:t>Lexile Range: 430-530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lt1"/>
                </a:solidFill>
              </a:rPr>
              <a:t>Pages: 24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lt1"/>
                </a:solidFill>
              </a:rPr>
              <a:t>Hardcover: $20.97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lt1"/>
                </a:solidFill>
              </a:rPr>
              <a:t>Ebook: $19.99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lt1"/>
                </a:solidFill>
              </a:rPr>
              <a:t>Paperback: $7.99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endParaRPr sz="1600" b="1">
              <a:solidFill>
                <a:schemeClr val="lt1"/>
              </a:solidFill>
            </a:endParaRPr>
          </a:p>
        </p:txBody>
      </p:sp>
      <p:pic>
        <p:nvPicPr>
          <p:cNvPr id="318" name="Google Shape;318;p23" title="Missions-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5400" y="713475"/>
            <a:ext cx="3686775" cy="270052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3"/>
          <p:cNvSpPr txBox="1">
            <a:spLocks noGrp="1"/>
          </p:cNvSpPr>
          <p:nvPr>
            <p:ph type="title"/>
          </p:nvPr>
        </p:nvSpPr>
        <p:spPr>
          <a:xfrm>
            <a:off x="542763" y="3621303"/>
            <a:ext cx="4572000" cy="9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2400"/>
              <a:buNone/>
            </a:pPr>
            <a:r>
              <a:rPr lang="en">
                <a:solidFill>
                  <a:srgbClr val="FED303"/>
                </a:solidFill>
              </a:rPr>
              <a:t>ILLUSTRATED NARRATIVE NONFICTION</a:t>
            </a:r>
            <a:endParaRPr>
              <a:solidFill>
                <a:srgbClr val="FED303"/>
              </a:solidFill>
            </a:endParaRPr>
          </a:p>
        </p:txBody>
      </p:sp>
      <p:sp>
        <p:nvSpPr>
          <p:cNvPr id="320" name="Google Shape;320;p23"/>
          <p:cNvSpPr/>
          <p:nvPr/>
        </p:nvSpPr>
        <p:spPr>
          <a:xfrm>
            <a:off x="812825" y="599625"/>
            <a:ext cx="386400" cy="402000"/>
          </a:xfrm>
          <a:prstGeom prst="star4">
            <a:avLst>
              <a:gd name="adj" fmla="val 12500"/>
            </a:avLst>
          </a:prstGeom>
          <a:solidFill>
            <a:srgbClr val="FED3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1" name="Google Shape;321;p23"/>
          <p:cNvSpPr/>
          <p:nvPr/>
        </p:nvSpPr>
        <p:spPr>
          <a:xfrm>
            <a:off x="4672175" y="3297125"/>
            <a:ext cx="225000" cy="234000"/>
          </a:xfrm>
          <a:prstGeom prst="star4">
            <a:avLst>
              <a:gd name="adj" fmla="val 12500"/>
            </a:avLst>
          </a:prstGeom>
          <a:solidFill>
            <a:srgbClr val="FED3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2" name="Google Shape;322;p23"/>
          <p:cNvSpPr/>
          <p:nvPr/>
        </p:nvSpPr>
        <p:spPr>
          <a:xfrm>
            <a:off x="278125" y="2443565"/>
            <a:ext cx="264600" cy="275400"/>
          </a:xfrm>
          <a:prstGeom prst="star4">
            <a:avLst>
              <a:gd name="adj" fmla="val 12500"/>
            </a:avLst>
          </a:prstGeom>
          <a:solidFill>
            <a:srgbClr val="FED3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3" name="Google Shape;323;p23"/>
          <p:cNvSpPr/>
          <p:nvPr/>
        </p:nvSpPr>
        <p:spPr>
          <a:xfrm>
            <a:off x="3895075" y="662917"/>
            <a:ext cx="264600" cy="275400"/>
          </a:xfrm>
          <a:prstGeom prst="star4">
            <a:avLst>
              <a:gd name="adj" fmla="val 12500"/>
            </a:avLst>
          </a:prstGeom>
          <a:solidFill>
            <a:srgbClr val="FED3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4" name="Google Shape;324;p23"/>
          <p:cNvSpPr/>
          <p:nvPr/>
        </p:nvSpPr>
        <p:spPr>
          <a:xfrm>
            <a:off x="893525" y="1332525"/>
            <a:ext cx="91800" cy="91800"/>
          </a:xfrm>
          <a:prstGeom prst="ellipse">
            <a:avLst/>
          </a:prstGeom>
          <a:solidFill>
            <a:srgbClr val="FED4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5" name="Google Shape;325;p23"/>
          <p:cNvSpPr/>
          <p:nvPr/>
        </p:nvSpPr>
        <p:spPr>
          <a:xfrm>
            <a:off x="331550" y="1927850"/>
            <a:ext cx="61200" cy="61200"/>
          </a:xfrm>
          <a:prstGeom prst="ellipse">
            <a:avLst/>
          </a:prstGeom>
          <a:solidFill>
            <a:srgbClr val="FED4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6" name="Google Shape;326;p23"/>
          <p:cNvSpPr/>
          <p:nvPr/>
        </p:nvSpPr>
        <p:spPr>
          <a:xfrm>
            <a:off x="450975" y="3241950"/>
            <a:ext cx="55200" cy="55200"/>
          </a:xfrm>
          <a:prstGeom prst="ellipse">
            <a:avLst/>
          </a:prstGeom>
          <a:solidFill>
            <a:srgbClr val="FED4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7" name="Google Shape;327;p23"/>
          <p:cNvSpPr/>
          <p:nvPr/>
        </p:nvSpPr>
        <p:spPr>
          <a:xfrm>
            <a:off x="4446300" y="567675"/>
            <a:ext cx="125700" cy="125700"/>
          </a:xfrm>
          <a:prstGeom prst="ellipse">
            <a:avLst/>
          </a:prstGeom>
          <a:solidFill>
            <a:srgbClr val="FED4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8" name="Google Shape;328;p23"/>
          <p:cNvSpPr/>
          <p:nvPr/>
        </p:nvSpPr>
        <p:spPr>
          <a:xfrm>
            <a:off x="4941600" y="1332525"/>
            <a:ext cx="61200" cy="61200"/>
          </a:xfrm>
          <a:prstGeom prst="ellipse">
            <a:avLst/>
          </a:prstGeom>
          <a:solidFill>
            <a:srgbClr val="FED4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9" name="Google Shape;329;p23"/>
          <p:cNvSpPr/>
          <p:nvPr/>
        </p:nvSpPr>
        <p:spPr>
          <a:xfrm>
            <a:off x="5002800" y="2629850"/>
            <a:ext cx="55200" cy="55200"/>
          </a:xfrm>
          <a:prstGeom prst="ellipse">
            <a:avLst/>
          </a:prstGeom>
          <a:solidFill>
            <a:srgbClr val="FED4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0" name="Google Shape;330;p23"/>
          <p:cNvSpPr/>
          <p:nvPr/>
        </p:nvSpPr>
        <p:spPr>
          <a:xfrm>
            <a:off x="4080875" y="3414000"/>
            <a:ext cx="55200" cy="55200"/>
          </a:xfrm>
          <a:prstGeom prst="ellipse">
            <a:avLst/>
          </a:prstGeom>
          <a:solidFill>
            <a:srgbClr val="FED4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4"/>
          <p:cNvSpPr txBox="1">
            <a:spLocks noGrp="1"/>
          </p:cNvSpPr>
          <p:nvPr>
            <p:ph type="title"/>
          </p:nvPr>
        </p:nvSpPr>
        <p:spPr>
          <a:xfrm>
            <a:off x="5058125" y="154825"/>
            <a:ext cx="30435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LEGENDARY LIVES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6" name="Google Shape;336;p24"/>
          <p:cNvSpPr txBox="1">
            <a:spLocks noGrp="1"/>
          </p:cNvSpPr>
          <p:nvPr>
            <p:ph type="body" idx="1"/>
          </p:nvPr>
        </p:nvSpPr>
        <p:spPr>
          <a:xfrm>
            <a:off x="5080925" y="663100"/>
            <a:ext cx="2997900" cy="16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ATOS: TBD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Lexile: TBD 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Illustrated biographies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• Profiles, timelines, and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  discussion questions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endParaRPr sz="1300" b="1">
              <a:solidFill>
                <a:schemeClr val="dk1"/>
              </a:solidFill>
            </a:endParaRPr>
          </a:p>
        </p:txBody>
      </p:sp>
      <p:sp>
        <p:nvSpPr>
          <p:cNvPr id="337" name="Google Shape;337;p24"/>
          <p:cNvSpPr/>
          <p:nvPr/>
        </p:nvSpPr>
        <p:spPr>
          <a:xfrm rot="952833">
            <a:off x="8371493" y="81572"/>
            <a:ext cx="691803" cy="687642"/>
          </a:xfrm>
          <a:prstGeom prst="star8">
            <a:avLst>
              <a:gd name="adj" fmla="val 37500"/>
            </a:avLst>
          </a:prstGeom>
          <a:solidFill>
            <a:srgbClr val="EE21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 New Titles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8" name="Google Shape;338;p24" title="LL-BessieColema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725" y="154826"/>
            <a:ext cx="1668308" cy="229773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39" name="Google Shape;339;p24" title="LL-FredRoger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725" y="2571798"/>
            <a:ext cx="1668308" cy="229768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0" name="Google Shape;340;p24" title="Missions-Logo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53125" y="4482225"/>
            <a:ext cx="801150" cy="586825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24"/>
          <p:cNvSpPr txBox="1">
            <a:spLocks noGrp="1"/>
          </p:cNvSpPr>
          <p:nvPr>
            <p:ph type="body" idx="1"/>
          </p:nvPr>
        </p:nvSpPr>
        <p:spPr>
          <a:xfrm>
            <a:off x="5193151" y="2225672"/>
            <a:ext cx="25431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1-2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K-3</a:t>
            </a:r>
            <a:r>
              <a:rPr lang="en" sz="1000" b="1">
                <a:latin typeface="Avenir"/>
                <a:ea typeface="Avenir"/>
                <a:cs typeface="Avenir"/>
                <a:sym typeface="Avenir"/>
              </a:rPr>
              <a:t> </a:t>
            </a:r>
            <a:endParaRPr sz="1000" b="1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42" name="Google Shape;342;p24" title="Bessie Coleman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23800" y="1772075"/>
            <a:ext cx="1835526" cy="1898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4" title="Dolly Pardon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93125" y="2028274"/>
            <a:ext cx="1750875" cy="195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4" title="Mr Rogers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71998" y="2985418"/>
            <a:ext cx="1668299" cy="1841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4" title="LL-DollyParton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011913" y="154825"/>
            <a:ext cx="1668308" cy="229774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6" name="Google Shape;346;p24" title="LL-NelsonMandela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011913" y="2571760"/>
            <a:ext cx="1668308" cy="229773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7" name="Google Shape;347;p24" title="Mandela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065650" y="2985425"/>
            <a:ext cx="1921250" cy="212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25" title="9798893048421_spread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350" y="239850"/>
            <a:ext cx="6164700" cy="4268325"/>
          </a:xfrm>
          <a:prstGeom prst="rect">
            <a:avLst/>
          </a:prstGeom>
          <a:noFill/>
          <a:ln>
            <a:noFill/>
          </a:ln>
          <a:effectLst>
            <a:outerShdw blurRad="185738" dist="85725" dir="8160000" algn="bl" rotWithShape="0">
              <a:srgbClr val="000000">
                <a:alpha val="26666"/>
              </a:srgbClr>
            </a:outerShdw>
          </a:effectLst>
        </p:spPr>
      </p:pic>
      <p:pic>
        <p:nvPicPr>
          <p:cNvPr id="353" name="Google Shape;353;p25" title="LL-BessieColema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62900" y="1465780"/>
            <a:ext cx="2516001" cy="346527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85738" dist="85725" dir="8160000" algn="bl" rotWithShape="0">
              <a:srgbClr val="000000">
                <a:alpha val="26666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26" title="Rocket Blast 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26"/>
          <p:cNvSpPr txBox="1">
            <a:spLocks noGrp="1"/>
          </p:cNvSpPr>
          <p:nvPr>
            <p:ph type="body" idx="1"/>
          </p:nvPr>
        </p:nvSpPr>
        <p:spPr>
          <a:xfrm>
            <a:off x="5303300" y="272250"/>
            <a:ext cx="29883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</a:rPr>
              <a:t>Reading Level: Grade 4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</a:rPr>
              <a:t>Interest Level: Grades 3-8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</a:rPr>
              <a:t>ATOS Range: 3.5-5.5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</a:rPr>
              <a:t>Lexile Range: 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</a:rPr>
              <a:t>Pages: 32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</a:rPr>
              <a:t>Hardcover: $26.67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</a:rPr>
              <a:t>Ebook: $19.99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</a:rPr>
              <a:t>Paperback: $8.99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endParaRPr sz="1600" b="1">
              <a:solidFill>
                <a:schemeClr val="dk1"/>
              </a:solidFill>
            </a:endParaRPr>
          </a:p>
        </p:txBody>
      </p:sp>
      <p:pic>
        <p:nvPicPr>
          <p:cNvPr id="360" name="Google Shape;360;p26" title="Blastoff_Discovery_logo_FNL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5576" y="207975"/>
            <a:ext cx="2598176" cy="2929351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26"/>
          <p:cNvSpPr txBox="1">
            <a:spLocks noGrp="1"/>
          </p:cNvSpPr>
          <p:nvPr>
            <p:ph type="title"/>
          </p:nvPr>
        </p:nvSpPr>
        <p:spPr>
          <a:xfrm>
            <a:off x="801525" y="3938325"/>
            <a:ext cx="3569100" cy="9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2400"/>
              <a:buNone/>
            </a:pPr>
            <a:r>
              <a:rPr lang="en"/>
              <a:t>LEARN, EXPLORE, DISCOVER</a:t>
            </a:r>
            <a:endParaRPr/>
          </a:p>
        </p:txBody>
      </p:sp>
      <p:sp>
        <p:nvSpPr>
          <p:cNvPr id="362" name="Google Shape;362;p26"/>
          <p:cNvSpPr/>
          <p:nvPr/>
        </p:nvSpPr>
        <p:spPr>
          <a:xfrm rot="-1601598">
            <a:off x="3810946" y="664935"/>
            <a:ext cx="239752" cy="21318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3" name="Google Shape;363;p26"/>
          <p:cNvSpPr/>
          <p:nvPr/>
        </p:nvSpPr>
        <p:spPr>
          <a:xfrm rot="973404">
            <a:off x="470187" y="2151750"/>
            <a:ext cx="186840" cy="166524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4" name="Google Shape;364;p26"/>
          <p:cNvSpPr/>
          <p:nvPr/>
        </p:nvSpPr>
        <p:spPr>
          <a:xfrm rot="-1308085">
            <a:off x="393996" y="622444"/>
            <a:ext cx="151862" cy="13503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5" name="Google Shape;365;p26"/>
          <p:cNvSpPr/>
          <p:nvPr/>
        </p:nvSpPr>
        <p:spPr>
          <a:xfrm rot="-617629">
            <a:off x="406773" y="2706799"/>
            <a:ext cx="139343" cy="12380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6" name="Google Shape;366;p26"/>
          <p:cNvSpPr/>
          <p:nvPr/>
        </p:nvSpPr>
        <p:spPr>
          <a:xfrm rot="1276144">
            <a:off x="1022645" y="2541780"/>
            <a:ext cx="239836" cy="21342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7" name="Google Shape;367;p26"/>
          <p:cNvSpPr/>
          <p:nvPr/>
        </p:nvSpPr>
        <p:spPr>
          <a:xfrm rot="1411462">
            <a:off x="3657965" y="2322783"/>
            <a:ext cx="159343" cy="12077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8" name="Google Shape;368;p26"/>
          <p:cNvSpPr/>
          <p:nvPr/>
        </p:nvSpPr>
        <p:spPr>
          <a:xfrm rot="1075178">
            <a:off x="4312020" y="1870691"/>
            <a:ext cx="116029" cy="103125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27" title="Cloud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7" title="USNP-CuyahogaValley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87690" y="248511"/>
            <a:ext cx="1634142" cy="2250655"/>
          </a:xfrm>
          <a:prstGeom prst="rect">
            <a:avLst/>
          </a:prstGeom>
          <a:noFill/>
          <a:ln w="98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75" name="Google Shape;375;p27" title="USNP-BryceCanyon.jpg"/>
          <p:cNvPicPr preferRelativeResize="0"/>
          <p:nvPr/>
        </p:nvPicPr>
        <p:blipFill rotWithShape="1">
          <a:blip r:embed="rId5">
            <a:alphaModFix/>
          </a:blip>
          <a:srcRect b="-68"/>
          <a:stretch/>
        </p:blipFill>
        <p:spPr>
          <a:xfrm>
            <a:off x="243282" y="246975"/>
            <a:ext cx="1634153" cy="2253706"/>
          </a:xfrm>
          <a:prstGeom prst="rect">
            <a:avLst/>
          </a:prstGeom>
          <a:noFill/>
          <a:ln w="98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76" name="Google Shape;376;p27" title="USNP-DeathValley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3275" y="2645833"/>
            <a:ext cx="1634161" cy="2250680"/>
          </a:xfrm>
          <a:prstGeom prst="rect">
            <a:avLst/>
          </a:prstGeom>
          <a:noFill/>
          <a:ln w="98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77" name="Google Shape;377;p27" title="USNP-HawaiiVolcanoes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87689" y="2645838"/>
            <a:ext cx="1634161" cy="2250680"/>
          </a:xfrm>
          <a:prstGeom prst="rect">
            <a:avLst/>
          </a:prstGeom>
          <a:noFill/>
          <a:ln w="98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78" name="Google Shape;378;p27" title="US National Parks.png"/>
          <p:cNvPicPr preferRelativeResize="0"/>
          <p:nvPr/>
        </p:nvPicPr>
        <p:blipFill rotWithShape="1">
          <a:blip r:embed="rId8">
            <a:alphaModFix/>
          </a:blip>
          <a:srcRect t="10409"/>
          <a:stretch/>
        </p:blipFill>
        <p:spPr>
          <a:xfrm>
            <a:off x="4454375" y="0"/>
            <a:ext cx="4067775" cy="460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7" title="Blastoff_Discovery_logo_FNL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522150" y="4485300"/>
            <a:ext cx="534824" cy="60302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27"/>
          <p:cNvSpPr txBox="1">
            <a:spLocks noGrp="1"/>
          </p:cNvSpPr>
          <p:nvPr>
            <p:ph type="title"/>
          </p:nvPr>
        </p:nvSpPr>
        <p:spPr>
          <a:xfrm>
            <a:off x="4684700" y="893250"/>
            <a:ext cx="3692400" cy="12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chemeClr val="lt1"/>
                </a:solidFill>
              </a:rPr>
              <a:t>U.S.</a:t>
            </a:r>
            <a:endParaRPr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chemeClr val="lt1"/>
                </a:solidFill>
              </a:rPr>
              <a:t>NATIONAL</a:t>
            </a:r>
            <a:endParaRPr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chemeClr val="lt1"/>
                </a:solidFill>
              </a:rPr>
              <a:t>PARKS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1" name="Google Shape;381;p27"/>
          <p:cNvSpPr txBox="1">
            <a:spLocks noGrp="1"/>
          </p:cNvSpPr>
          <p:nvPr>
            <p:ph type="body" idx="1"/>
          </p:nvPr>
        </p:nvSpPr>
        <p:spPr>
          <a:xfrm>
            <a:off x="5367775" y="2179377"/>
            <a:ext cx="2241000" cy="1912200"/>
          </a:xfrm>
          <a:prstGeom prst="rect">
            <a:avLst/>
          </a:prstGeom>
          <a:noFill/>
          <a:ln>
            <a:noFill/>
          </a:ln>
          <a:effectLst>
            <a:outerShdw blurRad="114300" dist="19050" dir="6600000" algn="bl" rotWithShape="0">
              <a:srgbClr val="000000">
                <a:alpha val="60784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lt1"/>
                </a:solidFill>
              </a:rPr>
              <a:t>• ATOS: TBD</a:t>
            </a:r>
            <a:endParaRPr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lt1"/>
                </a:solidFill>
              </a:rPr>
              <a:t>• Lexile: TBD</a:t>
            </a:r>
            <a:endParaRPr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lt1"/>
                </a:solidFill>
              </a:rPr>
              <a:t>• Animal profiles, diagrams, and maps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rPr lang="en" b="1">
                <a:solidFill>
                  <a:schemeClr val="lt1"/>
                </a:solidFill>
              </a:rPr>
              <a:t>• List of stats, animal food webs, and timelines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382" name="Google Shape;382;p27"/>
          <p:cNvSpPr txBox="1">
            <a:spLocks noGrp="1"/>
          </p:cNvSpPr>
          <p:nvPr>
            <p:ph type="body" idx="1"/>
          </p:nvPr>
        </p:nvSpPr>
        <p:spPr>
          <a:xfrm>
            <a:off x="5290675" y="4478424"/>
            <a:ext cx="23952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4</a:t>
            </a:r>
            <a:endParaRPr sz="1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3-8</a:t>
            </a:r>
            <a:r>
              <a:rPr lang="en" sz="1000" b="1">
                <a:latin typeface="Avenir"/>
                <a:ea typeface="Avenir"/>
                <a:cs typeface="Avenir"/>
                <a:sym typeface="Avenir"/>
              </a:rPr>
              <a:t> </a:t>
            </a:r>
            <a:endParaRPr sz="1000"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83" name="Google Shape;383;p27"/>
          <p:cNvSpPr/>
          <p:nvPr/>
        </p:nvSpPr>
        <p:spPr>
          <a:xfrm rot="350791">
            <a:off x="8331731" y="74183"/>
            <a:ext cx="692100" cy="687861"/>
          </a:xfrm>
          <a:prstGeom prst="star8">
            <a:avLst>
              <a:gd name="adj" fmla="val 37500"/>
            </a:avLst>
          </a:prstGeom>
          <a:solidFill>
            <a:srgbClr val="EE21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 New Titles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4" name="Google Shape;384;p27" title="USA Burst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91364" y="333375"/>
            <a:ext cx="938173" cy="866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28" title="9798893048469_spread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8050" y="170025"/>
            <a:ext cx="6697702" cy="4637374"/>
          </a:xfrm>
          <a:prstGeom prst="rect">
            <a:avLst/>
          </a:prstGeom>
          <a:noFill/>
          <a:ln>
            <a:noFill/>
          </a:ln>
          <a:effectLst>
            <a:outerShdw blurRad="185738" dist="85725" dir="8160000" algn="bl" rotWithShape="0">
              <a:srgbClr val="000000">
                <a:alpha val="26666"/>
              </a:srgbClr>
            </a:outerShdw>
          </a:effectLst>
        </p:spPr>
      </p:pic>
      <p:pic>
        <p:nvPicPr>
          <p:cNvPr id="390" name="Google Shape;390;p28" title="USNP-BryceCanyon.jpg"/>
          <p:cNvPicPr preferRelativeResize="0"/>
          <p:nvPr/>
        </p:nvPicPr>
        <p:blipFill rotWithShape="1">
          <a:blip r:embed="rId4">
            <a:alphaModFix/>
          </a:blip>
          <a:srcRect b="-68"/>
          <a:stretch/>
        </p:blipFill>
        <p:spPr>
          <a:xfrm>
            <a:off x="6756575" y="1932150"/>
            <a:ext cx="2257675" cy="3113626"/>
          </a:xfrm>
          <a:prstGeom prst="rect">
            <a:avLst/>
          </a:prstGeom>
          <a:noFill/>
          <a:ln w="98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85738" dist="85725" dir="8160000" algn="bl" rotWithShape="0">
              <a:srgbClr val="000000">
                <a:alpha val="26666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29" title="Make-Up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130820">
            <a:off x="6685198" y="2574180"/>
            <a:ext cx="2153354" cy="1741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29" title="Coffe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84395">
            <a:off x="3899374" y="499558"/>
            <a:ext cx="1227632" cy="1436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9" title="Spotify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4">
            <a:off x="3381776" y="3077910"/>
            <a:ext cx="2568525" cy="2065589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29"/>
          <p:cNvSpPr txBox="1">
            <a:spLocks noGrp="1"/>
          </p:cNvSpPr>
          <p:nvPr>
            <p:ph type="title"/>
          </p:nvPr>
        </p:nvSpPr>
        <p:spPr>
          <a:xfrm>
            <a:off x="4919884" y="523225"/>
            <a:ext cx="32940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BEHIND THE BRAND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9" name="Google Shape;399;p29"/>
          <p:cNvSpPr txBox="1">
            <a:spLocks noGrp="1"/>
          </p:cNvSpPr>
          <p:nvPr>
            <p:ph type="body" idx="1"/>
          </p:nvPr>
        </p:nvSpPr>
        <p:spPr>
          <a:xfrm>
            <a:off x="4921275" y="1008688"/>
            <a:ext cx="3123300" cy="19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ATOS: TBD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Lexile: TBD  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Profiles on brands’ key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contributors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Sales states &amp; charitable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  contributions</a:t>
            </a:r>
            <a:endParaRPr sz="1300" b="1">
              <a:solidFill>
                <a:schemeClr val="dk1"/>
              </a:solidFill>
            </a:endParaRPr>
          </a:p>
        </p:txBody>
      </p:sp>
      <p:sp>
        <p:nvSpPr>
          <p:cNvPr id="400" name="Google Shape;400;p29"/>
          <p:cNvSpPr txBox="1">
            <a:spLocks noGrp="1"/>
          </p:cNvSpPr>
          <p:nvPr>
            <p:ph type="body" idx="1"/>
          </p:nvPr>
        </p:nvSpPr>
        <p:spPr>
          <a:xfrm>
            <a:off x="5011844" y="2746170"/>
            <a:ext cx="2210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4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3-8</a:t>
            </a:r>
            <a:r>
              <a:rPr lang="en" sz="1000" b="1">
                <a:latin typeface="Avenir"/>
                <a:ea typeface="Avenir"/>
                <a:cs typeface="Avenir"/>
                <a:sym typeface="Avenir"/>
              </a:rPr>
              <a:t> </a:t>
            </a:r>
            <a:endParaRPr sz="1000" b="1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01" name="Google Shape;401;p29" title="Blastoff_Discovery_logo_FNL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31642" y="4465576"/>
            <a:ext cx="528700" cy="59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29" title="BTB-Sephor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05797" y="217900"/>
            <a:ext cx="1649795" cy="2272215"/>
          </a:xfrm>
          <a:prstGeom prst="rect">
            <a:avLst/>
          </a:prstGeom>
          <a:noFill/>
          <a:ln w="99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3" name="Google Shape;403;p29" title="BTB-Ben&amp;Jerrys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3344" y="216375"/>
            <a:ext cx="1649780" cy="2275261"/>
          </a:xfrm>
          <a:prstGeom prst="rect">
            <a:avLst/>
          </a:prstGeom>
          <a:noFill/>
          <a:ln w="99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4" name="Google Shape;404;p29" title="BTB-Spotify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33325" y="2654877"/>
            <a:ext cx="1649817" cy="2272246"/>
          </a:xfrm>
          <a:prstGeom prst="rect">
            <a:avLst/>
          </a:prstGeom>
          <a:noFill/>
          <a:ln w="99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5" name="Google Shape;405;p29" title="BTB-Starbucks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105783" y="2654882"/>
            <a:ext cx="1649817" cy="2272246"/>
          </a:xfrm>
          <a:prstGeom prst="rect">
            <a:avLst/>
          </a:prstGeom>
          <a:noFill/>
          <a:ln w="99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6" name="Google Shape;406;p29"/>
          <p:cNvSpPr/>
          <p:nvPr/>
        </p:nvSpPr>
        <p:spPr>
          <a:xfrm rot="755770">
            <a:off x="8385533" y="67216"/>
            <a:ext cx="691954" cy="687887"/>
          </a:xfrm>
          <a:prstGeom prst="star8">
            <a:avLst>
              <a:gd name="adj" fmla="val 37500"/>
            </a:avLst>
          </a:prstGeom>
          <a:solidFill>
            <a:srgbClr val="EE21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 New Titles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3" title="Blastoff Beginners B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3"/>
          <p:cNvSpPr txBox="1">
            <a:spLocks noGrp="1"/>
          </p:cNvSpPr>
          <p:nvPr>
            <p:ph type="body" idx="1"/>
          </p:nvPr>
        </p:nvSpPr>
        <p:spPr>
          <a:xfrm>
            <a:off x="5521400" y="828288"/>
            <a:ext cx="2988300" cy="31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Reading Level</a:t>
            </a:r>
            <a:r>
              <a:rPr lang="en" sz="1600" b="1">
                <a:solidFill>
                  <a:srgbClr val="FFFFFF"/>
                </a:solidFill>
              </a:rPr>
              <a:t>: K</a:t>
            </a:r>
            <a:endParaRPr sz="1600" b="1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Interest Level: </a:t>
            </a:r>
            <a:r>
              <a:rPr lang="en" sz="1600" b="1">
                <a:solidFill>
                  <a:srgbClr val="FFFFFF"/>
                </a:solidFill>
              </a:rPr>
              <a:t>Grades K-3</a:t>
            </a:r>
            <a:endParaRPr sz="1600" b="1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ATOS Range: </a:t>
            </a:r>
            <a:r>
              <a:rPr lang="en" sz="1600" b="1">
                <a:solidFill>
                  <a:srgbClr val="FFFFFF"/>
                </a:solidFill>
              </a:rPr>
              <a:t>0.5-1.5</a:t>
            </a:r>
            <a:endParaRPr sz="1600" b="1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rgbClr val="FFFFFF"/>
                </a:solidFill>
              </a:rPr>
              <a:t>Lexile Range: 150-300</a:t>
            </a:r>
            <a:endParaRPr sz="1600" b="1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Pages: </a:t>
            </a:r>
            <a:r>
              <a:rPr lang="en" sz="1600" b="1">
                <a:solidFill>
                  <a:srgbClr val="FFFFFF"/>
                </a:solidFill>
              </a:rPr>
              <a:t>24</a:t>
            </a:r>
            <a:endParaRPr sz="1600" b="1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Hardcover: </a:t>
            </a:r>
            <a:r>
              <a:rPr lang="en" sz="1600" b="1">
                <a:solidFill>
                  <a:srgbClr val="FFFFFF"/>
                </a:solidFill>
              </a:rPr>
              <a:t>$20.97</a:t>
            </a:r>
            <a:endParaRPr sz="1600" b="1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Ebook: </a:t>
            </a:r>
            <a:r>
              <a:rPr lang="en" sz="1600" b="1">
                <a:solidFill>
                  <a:srgbClr val="FFFFFF"/>
                </a:solidFill>
              </a:rPr>
              <a:t>$19.99</a:t>
            </a:r>
            <a:endParaRPr sz="1600" b="1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rPr lang="en" sz="1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Paperback: </a:t>
            </a:r>
            <a:r>
              <a:rPr lang="en" sz="1600" b="1">
                <a:solidFill>
                  <a:srgbClr val="FFFFFF"/>
                </a:solidFill>
              </a:rPr>
              <a:t>$7.99</a:t>
            </a:r>
            <a:endParaRPr sz="1600" b="1">
              <a:solidFill>
                <a:srgbClr val="FFFFFF"/>
              </a:solidFill>
            </a:endParaRPr>
          </a:p>
        </p:txBody>
      </p:sp>
      <p:pic>
        <p:nvPicPr>
          <p:cNvPr id="79" name="Google Shape;79;p3" title="Beginners-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7100" y="412986"/>
            <a:ext cx="3108249" cy="295639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3"/>
          <p:cNvSpPr txBox="1">
            <a:spLocks noGrp="1"/>
          </p:cNvSpPr>
          <p:nvPr>
            <p:ph type="title"/>
          </p:nvPr>
        </p:nvSpPr>
        <p:spPr>
          <a:xfrm>
            <a:off x="555225" y="3466394"/>
            <a:ext cx="4572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EARLY READERS AND BEGINNING CONCEPTS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81" name="Google Shape;81;p3"/>
          <p:cNvSpPr/>
          <p:nvPr/>
        </p:nvSpPr>
        <p:spPr>
          <a:xfrm rot="-881605">
            <a:off x="4361045" y="563857"/>
            <a:ext cx="348910" cy="32038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" name="Google Shape;82;p3"/>
          <p:cNvSpPr/>
          <p:nvPr/>
        </p:nvSpPr>
        <p:spPr>
          <a:xfrm rot="560786">
            <a:off x="1004707" y="1004661"/>
            <a:ext cx="121919" cy="11585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" name="Google Shape;83;p3"/>
          <p:cNvSpPr/>
          <p:nvPr/>
        </p:nvSpPr>
        <p:spPr>
          <a:xfrm rot="-1378363">
            <a:off x="1199713" y="2894182"/>
            <a:ext cx="209842" cy="19948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30" title="9798893048506_spread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725" y="186550"/>
            <a:ext cx="6657725" cy="4609702"/>
          </a:xfrm>
          <a:prstGeom prst="rect">
            <a:avLst/>
          </a:prstGeom>
          <a:noFill/>
          <a:ln>
            <a:noFill/>
          </a:ln>
          <a:effectLst>
            <a:outerShdw blurRad="185738" dist="85725" dir="8160000" algn="bl" rotWithShape="0">
              <a:srgbClr val="000000">
                <a:alpha val="26666"/>
              </a:srgbClr>
            </a:outerShdw>
          </a:effectLst>
        </p:spPr>
      </p:pic>
      <p:pic>
        <p:nvPicPr>
          <p:cNvPr id="412" name="Google Shape;412;p30" title="BTB-Ben&amp;Jerry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75977" y="1932146"/>
            <a:ext cx="2222124" cy="3064602"/>
          </a:xfrm>
          <a:prstGeom prst="rect">
            <a:avLst/>
          </a:prstGeom>
          <a:noFill/>
          <a:ln w="99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85738" dist="85725" dir="8160000" algn="bl" rotWithShape="0">
              <a:srgbClr val="000000">
                <a:alpha val="26666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31" title="Epic Background.jpg"/>
          <p:cNvPicPr preferRelativeResize="0"/>
          <p:nvPr/>
        </p:nvPicPr>
        <p:blipFill rotWithShape="1">
          <a:blip r:embed="rId3">
            <a:alphaModFix/>
          </a:blip>
          <a:srcRect r="-4559" b="-816"/>
          <a:stretch/>
        </p:blipFill>
        <p:spPr>
          <a:xfrm>
            <a:off x="0" y="0"/>
            <a:ext cx="9641477" cy="5210251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31"/>
          <p:cNvSpPr txBox="1">
            <a:spLocks noGrp="1"/>
          </p:cNvSpPr>
          <p:nvPr>
            <p:ph type="body" idx="1"/>
          </p:nvPr>
        </p:nvSpPr>
        <p:spPr>
          <a:xfrm>
            <a:off x="5606225" y="832725"/>
            <a:ext cx="2988300" cy="3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</a:rPr>
              <a:t>Reading Level: Grade 2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</a:rPr>
              <a:t>Interest Level: Grades 3-7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</a:rPr>
              <a:t>ATOS Range: 2.5-3.5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</a:rPr>
              <a:t>Lexile Range: 740-770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</a:rPr>
              <a:t>Pages: 24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</a:rPr>
              <a:t>Hardcover: $20.97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</a:rPr>
              <a:t>Ebook: $19.99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</a:rPr>
              <a:t>Paperback: $9.99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endParaRPr sz="1600" b="1">
              <a:solidFill>
                <a:schemeClr val="dk1"/>
              </a:solidFill>
            </a:endParaRPr>
          </a:p>
        </p:txBody>
      </p:sp>
      <p:pic>
        <p:nvPicPr>
          <p:cNvPr id="419" name="Google Shape;419;p31" title="Epic_logo_final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6523" y="513021"/>
            <a:ext cx="4572001" cy="3466878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31"/>
          <p:cNvSpPr txBox="1">
            <a:spLocks noGrp="1"/>
          </p:cNvSpPr>
          <p:nvPr>
            <p:ph type="title"/>
          </p:nvPr>
        </p:nvSpPr>
        <p:spPr>
          <a:xfrm>
            <a:off x="576525" y="3761175"/>
            <a:ext cx="4572000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2400"/>
              <a:buNone/>
            </a:pPr>
            <a:r>
              <a:rPr lang="en"/>
              <a:t>HI ULTRA-LO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32" title="Epic Ice Age Animal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32"/>
          <p:cNvSpPr txBox="1">
            <a:spLocks noGrp="1"/>
          </p:cNvSpPr>
          <p:nvPr>
            <p:ph type="title"/>
          </p:nvPr>
        </p:nvSpPr>
        <p:spPr>
          <a:xfrm>
            <a:off x="4845898" y="487550"/>
            <a:ext cx="30198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ICE AGE ANIMALS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7" name="Google Shape;427;p32"/>
          <p:cNvSpPr txBox="1">
            <a:spLocks noGrp="1"/>
          </p:cNvSpPr>
          <p:nvPr>
            <p:ph type="body" idx="1"/>
          </p:nvPr>
        </p:nvSpPr>
        <p:spPr>
          <a:xfrm>
            <a:off x="4845898" y="1073500"/>
            <a:ext cx="3612300" cy="2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ATOS: N/A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Lexile: TBD  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Text explores each animal’s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 interactions with early humans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/>
              <a:t> </a:t>
            </a:r>
            <a:r>
              <a:rPr lang="en" sz="1300" b="1">
                <a:solidFill>
                  <a:schemeClr val="dk1"/>
                </a:solidFill>
              </a:rPr>
              <a:t>• Size comparisons to common objects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Back matter includes spread that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  summarizes information</a:t>
            </a:r>
            <a:endParaRPr sz="1300" b="1">
              <a:solidFill>
                <a:schemeClr val="dk1"/>
              </a:solidFill>
            </a:endParaRPr>
          </a:p>
        </p:txBody>
      </p:sp>
      <p:sp>
        <p:nvSpPr>
          <p:cNvPr id="428" name="Google Shape;428;p32"/>
          <p:cNvSpPr txBox="1">
            <a:spLocks noGrp="1"/>
          </p:cNvSpPr>
          <p:nvPr>
            <p:ph type="body" idx="1"/>
          </p:nvPr>
        </p:nvSpPr>
        <p:spPr>
          <a:xfrm>
            <a:off x="4939072" y="3169109"/>
            <a:ext cx="22146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2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3-7</a:t>
            </a:r>
            <a:r>
              <a:rPr lang="en" sz="1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sz="1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29" name="Google Shape;429;p32" title="IAA-CaveLion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1475" y="285363"/>
            <a:ext cx="1831448" cy="2193434"/>
          </a:xfrm>
          <a:prstGeom prst="rect">
            <a:avLst/>
          </a:prstGeom>
          <a:noFill/>
          <a:ln w="103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30" name="Google Shape;430;p32" title="IAA-Glyptodonts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97510" y="285363"/>
            <a:ext cx="1831431" cy="219340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31" name="Google Shape;431;p32" title="IAA-SteppeBison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1476" y="2664665"/>
            <a:ext cx="1831431" cy="219346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32" name="Google Shape;432;p32" title="IAA-WoollyRhino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97517" y="2664683"/>
            <a:ext cx="1831431" cy="219343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33" name="Google Shape;433;p32"/>
          <p:cNvSpPr/>
          <p:nvPr/>
        </p:nvSpPr>
        <p:spPr>
          <a:xfrm rot="451346">
            <a:off x="8369960" y="81209"/>
            <a:ext cx="692056" cy="687774"/>
          </a:xfrm>
          <a:prstGeom prst="star8">
            <a:avLst>
              <a:gd name="adj" fmla="val 37500"/>
            </a:avLst>
          </a:prstGeom>
          <a:solidFill>
            <a:srgbClr val="EE21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 New Titles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4" name="Google Shape;434;p32" title="Summer Reading Logo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99850" y="953452"/>
            <a:ext cx="659376" cy="76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32" title="Epic_logo_final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036087" y="4297600"/>
            <a:ext cx="1018737" cy="772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039E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33" title="9798893040395_spread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34" title="Epic Vidio GAme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34"/>
          <p:cNvSpPr txBox="1">
            <a:spLocks noGrp="1"/>
          </p:cNvSpPr>
          <p:nvPr>
            <p:ph type="title"/>
          </p:nvPr>
        </p:nvSpPr>
        <p:spPr>
          <a:xfrm>
            <a:off x="4914117" y="1154575"/>
            <a:ext cx="26625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OUR FAVORITE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VIDEO GAMES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7" name="Google Shape;447;p34"/>
          <p:cNvSpPr txBox="1">
            <a:spLocks noGrp="1"/>
          </p:cNvSpPr>
          <p:nvPr>
            <p:ph type="body" idx="1"/>
          </p:nvPr>
        </p:nvSpPr>
        <p:spPr>
          <a:xfrm>
            <a:off x="4914117" y="1983202"/>
            <a:ext cx="3290700" cy="18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• ATOS: N/A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• Lexile: TBD   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• Timelines, profiles, and graphs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• Features help readers stay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  engaged and retain information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448" name="Google Shape;448;p34"/>
          <p:cNvSpPr txBox="1">
            <a:spLocks noGrp="1"/>
          </p:cNvSpPr>
          <p:nvPr>
            <p:ph type="body" idx="1"/>
          </p:nvPr>
        </p:nvSpPr>
        <p:spPr>
          <a:xfrm>
            <a:off x="5007303" y="3637731"/>
            <a:ext cx="17322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2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3-7 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49" name="Google Shape;449;p34" title="OFVG-Donkey Kong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7350" y="300500"/>
            <a:ext cx="1826725" cy="2187766"/>
          </a:xfrm>
          <a:prstGeom prst="rect">
            <a:avLst/>
          </a:prstGeom>
          <a:noFill/>
          <a:ln w="102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50" name="Google Shape;450;p34" title="OFVG-Kirby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25506" y="300500"/>
            <a:ext cx="1826708" cy="218774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51" name="Google Shape;451;p34" title="OFVG-NBA 2K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7351" y="2618807"/>
            <a:ext cx="1826708" cy="218781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52" name="Google Shape;452;p34" title="OFVG-Stardew Valley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25513" y="2643966"/>
            <a:ext cx="1826708" cy="218778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53" name="Google Shape;453;p34"/>
          <p:cNvSpPr/>
          <p:nvPr/>
        </p:nvSpPr>
        <p:spPr>
          <a:xfrm rot="497921">
            <a:off x="8372136" y="106651"/>
            <a:ext cx="692147" cy="687862"/>
          </a:xfrm>
          <a:prstGeom prst="star8">
            <a:avLst>
              <a:gd name="adj" fmla="val 37500"/>
            </a:avLst>
          </a:prstGeom>
          <a:solidFill>
            <a:srgbClr val="EE21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 New Titles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4" name="Google Shape;454;p34" title="Epic_logo_final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36087" y="4297600"/>
            <a:ext cx="1018737" cy="772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039E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35" title="9798893045093_spread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36" title="Epic Cover Flexability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054170">
            <a:off x="4397322" y="2924318"/>
            <a:ext cx="987531" cy="956913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36"/>
          <p:cNvSpPr txBox="1">
            <a:spLocks noGrp="1"/>
          </p:cNvSpPr>
          <p:nvPr>
            <p:ph type="title"/>
          </p:nvPr>
        </p:nvSpPr>
        <p:spPr>
          <a:xfrm>
            <a:off x="5162180" y="313550"/>
            <a:ext cx="3965400" cy="11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2955"/>
              <a:t>ANIMAL SUPERPOWERS</a:t>
            </a:r>
            <a:endParaRPr sz="2955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6" name="Google Shape;466;p36"/>
          <p:cNvSpPr txBox="1">
            <a:spLocks noGrp="1"/>
          </p:cNvSpPr>
          <p:nvPr>
            <p:ph type="body" idx="1"/>
          </p:nvPr>
        </p:nvSpPr>
        <p:spPr>
          <a:xfrm>
            <a:off x="5142475" y="1391450"/>
            <a:ext cx="3406200" cy="13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• ATOS: TBD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• Lexile: TBD   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• Maps, fun facts, and diagrams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467" name="Google Shape;467;p36"/>
          <p:cNvSpPr txBox="1">
            <a:spLocks noGrp="1"/>
          </p:cNvSpPr>
          <p:nvPr>
            <p:ph type="body" idx="1"/>
          </p:nvPr>
        </p:nvSpPr>
        <p:spPr>
          <a:xfrm>
            <a:off x="5245144" y="2465110"/>
            <a:ext cx="17322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2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3-7 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68" name="Google Shape;468;p36" title="AS- Invulnerability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3414" y="271225"/>
            <a:ext cx="1851958" cy="2218010"/>
          </a:xfrm>
          <a:prstGeom prst="rect">
            <a:avLst/>
          </a:prstGeom>
          <a:noFill/>
          <a:ln w="104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9" name="Google Shape;469;p36" title="AS-Echolocation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91117" y="271252"/>
            <a:ext cx="1851946" cy="221796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70" name="Google Shape;470;p36" title="AS-Flexibility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5875" y="2698013"/>
            <a:ext cx="1851946" cy="221803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71" name="Google Shape;471;p36" title="AS-Super Healing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91125" y="2698031"/>
            <a:ext cx="1851946" cy="221801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72" name="Google Shape;472;p36" title="Epic Cover Bricks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226102">
            <a:off x="4243587" y="1029162"/>
            <a:ext cx="971676" cy="94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36" title="Epic Cover Sonar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247013" y="2869438"/>
            <a:ext cx="1245300" cy="120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36" title="Epic Cover Super Healing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210684">
            <a:off x="6682470" y="1252005"/>
            <a:ext cx="1056183" cy="1023464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36"/>
          <p:cNvSpPr/>
          <p:nvPr/>
        </p:nvSpPr>
        <p:spPr>
          <a:xfrm rot="466514">
            <a:off x="8361750" y="87299"/>
            <a:ext cx="691861" cy="687915"/>
          </a:xfrm>
          <a:prstGeom prst="star8">
            <a:avLst>
              <a:gd name="adj" fmla="val 37500"/>
            </a:avLst>
          </a:prstGeom>
          <a:solidFill>
            <a:srgbClr val="EE21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 New Titles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6" name="Google Shape;476;p36" title="Flamingo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764699" y="3380900"/>
            <a:ext cx="2120909" cy="176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36" title="Epic_logo_final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036087" y="4297600"/>
            <a:ext cx="1018737" cy="772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039E"/>
        </a:solidFill>
        <a:effectLst/>
      </p:bgPr>
    </p:bg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37" title="9798893045208_spread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38" title="Torque Backgroun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38"/>
          <p:cNvSpPr txBox="1">
            <a:spLocks noGrp="1"/>
          </p:cNvSpPr>
          <p:nvPr>
            <p:ph type="body" idx="1"/>
          </p:nvPr>
        </p:nvSpPr>
        <p:spPr>
          <a:xfrm>
            <a:off x="5551275" y="1103876"/>
            <a:ext cx="2988300" cy="29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Reading Level</a:t>
            </a:r>
            <a:r>
              <a:rPr lang="en" sz="1600" b="1">
                <a:solidFill>
                  <a:schemeClr val="dk1"/>
                </a:solidFill>
              </a:rPr>
              <a:t>: Grade 3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Interest Level: </a:t>
            </a:r>
            <a:r>
              <a:rPr lang="en" sz="1600" b="1">
                <a:solidFill>
                  <a:schemeClr val="dk1"/>
                </a:solidFill>
              </a:rPr>
              <a:t>Grades 3-7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ATOS Range: </a:t>
            </a:r>
            <a:r>
              <a:rPr lang="en" sz="1600" b="1">
                <a:solidFill>
                  <a:schemeClr val="dk1"/>
                </a:solidFill>
              </a:rPr>
              <a:t>3.0-5.0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</a:rPr>
              <a:t>Lexile Range: 550-760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Pages: </a:t>
            </a:r>
            <a:r>
              <a:rPr lang="en" sz="1600" b="1">
                <a:solidFill>
                  <a:schemeClr val="dk1"/>
                </a:solidFill>
              </a:rPr>
              <a:t>24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Hardcover: </a:t>
            </a:r>
            <a:r>
              <a:rPr lang="en" sz="1600" b="1">
                <a:solidFill>
                  <a:schemeClr val="dk1"/>
                </a:solidFill>
              </a:rPr>
              <a:t>$20.97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rPr lang="en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Ebook: </a:t>
            </a:r>
            <a:r>
              <a:rPr lang="en" sz="1600" b="1">
                <a:solidFill>
                  <a:schemeClr val="dk1"/>
                </a:solidFill>
              </a:rPr>
              <a:t>$19.99</a:t>
            </a:r>
            <a:endParaRPr sz="1600" b="1">
              <a:solidFill>
                <a:schemeClr val="dk1"/>
              </a:solidFill>
            </a:endParaRPr>
          </a:p>
        </p:txBody>
      </p:sp>
      <p:pic>
        <p:nvPicPr>
          <p:cNvPr id="489" name="Google Shape;489;p38" title="TorquedarkBG.png"/>
          <p:cNvPicPr preferRelativeResize="0"/>
          <p:nvPr/>
        </p:nvPicPr>
        <p:blipFill rotWithShape="1">
          <a:blip r:embed="rId4">
            <a:alphaModFix/>
          </a:blip>
          <a:srcRect t="12085" b="12085"/>
          <a:stretch/>
        </p:blipFill>
        <p:spPr>
          <a:xfrm>
            <a:off x="811427" y="475750"/>
            <a:ext cx="4156324" cy="3151676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38"/>
          <p:cNvSpPr txBox="1">
            <a:spLocks noGrp="1"/>
          </p:cNvSpPr>
          <p:nvPr>
            <p:ph type="title"/>
          </p:nvPr>
        </p:nvSpPr>
        <p:spPr>
          <a:xfrm>
            <a:off x="629900" y="3923250"/>
            <a:ext cx="4572000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2400"/>
              <a:buNone/>
            </a:pPr>
            <a:r>
              <a:rPr lang="en" sz="4500"/>
              <a:t>HI-LO</a:t>
            </a:r>
            <a:endParaRPr sz="45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39" title="Aniaml Battles Backgroun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" y="0"/>
            <a:ext cx="36938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39"/>
          <p:cNvSpPr/>
          <p:nvPr/>
        </p:nvSpPr>
        <p:spPr>
          <a:xfrm>
            <a:off x="7600" y="462500"/>
            <a:ext cx="9144000" cy="545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97" name="Google Shape;497;p39" title="Elk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60475" y="2439875"/>
            <a:ext cx="2550477" cy="27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39" title="Buffalo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88250" y="3171000"/>
            <a:ext cx="2455752" cy="1972499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39"/>
          <p:cNvSpPr txBox="1">
            <a:spLocks noGrp="1"/>
          </p:cNvSpPr>
          <p:nvPr>
            <p:ph type="title"/>
          </p:nvPr>
        </p:nvSpPr>
        <p:spPr>
          <a:xfrm>
            <a:off x="4449700" y="474950"/>
            <a:ext cx="35946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rgbClr val="FFFFFF"/>
                </a:solidFill>
              </a:rPr>
              <a:t>ANIMAL BATTLES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0" name="Google Shape;500;p39"/>
          <p:cNvSpPr txBox="1">
            <a:spLocks noGrp="1"/>
          </p:cNvSpPr>
          <p:nvPr>
            <p:ph type="body" idx="1"/>
          </p:nvPr>
        </p:nvSpPr>
        <p:spPr>
          <a:xfrm>
            <a:off x="4368350" y="1110350"/>
            <a:ext cx="4512600" cy="17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ATOS: TBD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Lexile: TBD   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Comparisons of animals’ weapons and strategies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• Action-packed narrative fight scene</a:t>
            </a:r>
            <a:endParaRPr sz="1300" b="1">
              <a:solidFill>
                <a:schemeClr val="dk1"/>
              </a:solidFill>
            </a:endParaRPr>
          </a:p>
        </p:txBody>
      </p:sp>
      <p:sp>
        <p:nvSpPr>
          <p:cNvPr id="501" name="Google Shape;501;p39"/>
          <p:cNvSpPr txBox="1">
            <a:spLocks noGrp="1"/>
          </p:cNvSpPr>
          <p:nvPr>
            <p:ph type="body" idx="1"/>
          </p:nvPr>
        </p:nvSpPr>
        <p:spPr>
          <a:xfrm>
            <a:off x="5380911" y="2504495"/>
            <a:ext cx="17322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3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3-7 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02" name="Google Shape;502;p39" title="AB-BisonVSElk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4264" y="223550"/>
            <a:ext cx="1642666" cy="2247306"/>
          </a:xfrm>
          <a:prstGeom prst="rect">
            <a:avLst/>
          </a:prstGeom>
          <a:noFill/>
          <a:ln w="97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03" name="Google Shape;503;p39" title="AB-CanadianGooseVSGrayFox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10611" y="235125"/>
            <a:ext cx="1642640" cy="2254761"/>
          </a:xfrm>
          <a:prstGeom prst="rect">
            <a:avLst/>
          </a:prstGeom>
          <a:noFill/>
          <a:ln w="97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04" name="Google Shape;504;p39" title="AB-DolphinVSMakeShark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4277" y="2666687"/>
            <a:ext cx="1642639" cy="2250250"/>
          </a:xfrm>
          <a:prstGeom prst="rect">
            <a:avLst/>
          </a:prstGeom>
          <a:noFill/>
          <a:ln w="97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05" name="Google Shape;505;p39" title="AB-ManedWolfVSGiantAnteater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210626" y="2663655"/>
            <a:ext cx="1642638" cy="2256292"/>
          </a:xfrm>
          <a:prstGeom prst="rect">
            <a:avLst/>
          </a:prstGeom>
          <a:noFill/>
          <a:ln w="97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06" name="Google Shape;506;p39"/>
          <p:cNvSpPr/>
          <p:nvPr/>
        </p:nvSpPr>
        <p:spPr>
          <a:xfrm rot="553775">
            <a:off x="8342032" y="97995"/>
            <a:ext cx="692060" cy="687770"/>
          </a:xfrm>
          <a:prstGeom prst="star8">
            <a:avLst>
              <a:gd name="adj" fmla="val 37500"/>
            </a:avLst>
          </a:prstGeom>
          <a:solidFill>
            <a:srgbClr val="EE21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 New Titles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7" name="Google Shape;507;p39" title="TorquedarkBG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91450" y="4413361"/>
            <a:ext cx="793200" cy="793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"/>
          <p:cNvSpPr/>
          <p:nvPr/>
        </p:nvSpPr>
        <p:spPr>
          <a:xfrm rot="6049763">
            <a:off x="5610563" y="143438"/>
            <a:ext cx="1908081" cy="2844179"/>
          </a:xfrm>
          <a:prstGeom prst="ellipse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" name="Google Shape;89;p4"/>
          <p:cNvSpPr/>
          <p:nvPr/>
        </p:nvSpPr>
        <p:spPr>
          <a:xfrm rot="4322216">
            <a:off x="6771386" y="2113959"/>
            <a:ext cx="1382278" cy="2499582"/>
          </a:xfrm>
          <a:prstGeom prst="ellipse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4988550" y="975275"/>
            <a:ext cx="3789600" cy="2641500"/>
          </a:xfrm>
          <a:prstGeom prst="ellipse">
            <a:avLst/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1" name="Google Shape;91;p4"/>
          <p:cNvSpPr txBox="1">
            <a:spLocks noGrp="1"/>
          </p:cNvSpPr>
          <p:nvPr>
            <p:ph type="title"/>
          </p:nvPr>
        </p:nvSpPr>
        <p:spPr>
          <a:xfrm>
            <a:off x="5879775" y="1164650"/>
            <a:ext cx="2889300" cy="8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60">
                <a:solidFill>
                  <a:srgbClr val="FFFFFF"/>
                </a:solidFill>
              </a:rPr>
              <a:t>LET’S TAKE A</a:t>
            </a:r>
            <a:endParaRPr sz="236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60">
                <a:solidFill>
                  <a:srgbClr val="FFFFFF"/>
                </a:solidFill>
              </a:rPr>
              <a:t>FIELD TRIP!</a:t>
            </a:r>
            <a:endParaRPr sz="236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144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2" name="Google Shape;92;p4"/>
          <p:cNvSpPr txBox="1">
            <a:spLocks noGrp="1"/>
          </p:cNvSpPr>
          <p:nvPr>
            <p:ph type="body" idx="1"/>
          </p:nvPr>
        </p:nvSpPr>
        <p:spPr>
          <a:xfrm>
            <a:off x="5879773" y="1999550"/>
            <a:ext cx="2568000" cy="12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rgbClr val="FFFFFF"/>
                </a:solidFill>
              </a:rPr>
              <a:t>• Lexile Range: N/A </a:t>
            </a:r>
            <a:endParaRPr sz="1400" b="1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rgbClr val="FFFFFF"/>
                </a:solidFill>
              </a:rPr>
              <a:t>• ATOS Range: TBD</a:t>
            </a:r>
            <a:endParaRPr sz="1400" b="1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rgbClr val="FFFFFF"/>
                </a:solidFill>
              </a:rPr>
              <a:t>• Photo labels, glossary, </a:t>
            </a:r>
            <a:endParaRPr b="1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100"/>
              </a:spcAft>
              <a:buSzPts val="1400"/>
              <a:buNone/>
            </a:pPr>
            <a:r>
              <a:rPr lang="en" b="1">
                <a:solidFill>
                  <a:srgbClr val="FFFFFF"/>
                </a:solidFill>
              </a:rPr>
              <a:t>  and sight word lists</a:t>
            </a:r>
            <a:endParaRPr sz="1400" b="1">
              <a:solidFill>
                <a:srgbClr val="FFFFFF"/>
              </a:solidFill>
            </a:endParaRPr>
          </a:p>
        </p:txBody>
      </p:sp>
      <p:pic>
        <p:nvPicPr>
          <p:cNvPr id="93" name="Google Shape;93;p4" title="LTaFT-Aquarium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087" y="172696"/>
            <a:ext cx="1582390" cy="217937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4" name="Google Shape;94;p4" title="LTaFT-Farm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2754" y="172696"/>
            <a:ext cx="1582390" cy="217937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5" name="Google Shape;95;p4" title="LTaFT-HistoricalSite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70438" y="172695"/>
            <a:ext cx="1582390" cy="217937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96;p4" title="LTaFT-ScienceMuseum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9642" y="2511909"/>
            <a:ext cx="1582383" cy="217936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7" name="Google Shape;97;p4" title="LTaFT-StatePark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32325" y="2511883"/>
            <a:ext cx="1582405" cy="217940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8" name="Google Shape;98;p4" title="LTaFT-Zoo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80027" y="2511874"/>
            <a:ext cx="1582405" cy="217940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9" name="Google Shape;99;p4" title="Beginners-Logo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24402" y="4377915"/>
            <a:ext cx="747425" cy="710844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6074525" y="4255750"/>
            <a:ext cx="198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K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PreK-2</a:t>
            </a:r>
            <a:r>
              <a:rPr lang="en" sz="1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sz="1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1" name="Google Shape;101;p4"/>
          <p:cNvSpPr/>
          <p:nvPr/>
        </p:nvSpPr>
        <p:spPr>
          <a:xfrm>
            <a:off x="5426673" y="3423837"/>
            <a:ext cx="369600" cy="357300"/>
          </a:xfrm>
          <a:prstGeom prst="ellipse">
            <a:avLst/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2" name="Google Shape;102;p4"/>
          <p:cNvSpPr/>
          <p:nvPr/>
        </p:nvSpPr>
        <p:spPr>
          <a:xfrm>
            <a:off x="6941225" y="3419050"/>
            <a:ext cx="579600" cy="560400"/>
          </a:xfrm>
          <a:prstGeom prst="ellipse">
            <a:avLst/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" name="Google Shape;103;p4"/>
          <p:cNvSpPr/>
          <p:nvPr/>
        </p:nvSpPr>
        <p:spPr>
          <a:xfrm>
            <a:off x="7962625" y="733900"/>
            <a:ext cx="1019400" cy="955800"/>
          </a:xfrm>
          <a:prstGeom prst="ellipse">
            <a:avLst/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4" name="Google Shape;104;p4"/>
          <p:cNvSpPr/>
          <p:nvPr/>
        </p:nvSpPr>
        <p:spPr>
          <a:xfrm rot="939726">
            <a:off x="8385607" y="3648425"/>
            <a:ext cx="266703" cy="236704"/>
          </a:xfrm>
          <a:prstGeom prst="triangle">
            <a:avLst>
              <a:gd name="adj" fmla="val 50000"/>
            </a:avLst>
          </a:prstGeom>
          <a:noFill/>
          <a:ln w="38100" cap="flat" cmpd="sng">
            <a:solidFill>
              <a:srgbClr val="EE21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" name="Google Shape;105;p4"/>
          <p:cNvSpPr/>
          <p:nvPr/>
        </p:nvSpPr>
        <p:spPr>
          <a:xfrm rot="-4064831">
            <a:off x="5858174" y="250508"/>
            <a:ext cx="190919" cy="183006"/>
          </a:xfrm>
          <a:prstGeom prst="triangle">
            <a:avLst>
              <a:gd name="adj" fmla="val 50000"/>
            </a:avLst>
          </a:prstGeom>
          <a:noFill/>
          <a:ln w="38100" cap="flat" cmpd="sng">
            <a:solidFill>
              <a:srgbClr val="EE21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" name="Google Shape;106;p4"/>
          <p:cNvSpPr/>
          <p:nvPr/>
        </p:nvSpPr>
        <p:spPr>
          <a:xfrm rot="824726">
            <a:off x="8128276" y="874220"/>
            <a:ext cx="688107" cy="675375"/>
          </a:xfrm>
          <a:prstGeom prst="star8">
            <a:avLst>
              <a:gd name="adj" fmla="val 375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rgbClr val="EE2124"/>
                </a:solidFill>
                <a:latin typeface="Montserrat"/>
                <a:ea typeface="Montserrat"/>
                <a:cs typeface="Montserrat"/>
                <a:sym typeface="Montserrat"/>
              </a:rPr>
              <a:t>NEW</a:t>
            </a:r>
            <a:endParaRPr sz="800" b="1" i="0" u="none" strike="noStrike" cap="none">
              <a:solidFill>
                <a:srgbClr val="EE21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40" title="9798893048339_spread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234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41" title="Neon Pink Design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41"/>
          <p:cNvSpPr txBox="1">
            <a:spLocks noGrp="1"/>
          </p:cNvSpPr>
          <p:nvPr>
            <p:ph type="title"/>
          </p:nvPr>
        </p:nvSpPr>
        <p:spPr>
          <a:xfrm>
            <a:off x="5480644" y="961028"/>
            <a:ext cx="35511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MUSIC SUPERSTARS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9" name="Google Shape;519;p41"/>
          <p:cNvSpPr txBox="1">
            <a:spLocks noGrp="1"/>
          </p:cNvSpPr>
          <p:nvPr>
            <p:ph type="body" idx="1"/>
          </p:nvPr>
        </p:nvSpPr>
        <p:spPr>
          <a:xfrm>
            <a:off x="5715375" y="1456337"/>
            <a:ext cx="3015000" cy="25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ATOS: TBD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Lexile: TBD   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Profiles highlight artists’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favorite colors, foods, and more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Lists of each artists’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best-known songs and awards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Facts &amp; positive narratives–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  no gossip!</a:t>
            </a:r>
            <a:endParaRPr sz="1300" b="1">
              <a:solidFill>
                <a:schemeClr val="dk1"/>
              </a:solidFill>
            </a:endParaRPr>
          </a:p>
        </p:txBody>
      </p:sp>
      <p:sp>
        <p:nvSpPr>
          <p:cNvPr id="520" name="Google Shape;520;p41"/>
          <p:cNvSpPr txBox="1">
            <a:spLocks noGrp="1"/>
          </p:cNvSpPr>
          <p:nvPr>
            <p:ph type="body" idx="1"/>
          </p:nvPr>
        </p:nvSpPr>
        <p:spPr>
          <a:xfrm>
            <a:off x="5804954" y="3825625"/>
            <a:ext cx="17322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3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3-7 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21" name="Google Shape;521;p41" title="MS-KarolG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400" y="286188"/>
            <a:ext cx="1598626" cy="218703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04775" dir="8220000" algn="bl" rotWithShape="0">
              <a:srgbClr val="000000">
                <a:alpha val="27843"/>
              </a:srgbClr>
            </a:outerShdw>
          </a:effectLst>
        </p:spPr>
      </p:pic>
      <p:pic>
        <p:nvPicPr>
          <p:cNvPr id="522" name="Google Shape;522;p41" title="MS-LadyGaga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75864" y="282550"/>
            <a:ext cx="1598626" cy="219434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04775" dir="8220000" algn="bl" rotWithShape="0">
              <a:srgbClr val="000000">
                <a:alpha val="27843"/>
              </a:srgbClr>
            </a:outerShdw>
          </a:effectLst>
        </p:spPr>
      </p:pic>
      <p:pic>
        <p:nvPicPr>
          <p:cNvPr id="523" name="Google Shape;523;p41" title="MS-Rihanna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6412" y="2704880"/>
            <a:ext cx="1598625" cy="218995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04775" dir="8220000" algn="bl" rotWithShape="0">
              <a:srgbClr val="000000">
                <a:alpha val="27843"/>
              </a:srgbClr>
            </a:outerShdw>
          </a:effectLst>
        </p:spPr>
      </p:pic>
      <p:pic>
        <p:nvPicPr>
          <p:cNvPr id="524" name="Google Shape;524;p41" title="MS-SZ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75878" y="2701929"/>
            <a:ext cx="1598622" cy="219583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04775" dir="8220000" algn="bl" rotWithShape="0">
              <a:srgbClr val="000000">
                <a:alpha val="27843"/>
              </a:srgbClr>
            </a:outerShdw>
          </a:effectLst>
        </p:spPr>
      </p:pic>
      <p:sp>
        <p:nvSpPr>
          <p:cNvPr id="525" name="Google Shape;525;p41"/>
          <p:cNvSpPr/>
          <p:nvPr/>
        </p:nvSpPr>
        <p:spPr>
          <a:xfrm rot="349308">
            <a:off x="8342015" y="126564"/>
            <a:ext cx="692070" cy="687830"/>
          </a:xfrm>
          <a:prstGeom prst="star8">
            <a:avLst>
              <a:gd name="adj" fmla="val 37500"/>
            </a:avLst>
          </a:prstGeom>
          <a:solidFill>
            <a:srgbClr val="EE21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 New Titles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6" name="Google Shape;526;p41" title="TorquedarkBG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91450" y="4413361"/>
            <a:ext cx="793200" cy="793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Google Shape;531;p42" title="9798893044997_Spread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7050" y="0"/>
            <a:ext cx="81899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43" title="Sports Superstar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43"/>
          <p:cNvSpPr txBox="1">
            <a:spLocks noGrp="1"/>
          </p:cNvSpPr>
          <p:nvPr>
            <p:ph type="title"/>
          </p:nvPr>
        </p:nvSpPr>
        <p:spPr>
          <a:xfrm>
            <a:off x="5089359" y="1238375"/>
            <a:ext cx="41511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SPORTS SUPERSTARS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8" name="Google Shape;538;p43"/>
          <p:cNvSpPr txBox="1">
            <a:spLocks noGrp="1"/>
          </p:cNvSpPr>
          <p:nvPr>
            <p:ph type="body" idx="1"/>
          </p:nvPr>
        </p:nvSpPr>
        <p:spPr>
          <a:xfrm>
            <a:off x="5181334" y="3294718"/>
            <a:ext cx="17322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3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3-7 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39" name="Google Shape;539;p43" title="SS-EileenGu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94189" y="494450"/>
            <a:ext cx="1598625" cy="219434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40" name="Google Shape;540;p43" title="SS-JaysonTatum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43062" y="2776355"/>
            <a:ext cx="1598625" cy="218995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41" name="Google Shape;541;p43" title="SS-NatalieSpooner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94203" y="2773404"/>
            <a:ext cx="1598622" cy="219583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42" name="Google Shape;542;p43" title="SS-AlexanderOvechkin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43039" y="494450"/>
            <a:ext cx="1598625" cy="219434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43" name="Google Shape;543;p43" title="SS-FreddieFreeman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1907" y="2776355"/>
            <a:ext cx="1598625" cy="218995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44" name="Google Shape;544;p43" title="SS-A_jaWilson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883" y="494450"/>
            <a:ext cx="1598625" cy="219434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45" name="Google Shape;545;p43"/>
          <p:cNvSpPr txBox="1">
            <a:spLocks noGrp="1"/>
          </p:cNvSpPr>
          <p:nvPr>
            <p:ph type="body" idx="1"/>
          </p:nvPr>
        </p:nvSpPr>
        <p:spPr>
          <a:xfrm>
            <a:off x="5080325" y="1744198"/>
            <a:ext cx="4063500" cy="15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ATOS: TBD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Lexile: TBD   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Text covers athletes’ carers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 from childhood to championships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Maps, trophy shelves, and athlete favorites</a:t>
            </a:r>
            <a:endParaRPr sz="1300" b="1">
              <a:solidFill>
                <a:schemeClr val="dk1"/>
              </a:solidFill>
            </a:endParaRPr>
          </a:p>
        </p:txBody>
      </p:sp>
      <p:sp>
        <p:nvSpPr>
          <p:cNvPr id="546" name="Google Shape;546;p43"/>
          <p:cNvSpPr/>
          <p:nvPr/>
        </p:nvSpPr>
        <p:spPr>
          <a:xfrm rot="702268">
            <a:off x="8389171" y="63062"/>
            <a:ext cx="692091" cy="687502"/>
          </a:xfrm>
          <a:prstGeom prst="star8">
            <a:avLst>
              <a:gd name="adj" fmla="val 37500"/>
            </a:avLst>
          </a:prstGeom>
          <a:solidFill>
            <a:srgbClr val="EE21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6 New Titles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7" name="Google Shape;547;p43" title="TorquedarkBG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91450" y="4413361"/>
            <a:ext cx="793200" cy="793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p44" title="9798893045260_spread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7050" y="0"/>
            <a:ext cx="81899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Google Shape;557;p45" title="Eureka Backgroun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45"/>
          <p:cNvSpPr txBox="1">
            <a:spLocks noGrp="1"/>
          </p:cNvSpPr>
          <p:nvPr>
            <p:ph type="body" idx="1"/>
          </p:nvPr>
        </p:nvSpPr>
        <p:spPr>
          <a:xfrm>
            <a:off x="5498225" y="1094251"/>
            <a:ext cx="2988300" cy="29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Reading Level</a:t>
            </a:r>
            <a:r>
              <a:rPr lang="en" sz="1600" b="1">
                <a:solidFill>
                  <a:schemeClr val="dk1"/>
                </a:solidFill>
              </a:rPr>
              <a:t>: Grades 3-4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Interest Level: </a:t>
            </a:r>
            <a:r>
              <a:rPr lang="en" sz="1600" b="1">
                <a:solidFill>
                  <a:schemeClr val="dk1"/>
                </a:solidFill>
              </a:rPr>
              <a:t>Grades 5-8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ATOS Range: </a:t>
            </a:r>
            <a:r>
              <a:rPr lang="en" sz="1600" b="1">
                <a:solidFill>
                  <a:schemeClr val="dk1"/>
                </a:solidFill>
              </a:rPr>
              <a:t>5.0-6.5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</a:rPr>
              <a:t>Lexile Range: 780-1010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Pages: </a:t>
            </a:r>
            <a:r>
              <a:rPr lang="en" sz="1600" b="1">
                <a:solidFill>
                  <a:schemeClr val="dk1"/>
                </a:solidFill>
              </a:rPr>
              <a:t>48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Hardcover: </a:t>
            </a:r>
            <a:r>
              <a:rPr lang="en" sz="1600" b="1">
                <a:solidFill>
                  <a:schemeClr val="dk1"/>
                </a:solidFill>
              </a:rPr>
              <a:t>$22.37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rPr lang="en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Ebook: </a:t>
            </a:r>
            <a:r>
              <a:rPr lang="en" sz="1600" b="1">
                <a:solidFill>
                  <a:schemeClr val="dk1"/>
                </a:solidFill>
              </a:rPr>
              <a:t>$19.99</a:t>
            </a:r>
            <a:endParaRPr sz="1600" b="1">
              <a:solidFill>
                <a:schemeClr val="dk1"/>
              </a:solidFill>
            </a:endParaRPr>
          </a:p>
        </p:txBody>
      </p:sp>
      <p:pic>
        <p:nvPicPr>
          <p:cNvPr id="559" name="Google Shape;559;p45" title="Eureka logo_FULL COLO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2975" y="826711"/>
            <a:ext cx="4205573" cy="20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45"/>
          <p:cNvSpPr txBox="1">
            <a:spLocks noGrp="1"/>
          </p:cNvSpPr>
          <p:nvPr>
            <p:ph type="title"/>
          </p:nvPr>
        </p:nvSpPr>
        <p:spPr>
          <a:xfrm>
            <a:off x="1052013" y="3189552"/>
            <a:ext cx="3427500" cy="9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2400"/>
              <a:buNone/>
            </a:pPr>
            <a:r>
              <a:rPr lang="en"/>
              <a:t>HIGH-INTEREST MIDDLE SCHOOL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6"/>
          <p:cNvSpPr/>
          <p:nvPr/>
        </p:nvSpPr>
        <p:spPr>
          <a:xfrm>
            <a:off x="5058993" y="143525"/>
            <a:ext cx="905400" cy="905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6" name="Google Shape;566;p46"/>
          <p:cNvSpPr txBox="1">
            <a:spLocks noGrp="1"/>
          </p:cNvSpPr>
          <p:nvPr>
            <p:ph type="title"/>
          </p:nvPr>
        </p:nvSpPr>
        <p:spPr>
          <a:xfrm>
            <a:off x="5935852" y="752309"/>
            <a:ext cx="3033900" cy="6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ANIMAL ALBUMS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7" name="Google Shape;567;p46"/>
          <p:cNvSpPr txBox="1">
            <a:spLocks noGrp="1"/>
          </p:cNvSpPr>
          <p:nvPr>
            <p:ph type="body" idx="1"/>
          </p:nvPr>
        </p:nvSpPr>
        <p:spPr>
          <a:xfrm>
            <a:off x="6039039" y="3025380"/>
            <a:ext cx="17322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3-4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5-8</a:t>
            </a:r>
            <a:r>
              <a:rPr lang="en" sz="1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sz="1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68" name="Google Shape;568;p46" title="Eureka logo_FULL 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2601" y="4201674"/>
            <a:ext cx="1561395" cy="111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46" title="AA-TheBirdFamily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00" y="552675"/>
            <a:ext cx="1814331" cy="217292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70" name="Google Shape;570;p46" title="AA-TheSharkFamily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101" y="2808878"/>
            <a:ext cx="1814331" cy="217298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71" name="Google Shape;571;p46" title="AA-TheSnakeFamily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89049" y="2808910"/>
            <a:ext cx="1814331" cy="217296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72" name="Google Shape;572;p46" title="AA-TheCatFamily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89049" y="552679"/>
            <a:ext cx="1814331" cy="217296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73" name="Google Shape;573;p46" title="AA-TheWhaleFamily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77991" y="2808910"/>
            <a:ext cx="1814331" cy="217296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74" name="Google Shape;574;p46" title="AA-TheDogFamily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877991" y="552679"/>
            <a:ext cx="1814331" cy="217296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75" name="Google Shape;575;p46"/>
          <p:cNvSpPr txBox="1">
            <a:spLocks noGrp="1"/>
          </p:cNvSpPr>
          <p:nvPr>
            <p:ph type="body" idx="1"/>
          </p:nvPr>
        </p:nvSpPr>
        <p:spPr>
          <a:xfrm>
            <a:off x="5936375" y="1223317"/>
            <a:ext cx="3015000" cy="18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• ATOS: N/A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• Lexile: TBD   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• Taxonomy charts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• Evolutionary adaptations 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• Size comparison feature 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576" name="Google Shape;576;p46"/>
          <p:cNvSpPr/>
          <p:nvPr/>
        </p:nvSpPr>
        <p:spPr>
          <a:xfrm rot="713089">
            <a:off x="8388691" y="63883"/>
            <a:ext cx="691933" cy="687931"/>
          </a:xfrm>
          <a:prstGeom prst="star8">
            <a:avLst>
              <a:gd name="adj" fmla="val 37500"/>
            </a:avLst>
          </a:prstGeom>
          <a:solidFill>
            <a:srgbClr val="EE21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6 New Titles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46"/>
          <p:cNvSpPr/>
          <p:nvPr/>
        </p:nvSpPr>
        <p:spPr>
          <a:xfrm>
            <a:off x="8209695" y="3622130"/>
            <a:ext cx="307200" cy="307200"/>
          </a:xfrm>
          <a:prstGeom prst="ellipse">
            <a:avLst/>
          </a:prstGeom>
          <a:solidFill>
            <a:srgbClr val="BDCA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8" name="Google Shape;578;p46"/>
          <p:cNvSpPr/>
          <p:nvPr/>
        </p:nvSpPr>
        <p:spPr>
          <a:xfrm>
            <a:off x="5883296" y="4427325"/>
            <a:ext cx="438000" cy="438300"/>
          </a:xfrm>
          <a:prstGeom prst="ellipse">
            <a:avLst/>
          </a:prstGeom>
          <a:solidFill>
            <a:srgbClr val="DF3F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AD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Google Shape;583;p47" title="9798893048551_spread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500" y="0"/>
            <a:ext cx="857099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48" title="Bearport Intr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04799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">
            <a:off x="-281225" y="5"/>
            <a:ext cx="5370494" cy="3664566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48"/>
          <p:cNvSpPr txBox="1">
            <a:spLocks noGrp="1"/>
          </p:cNvSpPr>
          <p:nvPr>
            <p:ph type="subTitle" idx="1"/>
          </p:nvPr>
        </p:nvSpPr>
        <p:spPr>
          <a:xfrm>
            <a:off x="311700" y="3126850"/>
            <a:ext cx="85206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600" b="1" dirty="0">
                <a:solidFill>
                  <a:schemeClr val="lt1"/>
                </a:solidFill>
              </a:rPr>
              <a:t>Presented by the editorial staff</a:t>
            </a:r>
            <a:endParaRPr sz="1600" b="1" dirty="0">
              <a:solidFill>
                <a:schemeClr val="lt1"/>
              </a:solidFill>
            </a:endParaRPr>
          </a:p>
        </p:txBody>
      </p:sp>
      <p:pic>
        <p:nvPicPr>
          <p:cNvPr id="591" name="Google Shape;591;p48" title="Bearport-Horizontal-FlutterBe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0125" y="474725"/>
            <a:ext cx="7277798" cy="158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48" title="FlutterBee_withTag_Horizontal_whit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53750" y="4176626"/>
            <a:ext cx="1901000" cy="762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3" name="Google Shape;593;p48"/>
          <p:cNvCxnSpPr/>
          <p:nvPr/>
        </p:nvCxnSpPr>
        <p:spPr>
          <a:xfrm>
            <a:off x="412825" y="3999350"/>
            <a:ext cx="8132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94" name="Google Shape;594;p48"/>
          <p:cNvSpPr txBox="1">
            <a:spLocks noGrp="1"/>
          </p:cNvSpPr>
          <p:nvPr>
            <p:ph type="ctrTitle"/>
          </p:nvPr>
        </p:nvSpPr>
        <p:spPr>
          <a:xfrm>
            <a:off x="311700" y="346867"/>
            <a:ext cx="85206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SPRING 2026</a:t>
            </a:r>
            <a:endParaRPr sz="24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49"/>
          <p:cNvSpPr/>
          <p:nvPr/>
        </p:nvSpPr>
        <p:spPr>
          <a:xfrm>
            <a:off x="4400" y="0"/>
            <a:ext cx="9144000" cy="5143500"/>
          </a:xfrm>
          <a:prstGeom prst="rect">
            <a:avLst/>
          </a:prstGeom>
          <a:solidFill>
            <a:srgbClr val="40BD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00" name="Google Shape;600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9424317">
            <a:off x="2127000" y="645875"/>
            <a:ext cx="3124200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725" y="58775"/>
            <a:ext cx="3124200" cy="1514475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49"/>
          <p:cNvSpPr txBox="1">
            <a:spLocks noGrp="1"/>
          </p:cNvSpPr>
          <p:nvPr>
            <p:ph type="body" idx="1"/>
          </p:nvPr>
        </p:nvSpPr>
        <p:spPr>
          <a:xfrm>
            <a:off x="5462300" y="848850"/>
            <a:ext cx="2988300" cy="3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</a:rPr>
              <a:t>Reading Levels: Grade 1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</a:rPr>
              <a:t>Interest Level: Grades K-1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</a:rPr>
              <a:t>ATOS Range: 0.5-2.5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</a:rPr>
              <a:t>Lexile Range: 400-470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</a:rPr>
              <a:t>Pages: 24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</a:rPr>
              <a:t>Hardcover: $20.97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</a:rPr>
              <a:t>Ebook: $19.99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</a:rPr>
              <a:t>Paperback: $7.99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603" name="Google Shape;603;p49"/>
          <p:cNvSpPr txBox="1">
            <a:spLocks noGrp="1"/>
          </p:cNvSpPr>
          <p:nvPr>
            <p:ph type="title"/>
          </p:nvPr>
        </p:nvSpPr>
        <p:spPr>
          <a:xfrm>
            <a:off x="702000" y="3680325"/>
            <a:ext cx="4148100" cy="1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2400"/>
              <a:buNone/>
            </a:pPr>
            <a:r>
              <a:rPr lang="en"/>
              <a:t>EARLY READERS AND BEGINNING CONCEPTS</a:t>
            </a:r>
            <a:endParaRPr/>
          </a:p>
        </p:txBody>
      </p:sp>
      <p:pic>
        <p:nvPicPr>
          <p:cNvPr id="604" name="Google Shape;604;p49" title="Bearcub-Logo-white-OL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2000" y="712925"/>
            <a:ext cx="4148100" cy="2651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569480">
            <a:off x="166300" y="3679050"/>
            <a:ext cx="3124200" cy="151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5" title="9798893047653_spread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Google Shape;610;p50" title="US Symbol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50"/>
          <p:cNvSpPr txBox="1">
            <a:spLocks noGrp="1"/>
          </p:cNvSpPr>
          <p:nvPr>
            <p:ph type="title"/>
          </p:nvPr>
        </p:nvSpPr>
        <p:spPr>
          <a:xfrm>
            <a:off x="4995825" y="1434375"/>
            <a:ext cx="38220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U.S. SYMBOLS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2" name="Google Shape;612;p50"/>
          <p:cNvSpPr txBox="1">
            <a:spLocks noGrp="1"/>
          </p:cNvSpPr>
          <p:nvPr>
            <p:ph type="body" idx="1"/>
          </p:nvPr>
        </p:nvSpPr>
        <p:spPr>
          <a:xfrm>
            <a:off x="4995825" y="1916273"/>
            <a:ext cx="3740100" cy="18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ATOS: N/A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Lexile: TBD 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Perfect for observing America’s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</a:t>
            </a:r>
            <a:r>
              <a:rPr lang="en" sz="1300" b="1">
                <a:solidFill>
                  <a:srgbClr val="EE3624"/>
                </a:solidFill>
              </a:rPr>
              <a:t>Semiquincentennial</a:t>
            </a:r>
            <a:r>
              <a:rPr lang="en" sz="1300" b="1">
                <a:solidFill>
                  <a:schemeClr val="dk1"/>
                </a:solidFill>
              </a:rPr>
              <a:t> (250th anniversary)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Kid-friendly explanations for relevance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  of symbols today</a:t>
            </a:r>
            <a:endParaRPr sz="1300" b="1">
              <a:solidFill>
                <a:schemeClr val="dk1"/>
              </a:solidFill>
            </a:endParaRPr>
          </a:p>
        </p:txBody>
      </p:sp>
      <p:sp>
        <p:nvSpPr>
          <p:cNvPr id="613" name="Google Shape;613;p50"/>
          <p:cNvSpPr txBox="1">
            <a:spLocks noGrp="1"/>
          </p:cNvSpPr>
          <p:nvPr>
            <p:ph type="body" idx="1"/>
          </p:nvPr>
        </p:nvSpPr>
        <p:spPr>
          <a:xfrm>
            <a:off x="5081648" y="3675253"/>
            <a:ext cx="17322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1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K-1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14" name="Google Shape;614;p50" title="US-The American Flag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702" y="350912"/>
            <a:ext cx="2174566" cy="2174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50" title="US-The Bald Eagle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97430" y="350913"/>
            <a:ext cx="2174566" cy="2174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50" title="US-The Liberty Bell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3700" y="2618013"/>
            <a:ext cx="2174566" cy="2174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50" title="US-The Statue of Liberty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97432" y="2618013"/>
            <a:ext cx="2174566" cy="2174566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50"/>
          <p:cNvSpPr/>
          <p:nvPr/>
        </p:nvSpPr>
        <p:spPr>
          <a:xfrm rot="579023">
            <a:off x="8286959" y="61146"/>
            <a:ext cx="796369" cy="791486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Series!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9" name="Google Shape;619;p50" title="USA Burst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83099" y="350900"/>
            <a:ext cx="1100851" cy="1016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50" title="Bearcub-Logo-white-OL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43625" y="4461368"/>
            <a:ext cx="917701" cy="586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008D"/>
        </a:solidFill>
        <a:effectLst/>
      </p:bgPr>
    </p:bg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Google Shape;625;p51" title="9798895775851_spread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5750"/>
            <a:ext cx="9144003" cy="457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C00"/>
        </a:solidFill>
        <a:effectLst/>
      </p:bgPr>
    </p:bg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oogle Shape;630;p52" title="9798895775837_spread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5750"/>
            <a:ext cx="9144003" cy="457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53"/>
          <p:cNvSpPr txBox="1">
            <a:spLocks noGrp="1"/>
          </p:cNvSpPr>
          <p:nvPr>
            <p:ph type="title"/>
          </p:nvPr>
        </p:nvSpPr>
        <p:spPr>
          <a:xfrm>
            <a:off x="5086043" y="758750"/>
            <a:ext cx="27453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A BETTER YOU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6" name="Google Shape;636;p53"/>
          <p:cNvSpPr txBox="1">
            <a:spLocks noGrp="1"/>
          </p:cNvSpPr>
          <p:nvPr>
            <p:ph type="body" idx="1"/>
          </p:nvPr>
        </p:nvSpPr>
        <p:spPr>
          <a:xfrm>
            <a:off x="5165635" y="3402835"/>
            <a:ext cx="17322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1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K-1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37" name="Google Shape;637;p53" title="ABY-Everyone Makes Mistake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4077" y="350912"/>
            <a:ext cx="2174566" cy="2174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53" title="ABY-It_s OK to Ask for Help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7805" y="350913"/>
            <a:ext cx="2174566" cy="2174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53" title="ABY-Keep Going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4075" y="2618013"/>
            <a:ext cx="2174566" cy="2174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53" title="ABY-You Can Do Hard Things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57807" y="2618013"/>
            <a:ext cx="2174566" cy="2174566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53"/>
          <p:cNvSpPr txBox="1">
            <a:spLocks noGrp="1"/>
          </p:cNvSpPr>
          <p:nvPr>
            <p:ph type="body" idx="1"/>
          </p:nvPr>
        </p:nvSpPr>
        <p:spPr>
          <a:xfrm>
            <a:off x="5067175" y="1261398"/>
            <a:ext cx="3902100" cy="21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ATOS: N/A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Lexile: TBD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Early life skills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• Practical guidance for 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  everyday situations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Back matter features role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120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models who exemplify personal growth</a:t>
            </a:r>
            <a:r>
              <a:rPr lang="en" sz="1300"/>
              <a:t> </a:t>
            </a:r>
            <a:endParaRPr sz="1300" b="1"/>
          </a:p>
        </p:txBody>
      </p:sp>
      <p:sp>
        <p:nvSpPr>
          <p:cNvPr id="642" name="Google Shape;642;p53"/>
          <p:cNvSpPr/>
          <p:nvPr/>
        </p:nvSpPr>
        <p:spPr>
          <a:xfrm rot="584348">
            <a:off x="8246330" y="109752"/>
            <a:ext cx="796276" cy="791443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Series!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3" name="Google Shape;643;p53" title="A Better You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172982">
            <a:off x="4888774" y="237117"/>
            <a:ext cx="866653" cy="67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53" title="Bearcub-Logo-white-OL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43625" y="4461368"/>
            <a:ext cx="917701" cy="586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Google Shape;649;p54" title="9798895775660_spread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5750"/>
            <a:ext cx="9144003" cy="457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C00"/>
        </a:solidFill>
        <a:effectLst/>
      </p:bgPr>
    </p:bg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p55" title="9798895775653_spread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5750"/>
            <a:ext cx="9144003" cy="457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Google Shape;659;p56" title="Tech Talk.png"/>
          <p:cNvPicPr preferRelativeResize="0"/>
          <p:nvPr/>
        </p:nvPicPr>
        <p:blipFill rotWithShape="1">
          <a:blip r:embed="rId3">
            <a:alphaModFix amt="66000"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56"/>
          <p:cNvSpPr txBox="1">
            <a:spLocks noGrp="1"/>
          </p:cNvSpPr>
          <p:nvPr>
            <p:ph type="title"/>
          </p:nvPr>
        </p:nvSpPr>
        <p:spPr>
          <a:xfrm>
            <a:off x="6563835" y="1074673"/>
            <a:ext cx="18438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TECH TALK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1" name="Google Shape;661;p56"/>
          <p:cNvSpPr txBox="1">
            <a:spLocks noGrp="1"/>
          </p:cNvSpPr>
          <p:nvPr>
            <p:ph type="body" idx="1"/>
          </p:nvPr>
        </p:nvSpPr>
        <p:spPr>
          <a:xfrm>
            <a:off x="6541500" y="1549626"/>
            <a:ext cx="2453400" cy="21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ATOS: N/A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Lexile: TBD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Exploration of how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everyday tech works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Back matter shows how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  technology has changed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  over time</a:t>
            </a:r>
            <a:endParaRPr sz="1300" b="1">
              <a:solidFill>
                <a:schemeClr val="dk1"/>
              </a:solidFill>
            </a:endParaRPr>
          </a:p>
        </p:txBody>
      </p:sp>
      <p:sp>
        <p:nvSpPr>
          <p:cNvPr id="662" name="Google Shape;662;p56"/>
          <p:cNvSpPr txBox="1">
            <a:spLocks noGrp="1"/>
          </p:cNvSpPr>
          <p:nvPr>
            <p:ph type="body" idx="1"/>
          </p:nvPr>
        </p:nvSpPr>
        <p:spPr>
          <a:xfrm>
            <a:off x="6635222" y="3502971"/>
            <a:ext cx="17322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1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K-1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63" name="Google Shape;663;p56" title="TT-How AI Work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275" y="477813"/>
            <a:ext cx="2065971" cy="2065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56" title="TT-How Cell Phones Work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33259" y="477813"/>
            <a:ext cx="2065971" cy="2065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56" title="TT-How Smartwatches Work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72264" y="482066"/>
            <a:ext cx="2057482" cy="205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56" title="TT-How Tablets Works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2752" y="2599714"/>
            <a:ext cx="2057482" cy="205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56" title="TT-How the Internet Works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33253" y="2599717"/>
            <a:ext cx="2057482" cy="205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56" title="TT-How Wi-Fi Works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363777" y="2599716"/>
            <a:ext cx="2065971" cy="2065971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56"/>
          <p:cNvSpPr/>
          <p:nvPr/>
        </p:nvSpPr>
        <p:spPr>
          <a:xfrm rot="726590">
            <a:off x="8279980" y="75447"/>
            <a:ext cx="796525" cy="726919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Series!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0" name="Google Shape;670;p56" title="Bearcub-Logo-white-OL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143625" y="4461368"/>
            <a:ext cx="917701" cy="586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4EA7"/>
        </a:solidFill>
        <a:effectLst/>
      </p:bgPr>
    </p:bg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" name="Google Shape;675;p57" title="9798895775776_spread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5750"/>
            <a:ext cx="9144003" cy="457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C00"/>
        </a:solidFill>
        <a:effectLst/>
      </p:bgPr>
    </p:bg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Google Shape;680;p58" title="9798895775806_spread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5750"/>
            <a:ext cx="9144003" cy="457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" name="Google Shape;685;p59" title="Where did it come Fro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08157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59"/>
          <p:cNvSpPr txBox="1">
            <a:spLocks noGrp="1"/>
          </p:cNvSpPr>
          <p:nvPr>
            <p:ph type="title"/>
          </p:nvPr>
        </p:nvSpPr>
        <p:spPr>
          <a:xfrm>
            <a:off x="6603080" y="944368"/>
            <a:ext cx="25296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WHERE DID IT COME FROM?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7" name="Google Shape;687;p59"/>
          <p:cNvSpPr txBox="1">
            <a:spLocks noGrp="1"/>
          </p:cNvSpPr>
          <p:nvPr>
            <p:ph type="body" idx="1"/>
          </p:nvPr>
        </p:nvSpPr>
        <p:spPr>
          <a:xfrm>
            <a:off x="6625432" y="1719527"/>
            <a:ext cx="2346900" cy="19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ATOS: TBD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Lexile: TBD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Text explores the </a:t>
            </a:r>
            <a:r>
              <a:rPr lang="en" sz="1300" b="1" i="1">
                <a:solidFill>
                  <a:schemeClr val="dk1"/>
                </a:solidFill>
              </a:rPr>
              <a:t>who, </a:t>
            </a:r>
            <a:endParaRPr sz="1300" b="1" i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 b="1" i="1">
                <a:solidFill>
                  <a:schemeClr val="dk1"/>
                </a:solidFill>
              </a:rPr>
              <a:t>   how, </a:t>
            </a:r>
            <a:r>
              <a:rPr lang="en" sz="1300" b="1">
                <a:solidFill>
                  <a:schemeClr val="dk1"/>
                </a:solidFill>
              </a:rPr>
              <a:t>and </a:t>
            </a:r>
            <a:r>
              <a:rPr lang="en" sz="1300" b="1" i="1">
                <a:solidFill>
                  <a:schemeClr val="dk1"/>
                </a:solidFill>
              </a:rPr>
              <a:t>why</a:t>
            </a:r>
            <a:r>
              <a:rPr lang="en" sz="1300" b="1">
                <a:solidFill>
                  <a:schemeClr val="dk1"/>
                </a:solidFill>
              </a:rPr>
              <a:t> of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 each object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 Narrative explanations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120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 foster curiosity</a:t>
            </a:r>
            <a:endParaRPr sz="1300" b="1">
              <a:solidFill>
                <a:schemeClr val="dk1"/>
              </a:solidFill>
            </a:endParaRPr>
          </a:p>
        </p:txBody>
      </p:sp>
      <p:sp>
        <p:nvSpPr>
          <p:cNvPr id="688" name="Google Shape;688;p59"/>
          <p:cNvSpPr txBox="1">
            <a:spLocks noGrp="1"/>
          </p:cNvSpPr>
          <p:nvPr>
            <p:ph type="body" idx="1"/>
          </p:nvPr>
        </p:nvSpPr>
        <p:spPr>
          <a:xfrm>
            <a:off x="6755420" y="3692083"/>
            <a:ext cx="17322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1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K-1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89" name="Google Shape;689;p59" title="WDICF-Inventing the Bicycle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00" y="600550"/>
            <a:ext cx="2065971" cy="2065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59" title="WDICF-Inventing Paper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39084" y="600550"/>
            <a:ext cx="2065971" cy="2065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59" title="WDICF-Inventing Perfume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78089" y="604804"/>
            <a:ext cx="2057482" cy="205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59" title="WDICF-Inventing Scissors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577" y="2722451"/>
            <a:ext cx="2057482" cy="205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59" title="WDICF-Inventing the Toilet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39078" y="2722455"/>
            <a:ext cx="2057482" cy="205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59" title="WDICF-Inventing Zippers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369602" y="2722453"/>
            <a:ext cx="2065971" cy="2065971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59"/>
          <p:cNvSpPr/>
          <p:nvPr/>
        </p:nvSpPr>
        <p:spPr>
          <a:xfrm rot="630574">
            <a:off x="8283064" y="66027"/>
            <a:ext cx="796054" cy="785052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Series!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6" name="Google Shape;696;p59" title="Bearcub-Logo-white-OL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143625" y="4461368"/>
            <a:ext cx="917701" cy="586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"/>
          <p:cNvSpPr txBox="1">
            <a:spLocks noGrp="1"/>
          </p:cNvSpPr>
          <p:nvPr>
            <p:ph type="body" idx="1"/>
          </p:nvPr>
        </p:nvSpPr>
        <p:spPr>
          <a:xfrm>
            <a:off x="6018203" y="4111017"/>
            <a:ext cx="21192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K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PreK-2</a:t>
            </a:r>
            <a:r>
              <a:rPr lang="en" sz="1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sz="1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7" name="Google Shape;117;p6"/>
          <p:cNvSpPr/>
          <p:nvPr/>
        </p:nvSpPr>
        <p:spPr>
          <a:xfrm rot="6049763">
            <a:off x="5530363" y="120788"/>
            <a:ext cx="1908081" cy="2844179"/>
          </a:xfrm>
          <a:prstGeom prst="ellipse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" name="Google Shape;118;p6"/>
          <p:cNvSpPr/>
          <p:nvPr/>
        </p:nvSpPr>
        <p:spPr>
          <a:xfrm rot="4322216">
            <a:off x="6691186" y="2091309"/>
            <a:ext cx="1382278" cy="2499582"/>
          </a:xfrm>
          <a:prstGeom prst="ellipse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9" name="Google Shape;119;p6"/>
          <p:cNvSpPr/>
          <p:nvPr/>
        </p:nvSpPr>
        <p:spPr>
          <a:xfrm>
            <a:off x="4908350" y="952625"/>
            <a:ext cx="3789600" cy="2641500"/>
          </a:xfrm>
          <a:prstGeom prst="ellipse">
            <a:avLst/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" name="Google Shape;120;p6"/>
          <p:cNvSpPr txBox="1">
            <a:spLocks noGrp="1"/>
          </p:cNvSpPr>
          <p:nvPr>
            <p:ph type="title"/>
          </p:nvPr>
        </p:nvSpPr>
        <p:spPr>
          <a:xfrm>
            <a:off x="5880251" y="1142000"/>
            <a:ext cx="2804100" cy="8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60">
                <a:solidFill>
                  <a:srgbClr val="FFFFFF"/>
                </a:solidFill>
              </a:rPr>
              <a:t>SHAPES IN</a:t>
            </a:r>
            <a:endParaRPr sz="236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60">
                <a:solidFill>
                  <a:srgbClr val="FFFFFF"/>
                </a:solidFill>
              </a:rPr>
              <a:t>OUR WORLD</a:t>
            </a:r>
            <a:endParaRPr sz="236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144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" name="Google Shape;121;p6"/>
          <p:cNvSpPr txBox="1">
            <a:spLocks noGrp="1"/>
          </p:cNvSpPr>
          <p:nvPr>
            <p:ph type="body" idx="1"/>
          </p:nvPr>
        </p:nvSpPr>
        <p:spPr>
          <a:xfrm>
            <a:off x="5880250" y="1976900"/>
            <a:ext cx="2482800" cy="15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lt1"/>
                </a:solidFill>
              </a:rPr>
              <a:t>• Lexile Range: N/A 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lt1"/>
                </a:solidFill>
              </a:rPr>
              <a:t>• ATOS Range: TBD</a:t>
            </a:r>
            <a:endParaRPr b="1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rgbClr val="FFFFFF"/>
                </a:solidFill>
              </a:rPr>
              <a:t>• </a:t>
            </a:r>
            <a:r>
              <a:rPr lang="en" b="1">
                <a:solidFill>
                  <a:schemeClr val="lt1"/>
                </a:solidFill>
              </a:rPr>
              <a:t> Photo labels, glossary,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400"/>
              <a:buNone/>
            </a:pPr>
            <a:r>
              <a:rPr lang="en" b="1">
                <a:solidFill>
                  <a:schemeClr val="lt1"/>
                </a:solidFill>
              </a:rPr>
              <a:t>   and sight word lists</a:t>
            </a:r>
            <a:r>
              <a:rPr lang="en" b="1">
                <a:solidFill>
                  <a:srgbClr val="FFFFFF"/>
                </a:solidFill>
              </a:rPr>
              <a:t> </a:t>
            </a:r>
            <a:endParaRPr sz="1400" b="1">
              <a:solidFill>
                <a:srgbClr val="FFFFFF"/>
              </a:solidFill>
            </a:endParaRPr>
          </a:p>
        </p:txBody>
      </p:sp>
      <p:pic>
        <p:nvPicPr>
          <p:cNvPr id="122" name="Google Shape;122;p6" title="Beginners-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63000" y="4415417"/>
            <a:ext cx="708775" cy="674083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6"/>
          <p:cNvSpPr/>
          <p:nvPr/>
        </p:nvSpPr>
        <p:spPr>
          <a:xfrm>
            <a:off x="5256499" y="3356200"/>
            <a:ext cx="369600" cy="357300"/>
          </a:xfrm>
          <a:prstGeom prst="ellipse">
            <a:avLst/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" name="Google Shape;124;p6"/>
          <p:cNvSpPr/>
          <p:nvPr/>
        </p:nvSpPr>
        <p:spPr>
          <a:xfrm>
            <a:off x="6861025" y="3396400"/>
            <a:ext cx="579600" cy="560400"/>
          </a:xfrm>
          <a:prstGeom prst="ellipse">
            <a:avLst/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5" name="Google Shape;125;p6"/>
          <p:cNvSpPr/>
          <p:nvPr/>
        </p:nvSpPr>
        <p:spPr>
          <a:xfrm>
            <a:off x="7794350" y="752325"/>
            <a:ext cx="1019400" cy="955800"/>
          </a:xfrm>
          <a:prstGeom prst="ellipse">
            <a:avLst/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6" name="Google Shape;126;p6"/>
          <p:cNvSpPr/>
          <p:nvPr/>
        </p:nvSpPr>
        <p:spPr>
          <a:xfrm rot="939726">
            <a:off x="8305407" y="3625775"/>
            <a:ext cx="266703" cy="236704"/>
          </a:xfrm>
          <a:prstGeom prst="triangle">
            <a:avLst>
              <a:gd name="adj" fmla="val 50000"/>
            </a:avLst>
          </a:prstGeom>
          <a:noFill/>
          <a:ln w="38100" cap="flat" cmpd="sng">
            <a:solidFill>
              <a:srgbClr val="EE21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7" name="Google Shape;127;p6"/>
          <p:cNvSpPr/>
          <p:nvPr/>
        </p:nvSpPr>
        <p:spPr>
          <a:xfrm rot="-4064831">
            <a:off x="5777974" y="227858"/>
            <a:ext cx="190919" cy="183006"/>
          </a:xfrm>
          <a:prstGeom prst="triangle">
            <a:avLst>
              <a:gd name="adj" fmla="val 50000"/>
            </a:avLst>
          </a:prstGeom>
          <a:noFill/>
          <a:ln w="38100" cap="flat" cmpd="sng">
            <a:solidFill>
              <a:srgbClr val="EE21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" name="Google Shape;128;p6"/>
          <p:cNvSpPr/>
          <p:nvPr/>
        </p:nvSpPr>
        <p:spPr>
          <a:xfrm rot="824726">
            <a:off x="7960001" y="892645"/>
            <a:ext cx="688107" cy="675375"/>
          </a:xfrm>
          <a:prstGeom prst="star8">
            <a:avLst>
              <a:gd name="adj" fmla="val 375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rgbClr val="EE2124"/>
                </a:solidFill>
                <a:latin typeface="Montserrat"/>
                <a:ea typeface="Montserrat"/>
                <a:cs typeface="Montserrat"/>
                <a:sym typeface="Montserrat"/>
              </a:rPr>
              <a:t>NEW</a:t>
            </a:r>
            <a:endParaRPr sz="800" b="1" i="0" u="none" strike="noStrike" cap="none">
              <a:solidFill>
                <a:srgbClr val="EE21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9" name="Google Shape;129;p6" title="SiOW-Circle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424" y="196500"/>
            <a:ext cx="1674679" cy="2306488"/>
          </a:xfrm>
          <a:prstGeom prst="rect">
            <a:avLst/>
          </a:prstGeom>
          <a:noFill/>
          <a:ln w="100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0" name="Google Shape;130;p6" title="SiOW-Hexagons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08276" y="196500"/>
            <a:ext cx="1674679" cy="2306488"/>
          </a:xfrm>
          <a:prstGeom prst="rect">
            <a:avLst/>
          </a:prstGeom>
          <a:noFill/>
          <a:ln w="100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1" name="Google Shape;131;p6" title="SiOW-Ovals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42020" y="196499"/>
            <a:ext cx="1674679" cy="2306488"/>
          </a:xfrm>
          <a:prstGeom prst="rect">
            <a:avLst/>
          </a:prstGeom>
          <a:noFill/>
          <a:ln w="100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2" name="Google Shape;132;p6" title="SiOW-Rectangles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0537" y="2640402"/>
            <a:ext cx="1674672" cy="2306478"/>
          </a:xfrm>
          <a:prstGeom prst="rect">
            <a:avLst/>
          </a:prstGeom>
          <a:noFill/>
          <a:ln w="100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3" name="Google Shape;133;p6" title="SiOW-Squares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18405" y="2640374"/>
            <a:ext cx="1674694" cy="2306514"/>
          </a:xfrm>
          <a:prstGeom prst="rect">
            <a:avLst/>
          </a:prstGeom>
          <a:noFill/>
          <a:ln w="100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4" name="Google Shape;134;p6" title="SiOW-Triangles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836298" y="2640365"/>
            <a:ext cx="1674694" cy="2306514"/>
          </a:xfrm>
          <a:prstGeom prst="rect">
            <a:avLst/>
          </a:prstGeom>
          <a:noFill/>
          <a:ln w="100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A0DC"/>
        </a:solidFill>
        <a:effectLst/>
      </p:bgPr>
    </p:bg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p60" title="9798895775912_spread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29739"/>
            <a:ext cx="9144003" cy="4484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C00"/>
        </a:solidFill>
        <a:effectLst/>
      </p:bgPr>
    </p:bg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Google Shape;706;p61" title="9798895775905_spread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5750"/>
            <a:ext cx="9144003" cy="457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" name="Google Shape;711;p62" title="Life Everywher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62" title="Rainforest Frog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15150" y="3455700"/>
            <a:ext cx="2914248" cy="1687801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62"/>
          <p:cNvSpPr txBox="1">
            <a:spLocks noGrp="1"/>
          </p:cNvSpPr>
          <p:nvPr>
            <p:ph type="title"/>
          </p:nvPr>
        </p:nvSpPr>
        <p:spPr>
          <a:xfrm>
            <a:off x="5290625" y="391275"/>
            <a:ext cx="37707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LIFE EVERYWHERE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4" name="Google Shape;714;p62"/>
          <p:cNvSpPr txBox="1">
            <a:spLocks noGrp="1"/>
          </p:cNvSpPr>
          <p:nvPr>
            <p:ph type="body" idx="1"/>
          </p:nvPr>
        </p:nvSpPr>
        <p:spPr>
          <a:xfrm>
            <a:off x="5374992" y="2844406"/>
            <a:ext cx="17322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1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K-1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15" name="Google Shape;715;p62"/>
          <p:cNvSpPr txBox="1">
            <a:spLocks noGrp="1"/>
          </p:cNvSpPr>
          <p:nvPr>
            <p:ph type="body" idx="1"/>
          </p:nvPr>
        </p:nvSpPr>
        <p:spPr>
          <a:xfrm>
            <a:off x="5290625" y="857175"/>
            <a:ext cx="2623200" cy="19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ATOS: TBD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Lexile: TBD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Zoomed-in biome feature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includes fun facts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Aligns with NGSS Life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  Science Standards on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  biomes and ecosystems</a:t>
            </a:r>
            <a:endParaRPr sz="1300" b="1">
              <a:solidFill>
                <a:schemeClr val="dk1"/>
              </a:solidFill>
            </a:endParaRPr>
          </a:p>
        </p:txBody>
      </p:sp>
      <p:sp>
        <p:nvSpPr>
          <p:cNvPr id="716" name="Google Shape;716;p62"/>
          <p:cNvSpPr/>
          <p:nvPr/>
        </p:nvSpPr>
        <p:spPr>
          <a:xfrm rot="503697">
            <a:off x="8151488" y="65904"/>
            <a:ext cx="963726" cy="836317"/>
          </a:xfrm>
          <a:prstGeom prst="star8">
            <a:avLst>
              <a:gd name="adj" fmla="val 31985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Series!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7" name="Google Shape;717;p62" title="LE-DesertBiomes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525" y="102325"/>
            <a:ext cx="1573678" cy="1573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62" title="LE-ForestBiomes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64386" y="102325"/>
            <a:ext cx="1573678" cy="1573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62" title="LE-FreshwaterBiomes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27247" y="102325"/>
            <a:ext cx="1573678" cy="1573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62" title="LE-GrasslandBiomes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1526" y="1779010"/>
            <a:ext cx="1573678" cy="1573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62" title="LE-OceanBiomes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27247" y="1779011"/>
            <a:ext cx="1573678" cy="1573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62" title="LE-TundraBiomes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764386" y="3455697"/>
            <a:ext cx="1573678" cy="1573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62" title="LE-MountainBiomes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764386" y="1779011"/>
            <a:ext cx="1573678" cy="1573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62" title="LE-RainforestBiomes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1513" y="3455708"/>
            <a:ext cx="1573678" cy="1573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62" title="Bearcub-Logo-white-OL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143625" y="4461368"/>
            <a:ext cx="917701" cy="586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203"/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" name="Google Shape;730;p63" title="9798895775752_spread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5750"/>
            <a:ext cx="9144003" cy="457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008D"/>
        </a:solidFill>
        <a:effectLst/>
      </p:bgPr>
    </p:bg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Google Shape;735;p64" title="9798895775707_spread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5750"/>
            <a:ext cx="9144003" cy="457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Google Shape;740;p65" title="Fusion INtr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65"/>
          <p:cNvSpPr txBox="1">
            <a:spLocks noGrp="1"/>
          </p:cNvSpPr>
          <p:nvPr>
            <p:ph type="body" idx="1"/>
          </p:nvPr>
        </p:nvSpPr>
        <p:spPr>
          <a:xfrm>
            <a:off x="5466850" y="883650"/>
            <a:ext cx="3230100" cy="3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Reading Levels: Grades 2-3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Interest Level: Grades 1-3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ATOS Range: 3.0-4.0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lt1"/>
                </a:solidFill>
              </a:rPr>
              <a:t>Lexile Range: 560-790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Pages: 24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Hardcover: $21.67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Ebook: $19.99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Paperback: $7.99</a:t>
            </a:r>
            <a:endParaRPr sz="1600" b="1">
              <a:solidFill>
                <a:schemeClr val="lt1"/>
              </a:solidFill>
            </a:endParaRPr>
          </a:p>
        </p:txBody>
      </p:sp>
      <p:sp>
        <p:nvSpPr>
          <p:cNvPr id="742" name="Google Shape;742;p65"/>
          <p:cNvSpPr txBox="1">
            <a:spLocks noGrp="1"/>
          </p:cNvSpPr>
          <p:nvPr>
            <p:ph type="title"/>
          </p:nvPr>
        </p:nvSpPr>
        <p:spPr>
          <a:xfrm>
            <a:off x="697175" y="3156150"/>
            <a:ext cx="4148100" cy="9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2400"/>
              <a:buNone/>
            </a:pPr>
            <a:r>
              <a:rPr lang="en">
                <a:solidFill>
                  <a:schemeClr val="lt1"/>
                </a:solidFill>
              </a:rPr>
              <a:t>FUN, FACTUAL, ENGAGING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743" name="Google Shape;743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9538" y="1089175"/>
            <a:ext cx="3743325" cy="159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Google Shape;748;p66" title="American Tou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66"/>
          <p:cNvSpPr txBox="1">
            <a:spLocks noGrp="1"/>
          </p:cNvSpPr>
          <p:nvPr>
            <p:ph type="title"/>
          </p:nvPr>
        </p:nvSpPr>
        <p:spPr>
          <a:xfrm>
            <a:off x="6144550" y="1071554"/>
            <a:ext cx="30063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AMERICAN TOUR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0" name="Google Shape;750;p66"/>
          <p:cNvSpPr txBox="1">
            <a:spLocks noGrp="1"/>
          </p:cNvSpPr>
          <p:nvPr>
            <p:ph type="body" idx="1"/>
          </p:nvPr>
        </p:nvSpPr>
        <p:spPr>
          <a:xfrm>
            <a:off x="6144550" y="1513080"/>
            <a:ext cx="3006300" cy="22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ATOS: TBD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Lexile: TBD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Perfect for observing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America’s </a:t>
            </a:r>
            <a:r>
              <a:rPr lang="en" sz="1300" b="1">
                <a:solidFill>
                  <a:srgbClr val="EE3624"/>
                </a:solidFill>
              </a:rPr>
              <a:t>Semiquincentennial</a:t>
            </a:r>
            <a:r>
              <a:rPr lang="en" sz="1300" b="1">
                <a:solidFill>
                  <a:schemeClr val="dk1"/>
                </a:solidFill>
              </a:rPr>
              <a:t>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(250th anniversary)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Avery the Eagle guides readers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through iconic American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120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landmarks</a:t>
            </a:r>
            <a:endParaRPr sz="1300" b="1">
              <a:solidFill>
                <a:schemeClr val="dk1"/>
              </a:solidFill>
            </a:endParaRPr>
          </a:p>
        </p:txBody>
      </p:sp>
      <p:sp>
        <p:nvSpPr>
          <p:cNvPr id="751" name="Google Shape;751;p66"/>
          <p:cNvSpPr txBox="1">
            <a:spLocks noGrp="1"/>
          </p:cNvSpPr>
          <p:nvPr>
            <p:ph type="body" idx="1"/>
          </p:nvPr>
        </p:nvSpPr>
        <p:spPr>
          <a:xfrm>
            <a:off x="6233431" y="3652927"/>
            <a:ext cx="17322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2-3</a:t>
            </a:r>
            <a:endParaRPr sz="1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1-3</a:t>
            </a:r>
            <a:r>
              <a:rPr lang="en" sz="1000" b="1">
                <a:latin typeface="Avenir"/>
                <a:ea typeface="Avenir"/>
                <a:cs typeface="Avenir"/>
                <a:sym typeface="Avenir"/>
              </a:rPr>
              <a:t> </a:t>
            </a:r>
            <a:endParaRPr sz="1000" b="1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752" name="Google Shape;752;p66" title="979889577680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225" y="182375"/>
            <a:ext cx="1903073" cy="1903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66" title="9798895776810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60975" y="178400"/>
            <a:ext cx="1903099" cy="190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66" title="9798895776827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52775" y="182375"/>
            <a:ext cx="1903073" cy="1903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66" title="9798895776834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9200" y="2138275"/>
            <a:ext cx="1903099" cy="1903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66" title="979889577684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45275" y="2158025"/>
            <a:ext cx="1903099" cy="1903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66" title="9798895776858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52750" y="2142237"/>
            <a:ext cx="1903099" cy="1903099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Google Shape;758;p66"/>
          <p:cNvSpPr/>
          <p:nvPr/>
        </p:nvSpPr>
        <p:spPr>
          <a:xfrm rot="487620">
            <a:off x="8320876" y="51727"/>
            <a:ext cx="783064" cy="717346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Series!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9" name="Google Shape;759;p66" title="USA Burst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943050" y="207175"/>
            <a:ext cx="876902" cy="810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66" title="Fusion-logo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075800" y="4669884"/>
            <a:ext cx="998274" cy="388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1919"/>
        </a:solidFill>
        <a:effectLst/>
      </p:bgPr>
    </p:bg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67" title="9798895775974_spread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2488"/>
            <a:ext cx="9143997" cy="4778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19E"/>
        </a:solid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" name="Google Shape;770;p68" title="9798895775929_spread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5750"/>
            <a:ext cx="9144003" cy="457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69" title="Dino di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69"/>
          <p:cNvSpPr/>
          <p:nvPr/>
        </p:nvSpPr>
        <p:spPr>
          <a:xfrm>
            <a:off x="7981075" y="4609375"/>
            <a:ext cx="1172400" cy="534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reflection endPos="30000" dist="3810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7" name="Google Shape;777;p69"/>
          <p:cNvSpPr txBox="1">
            <a:spLocks noGrp="1"/>
          </p:cNvSpPr>
          <p:nvPr>
            <p:ph type="title"/>
          </p:nvPr>
        </p:nvSpPr>
        <p:spPr>
          <a:xfrm>
            <a:off x="6589025" y="544601"/>
            <a:ext cx="17322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DINO DIG!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8" name="Google Shape;778;p69"/>
          <p:cNvSpPr txBox="1">
            <a:spLocks noGrp="1"/>
          </p:cNvSpPr>
          <p:nvPr>
            <p:ph type="body" idx="1"/>
          </p:nvPr>
        </p:nvSpPr>
        <p:spPr>
          <a:xfrm>
            <a:off x="6589025" y="949221"/>
            <a:ext cx="2388000" cy="19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ATOS: TBD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Lexile: TBD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Paleontologist narrators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introduce readers to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their fascinating job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• Fun fossil facts</a:t>
            </a:r>
            <a:endParaRPr sz="1300" b="1">
              <a:solidFill>
                <a:schemeClr val="dk1"/>
              </a:solidFill>
            </a:endParaRPr>
          </a:p>
        </p:txBody>
      </p:sp>
      <p:sp>
        <p:nvSpPr>
          <p:cNvPr id="779" name="Google Shape;779;p69"/>
          <p:cNvSpPr txBox="1">
            <a:spLocks noGrp="1"/>
          </p:cNvSpPr>
          <p:nvPr>
            <p:ph type="body" idx="1"/>
          </p:nvPr>
        </p:nvSpPr>
        <p:spPr>
          <a:xfrm>
            <a:off x="6692026" y="2706190"/>
            <a:ext cx="17322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2-3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1-3</a:t>
            </a:r>
            <a:r>
              <a:rPr lang="en" sz="1000" b="1">
                <a:latin typeface="Avenir"/>
                <a:ea typeface="Avenir"/>
                <a:cs typeface="Avenir"/>
                <a:sym typeface="Avenir"/>
              </a:rPr>
              <a:t> </a:t>
            </a:r>
            <a:endParaRPr sz="1000" b="1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780" name="Google Shape;780;p69" title="DD-Digging Up a Brachiosaur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00" y="204025"/>
            <a:ext cx="2065971" cy="2065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69" title="DD-Digging Up a Plesiosaur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39084" y="204025"/>
            <a:ext cx="2065971" cy="2065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69" title="DD-Digging Up a Pterosaur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78089" y="208279"/>
            <a:ext cx="2057482" cy="205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69" title="DD-Digging Up a Stegosaurus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577" y="2325926"/>
            <a:ext cx="2057482" cy="205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69" title="DD-Digging Up a T. rex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39078" y="2325930"/>
            <a:ext cx="2057482" cy="205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69" title="DD-Digging Up a Velociraptor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369602" y="2325928"/>
            <a:ext cx="2065971" cy="2065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69" title="Fusion-logo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064300" y="4664134"/>
            <a:ext cx="998274" cy="388216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p69"/>
          <p:cNvSpPr/>
          <p:nvPr/>
        </p:nvSpPr>
        <p:spPr>
          <a:xfrm rot="749872">
            <a:off x="8298047" y="75811"/>
            <a:ext cx="783260" cy="750493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Series!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8" name="Google Shape;788;p69" title="Summer Reading Logo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81074" y="983841"/>
            <a:ext cx="568900" cy="65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69" title="Earthworm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608086" y="4078025"/>
            <a:ext cx="1232502" cy="97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69" title="Dino Dig Boy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5973799" y="3323650"/>
            <a:ext cx="1064725" cy="181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7" title="9798893047660_spread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6450" y="392450"/>
            <a:ext cx="6662574" cy="4165226"/>
          </a:xfrm>
          <a:prstGeom prst="rect">
            <a:avLst/>
          </a:prstGeom>
          <a:noFill/>
          <a:ln>
            <a:noFill/>
          </a:ln>
          <a:effectLst>
            <a:outerShdw blurRad="185738" dist="85725" dir="8160000" algn="bl" rotWithShape="0">
              <a:srgbClr val="000000">
                <a:alpha val="26666"/>
              </a:srgbClr>
            </a:outerShdw>
          </a:effectLst>
        </p:spPr>
      </p:pic>
      <p:pic>
        <p:nvPicPr>
          <p:cNvPr id="140" name="Google Shape;140;p7" title="979889304766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93575" y="1906050"/>
            <a:ext cx="2152701" cy="2968852"/>
          </a:xfrm>
          <a:prstGeom prst="rect">
            <a:avLst/>
          </a:prstGeom>
          <a:noFill/>
          <a:ln>
            <a:noFill/>
          </a:ln>
          <a:effectLst>
            <a:outerShdw blurRad="185738" dist="85725" dir="8160000" algn="bl" rotWithShape="0">
              <a:srgbClr val="000000">
                <a:alpha val="26666"/>
              </a:srgbClr>
            </a:outerShdw>
          </a:effec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" name="Google Shape;795;p70" title="9798895776018_spread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5750"/>
            <a:ext cx="9143997" cy="457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BDD9"/>
        </a:solidFill>
        <a:effectLst/>
      </p:bgPr>
    </p:bg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" name="Google Shape;800;p71" title="9798895775981_spread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5750"/>
            <a:ext cx="9144003" cy="457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72"/>
          <p:cNvSpPr/>
          <p:nvPr/>
        </p:nvSpPr>
        <p:spPr>
          <a:xfrm>
            <a:off x="7122416" y="2392850"/>
            <a:ext cx="1661700" cy="1661700"/>
          </a:xfrm>
          <a:prstGeom prst="ellipse">
            <a:avLst/>
          </a:prstGeom>
          <a:solidFill>
            <a:srgbClr val="EA9999"/>
          </a:solidFill>
          <a:ln w="40225" cap="flat" cmpd="sng">
            <a:solidFill>
              <a:srgbClr val="CF03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8675" tIns="128675" rIns="128675" bIns="128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70"/>
              <a:buFont typeface="Arial"/>
              <a:buNone/>
            </a:pPr>
            <a:endParaRPr sz="197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6" name="Google Shape;806;p72"/>
          <p:cNvSpPr/>
          <p:nvPr/>
        </p:nvSpPr>
        <p:spPr>
          <a:xfrm>
            <a:off x="5065651" y="2880226"/>
            <a:ext cx="1512900" cy="1512900"/>
          </a:xfrm>
          <a:prstGeom prst="ellipse">
            <a:avLst/>
          </a:prstGeom>
          <a:solidFill>
            <a:srgbClr val="F7C80C"/>
          </a:solidFill>
          <a:ln w="329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5225" tIns="105225" rIns="105225" bIns="1052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11"/>
              <a:buFont typeface="Arial"/>
              <a:buNone/>
            </a:pPr>
            <a:endParaRPr sz="1611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7" name="Google Shape;807;p72"/>
          <p:cNvSpPr/>
          <p:nvPr/>
        </p:nvSpPr>
        <p:spPr>
          <a:xfrm>
            <a:off x="6578550" y="3652850"/>
            <a:ext cx="1399500" cy="1399500"/>
          </a:xfrm>
          <a:prstGeom prst="ellipse">
            <a:avLst/>
          </a:prstGeom>
          <a:solidFill>
            <a:srgbClr val="ACCA15"/>
          </a:solidFill>
          <a:ln w="2857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8" name="Google Shape;808;p72"/>
          <p:cNvSpPr txBox="1">
            <a:spLocks noGrp="1"/>
          </p:cNvSpPr>
          <p:nvPr>
            <p:ph type="title"/>
          </p:nvPr>
        </p:nvSpPr>
        <p:spPr>
          <a:xfrm>
            <a:off x="5160604" y="126873"/>
            <a:ext cx="3271800" cy="8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BEYOND THE CLASSROOM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9" name="Google Shape;809;p72"/>
          <p:cNvSpPr txBox="1">
            <a:spLocks noGrp="1"/>
          </p:cNvSpPr>
          <p:nvPr>
            <p:ph type="body" idx="1"/>
          </p:nvPr>
        </p:nvSpPr>
        <p:spPr>
          <a:xfrm>
            <a:off x="5268727" y="2327855"/>
            <a:ext cx="17322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2-3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1-3</a:t>
            </a:r>
            <a:r>
              <a:rPr lang="en" sz="1000" b="1">
                <a:latin typeface="Avenir"/>
                <a:ea typeface="Avenir"/>
                <a:cs typeface="Avenir"/>
                <a:sym typeface="Avenir"/>
              </a:rPr>
              <a:t> </a:t>
            </a:r>
            <a:endParaRPr sz="1000"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10" name="Google Shape;810;p72"/>
          <p:cNvSpPr txBox="1">
            <a:spLocks noGrp="1"/>
          </p:cNvSpPr>
          <p:nvPr>
            <p:ph type="body" idx="1"/>
          </p:nvPr>
        </p:nvSpPr>
        <p:spPr>
          <a:xfrm>
            <a:off x="5182829" y="925697"/>
            <a:ext cx="3337200" cy="14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ATOS: N/A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Lexile: TBD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Examples and questions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encourage real-life applications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120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of history, literacy, math, and science</a:t>
            </a:r>
            <a:endParaRPr sz="1300" b="1"/>
          </a:p>
        </p:txBody>
      </p:sp>
      <p:pic>
        <p:nvPicPr>
          <p:cNvPr id="811" name="Google Shape;811;p72" title="BTC-History in Your Lif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677" y="198925"/>
            <a:ext cx="2305597" cy="2305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72" title="BTC-Math in Your Life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78602" y="198925"/>
            <a:ext cx="2305597" cy="2305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72" title="BTC-Reading and Writing in Your Life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9675" y="2602630"/>
            <a:ext cx="2305597" cy="2305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p72" title="BTC-Science in Your Life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78604" y="2602630"/>
            <a:ext cx="2305597" cy="2305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p72" title="Fusion-logo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58550" y="4664134"/>
            <a:ext cx="998274" cy="388216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p72"/>
          <p:cNvSpPr/>
          <p:nvPr/>
        </p:nvSpPr>
        <p:spPr>
          <a:xfrm rot="439752">
            <a:off x="8281503" y="111346"/>
            <a:ext cx="783098" cy="762559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Series!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7" name="Google Shape;817;p72" title="Beyond the Classroom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870960">
            <a:off x="6754191" y="3771469"/>
            <a:ext cx="1114514" cy="1130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72" title="Beyond the Classroom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817495">
            <a:off x="5249326" y="3054501"/>
            <a:ext cx="1282876" cy="113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72" title="Beyond the Classroom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817511">
            <a:off x="7218972" y="2716419"/>
            <a:ext cx="1525561" cy="1059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A84F"/>
        </a:solidFill>
        <a:effectLst/>
      </p:bgPr>
    </p:bg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" name="Google Shape;824;p73" title="9798895776087_spread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5750"/>
            <a:ext cx="9143997" cy="457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98D6"/>
        </a:solidFill>
        <a:effectLst/>
      </p:bgPr>
    </p:bg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" name="Google Shape;829;p74" title="9798895776117_spread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5750"/>
            <a:ext cx="9144003" cy="457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4" name="Google Shape;834;p75" title="SeaGull Tour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"/>
            <a:ext cx="9143999" cy="18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75"/>
          <p:cNvSpPr txBox="1">
            <a:spLocks noGrp="1"/>
          </p:cNvSpPr>
          <p:nvPr>
            <p:ph type="title"/>
          </p:nvPr>
        </p:nvSpPr>
        <p:spPr>
          <a:xfrm>
            <a:off x="6527225" y="1534053"/>
            <a:ext cx="2708400" cy="1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3875"/>
              <a:buNone/>
            </a:pPr>
            <a:r>
              <a:rPr lang="en"/>
              <a:t>SEE-GULLS OCEAN TOURS </a:t>
            </a:r>
            <a:r>
              <a:rPr lang="en" sz="1733"/>
              <a:t>SET TWO</a:t>
            </a:r>
            <a:endParaRPr sz="1733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6" name="Google Shape;836;p75"/>
          <p:cNvSpPr txBox="1">
            <a:spLocks noGrp="1"/>
          </p:cNvSpPr>
          <p:nvPr>
            <p:ph type="body" idx="1"/>
          </p:nvPr>
        </p:nvSpPr>
        <p:spPr>
          <a:xfrm>
            <a:off x="6527225" y="2558002"/>
            <a:ext cx="2463300" cy="18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ATOS: TBD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Lexile: TBD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Animal narrators lead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readers on an ocean tour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Exploration of animals’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  appearance, survival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  skills, and habitats</a:t>
            </a:r>
            <a:endParaRPr sz="1300" b="1">
              <a:solidFill>
                <a:schemeClr val="dk1"/>
              </a:solidFill>
            </a:endParaRPr>
          </a:p>
        </p:txBody>
      </p:sp>
      <p:sp>
        <p:nvSpPr>
          <p:cNvPr id="837" name="Google Shape;837;p75"/>
          <p:cNvSpPr txBox="1">
            <a:spLocks noGrp="1"/>
          </p:cNvSpPr>
          <p:nvPr>
            <p:ph type="body" idx="1"/>
          </p:nvPr>
        </p:nvSpPr>
        <p:spPr>
          <a:xfrm>
            <a:off x="357475" y="243925"/>
            <a:ext cx="17322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READING LEVEL: Gr. 2-3</a:t>
            </a:r>
            <a:endParaRPr sz="1000" b="1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INTEREST LEVEL: Gr. 1-3</a:t>
            </a:r>
            <a:r>
              <a:rPr lang="en" sz="1000" b="1"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sz="1000" b="1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38" name="Google Shape;838;p75" title="SGOT-Discovering Estuaries and Coast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600" y="841925"/>
            <a:ext cx="2065971" cy="2065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75" title="SGOT-Discovering Jellyfish and Sea Slugs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26584" y="841925"/>
            <a:ext cx="2065971" cy="2065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75" title="SGOT-Discovering Kelp Forests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65589" y="846179"/>
            <a:ext cx="2057482" cy="205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75" title="SGOT-Discovering Marine Reptiles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6077" y="2963826"/>
            <a:ext cx="2057482" cy="205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75" title="SGOT-Discovering Octopuses and Squid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26578" y="2963830"/>
            <a:ext cx="2057482" cy="205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p75" title="SGOT-Discovering Sharks and Rays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357102" y="2963828"/>
            <a:ext cx="2065971" cy="2065971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75"/>
          <p:cNvSpPr/>
          <p:nvPr/>
        </p:nvSpPr>
        <p:spPr>
          <a:xfrm rot="713089">
            <a:off x="8301516" y="163508"/>
            <a:ext cx="691933" cy="687931"/>
          </a:xfrm>
          <a:prstGeom prst="star8">
            <a:avLst>
              <a:gd name="adj" fmla="val 37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rgbClr val="EE3624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endParaRPr sz="800" b="1" i="0" u="none" strike="noStrike" cap="none">
              <a:solidFill>
                <a:srgbClr val="EE362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rgbClr val="EE3624"/>
                </a:solidFill>
                <a:latin typeface="Montserrat"/>
                <a:ea typeface="Montserrat"/>
                <a:cs typeface="Montserrat"/>
                <a:sym typeface="Montserrat"/>
              </a:rPr>
              <a:t>New Titles</a:t>
            </a:r>
            <a:endParaRPr sz="600" b="1" i="0" u="none" strike="noStrike" cap="none">
              <a:solidFill>
                <a:srgbClr val="EE362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5" name="Google Shape;845;p75" title="Fusion-logo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058550" y="4664134"/>
            <a:ext cx="998274" cy="388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75" title="Gulls-Boat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705684">
            <a:off x="6605788" y="264641"/>
            <a:ext cx="1423447" cy="1222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1" name="Google Shape;851;p76" title="9798895778111_spread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5750"/>
            <a:ext cx="9143997" cy="457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E13"/>
        </a:solidFill>
        <a:effectLst/>
      </p:bgPr>
    </p:bg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6" name="Google Shape;856;p77" title="9798895778128_spread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5750"/>
            <a:ext cx="9144003" cy="457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78"/>
          <p:cNvSpPr/>
          <p:nvPr/>
        </p:nvSpPr>
        <p:spPr>
          <a:xfrm>
            <a:off x="-1425" y="6075"/>
            <a:ext cx="9144000" cy="5143500"/>
          </a:xfrm>
          <a:prstGeom prst="rect">
            <a:avLst/>
          </a:prstGeom>
          <a:solidFill>
            <a:srgbClr val="40BD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62" name="Google Shape;862;p78" title="Spyglas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98814">
            <a:off x="109545" y="670393"/>
            <a:ext cx="1816367" cy="2968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78" title="Spyglas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96694">
            <a:off x="3982439" y="234650"/>
            <a:ext cx="1100675" cy="1798725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78"/>
          <p:cNvSpPr txBox="1">
            <a:spLocks noGrp="1"/>
          </p:cNvSpPr>
          <p:nvPr>
            <p:ph type="body" idx="1"/>
          </p:nvPr>
        </p:nvSpPr>
        <p:spPr>
          <a:xfrm>
            <a:off x="5458575" y="849825"/>
            <a:ext cx="29883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dk1"/>
                </a:solidFill>
              </a:rPr>
              <a:t>Reading Levels: Grade 3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dk1"/>
                </a:solidFill>
              </a:rPr>
              <a:t>Interest Level: Grades 2-5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</a:rPr>
              <a:t>ATOS Range: 4.0-4.9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dk1"/>
                </a:solidFill>
              </a:rPr>
              <a:t>Lexile Range: 590-1010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dk1"/>
                </a:solidFill>
              </a:rPr>
              <a:t>Pages: 24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dk1"/>
                </a:solidFill>
              </a:rPr>
              <a:t>Hardcover: $21.67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dk1"/>
                </a:solidFill>
              </a:rPr>
              <a:t>Ebook: $19.99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rPr lang="en" sz="1600" b="1">
                <a:solidFill>
                  <a:schemeClr val="dk1"/>
                </a:solidFill>
              </a:rPr>
              <a:t>Paperback: $7.99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865" name="Google Shape;865;p78"/>
          <p:cNvSpPr txBox="1">
            <a:spLocks noGrp="1"/>
          </p:cNvSpPr>
          <p:nvPr>
            <p:ph type="title"/>
          </p:nvPr>
        </p:nvSpPr>
        <p:spPr>
          <a:xfrm>
            <a:off x="697150" y="3046725"/>
            <a:ext cx="4148100" cy="15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BEARPORT BOOKS</a:t>
            </a:r>
            <a:endParaRPr/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400"/>
              <a:buNone/>
            </a:pPr>
            <a:r>
              <a:rPr lang="en"/>
              <a:t>WHERE CURIOSITY MEETS CONFIDENCE</a:t>
            </a:r>
            <a:endParaRPr/>
          </a:p>
        </p:txBody>
      </p:sp>
      <p:pic>
        <p:nvPicPr>
          <p:cNvPr id="866" name="Google Shape;866;p78" title="Bearport-Icon_w outlin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5075" y="364950"/>
            <a:ext cx="3512250" cy="2508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78" title="Spyglas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88050">
            <a:off x="7824674" y="3239362"/>
            <a:ext cx="940426" cy="1536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2" name="Google Shape;872;p79" title="car_Crazy-o-mete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160111">
            <a:off x="5212875" y="3897724"/>
            <a:ext cx="2667727" cy="53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79" title="eyeball_Crazy-o-mete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3425" y="2812399"/>
            <a:ext cx="1690772" cy="1690798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Google Shape;874;p79"/>
          <p:cNvSpPr txBox="1">
            <a:spLocks noGrp="1"/>
          </p:cNvSpPr>
          <p:nvPr>
            <p:ph type="title"/>
          </p:nvPr>
        </p:nvSpPr>
        <p:spPr>
          <a:xfrm>
            <a:off x="5035484" y="284275"/>
            <a:ext cx="30420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CRAZY-O-METER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5" name="Google Shape;875;p79"/>
          <p:cNvSpPr txBox="1">
            <a:spLocks noGrp="1"/>
          </p:cNvSpPr>
          <p:nvPr>
            <p:ph type="body" idx="1"/>
          </p:nvPr>
        </p:nvSpPr>
        <p:spPr>
          <a:xfrm>
            <a:off x="5132273" y="2346494"/>
            <a:ext cx="17322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3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2-4</a:t>
            </a:r>
            <a:r>
              <a:rPr lang="en" sz="1000" b="1">
                <a:latin typeface="Avenir"/>
                <a:ea typeface="Avenir"/>
                <a:cs typeface="Avenir"/>
                <a:sym typeface="Avenir"/>
              </a:rPr>
              <a:t> </a:t>
            </a:r>
            <a:endParaRPr sz="1000"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76" name="Google Shape;876;p79"/>
          <p:cNvSpPr txBox="1">
            <a:spLocks noGrp="1"/>
          </p:cNvSpPr>
          <p:nvPr>
            <p:ph type="body" idx="1"/>
          </p:nvPr>
        </p:nvSpPr>
        <p:spPr>
          <a:xfrm>
            <a:off x="5042100" y="750175"/>
            <a:ext cx="4101900" cy="16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• ATOS: N/A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• Lexile: TBD 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• Features unusual and extreme content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• Fun list format engages readers and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120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  builds recall</a:t>
            </a:r>
            <a:r>
              <a:rPr lang="en"/>
              <a:t> </a:t>
            </a:r>
            <a:endParaRPr b="1"/>
          </a:p>
        </p:txBody>
      </p:sp>
      <p:pic>
        <p:nvPicPr>
          <p:cNvPr id="877" name="Google Shape;877;p79" title="COM-10AwfulHistoricalEvents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1177" y="227650"/>
            <a:ext cx="2302776" cy="230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79" title="COM-10DangerousSports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87195" y="227650"/>
            <a:ext cx="2302776" cy="230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79" title="COM-10FastCars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1175" y="2628420"/>
            <a:ext cx="2302776" cy="230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79" title="COM-10Hair-RaisingHaunts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87197" y="2628420"/>
            <a:ext cx="2302776" cy="230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79" title="Bearport-Icon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203502" y="4514476"/>
            <a:ext cx="817775" cy="5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79"/>
          <p:cNvSpPr/>
          <p:nvPr/>
        </p:nvSpPr>
        <p:spPr>
          <a:xfrm rot="439752">
            <a:off x="8292152" y="46974"/>
            <a:ext cx="783098" cy="724753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Series!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3" name="Google Shape;883;p79" title="tire_Crazy-o-meter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03503" y="2139925"/>
            <a:ext cx="960399" cy="1908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"/>
          <p:cNvSpPr txBox="1">
            <a:spLocks noGrp="1"/>
          </p:cNvSpPr>
          <p:nvPr>
            <p:ph type="body" idx="1"/>
          </p:nvPr>
        </p:nvSpPr>
        <p:spPr>
          <a:xfrm>
            <a:off x="5496975" y="358800"/>
            <a:ext cx="2988300" cy="44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Reading Levels:</a:t>
            </a:r>
            <a:endParaRPr sz="1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• </a:t>
            </a:r>
            <a:r>
              <a:rPr lang="en" sz="1600" b="1">
                <a:solidFill>
                  <a:schemeClr val="dk1"/>
                </a:solidFill>
              </a:rPr>
              <a:t>Level 1: Grade 1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• </a:t>
            </a:r>
            <a:r>
              <a:rPr lang="en" sz="1600" b="1">
                <a:solidFill>
                  <a:schemeClr val="dk1"/>
                </a:solidFill>
              </a:rPr>
              <a:t>Level 2: Grades 1-2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• </a:t>
            </a:r>
            <a:r>
              <a:rPr lang="en" sz="1600" b="1">
                <a:solidFill>
                  <a:schemeClr val="dk1"/>
                </a:solidFill>
              </a:rPr>
              <a:t>Level 3: Grades 2-3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Interest Level: </a:t>
            </a:r>
            <a:r>
              <a:rPr lang="en" sz="1600" b="1">
                <a:solidFill>
                  <a:schemeClr val="dk1"/>
                </a:solidFill>
              </a:rPr>
              <a:t>Grades K-3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ATOS Range: </a:t>
            </a:r>
            <a:r>
              <a:rPr lang="en" sz="1600" b="1">
                <a:solidFill>
                  <a:schemeClr val="dk1"/>
                </a:solidFill>
              </a:rPr>
              <a:t>1.0-3.0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dk1"/>
                </a:solidFill>
              </a:rPr>
              <a:t>Lexile Range: 310-640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Pages: </a:t>
            </a:r>
            <a:r>
              <a:rPr lang="en" sz="1600" b="1">
                <a:solidFill>
                  <a:schemeClr val="dk1"/>
                </a:solidFill>
              </a:rPr>
              <a:t>24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Hardcover: </a:t>
            </a:r>
            <a:r>
              <a:rPr lang="en" sz="1600" b="1">
                <a:solidFill>
                  <a:schemeClr val="dk1"/>
                </a:solidFill>
              </a:rPr>
              <a:t>$20.97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Ebook: </a:t>
            </a:r>
            <a:r>
              <a:rPr lang="en" sz="1600" b="1">
                <a:solidFill>
                  <a:schemeClr val="dk1"/>
                </a:solidFill>
              </a:rPr>
              <a:t>$19.99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rPr lang="en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Paperback: </a:t>
            </a:r>
            <a:r>
              <a:rPr lang="en" sz="1600" b="1">
                <a:solidFill>
                  <a:schemeClr val="dk1"/>
                </a:solidFill>
              </a:rPr>
              <a:t>$7.99</a:t>
            </a:r>
            <a:endParaRPr sz="1600" b="1">
              <a:solidFill>
                <a:schemeClr val="dk1"/>
              </a:solidFill>
            </a:endParaRPr>
          </a:p>
        </p:txBody>
      </p:sp>
      <p:pic>
        <p:nvPicPr>
          <p:cNvPr id="146" name="Google Shape;146;p8" title="Blastoff!-Readers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5000" y="744714"/>
            <a:ext cx="3108252" cy="2700527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8"/>
          <p:cNvSpPr txBox="1">
            <a:spLocks noGrp="1"/>
          </p:cNvSpPr>
          <p:nvPr>
            <p:ph type="title"/>
          </p:nvPr>
        </p:nvSpPr>
        <p:spPr>
          <a:xfrm>
            <a:off x="565325" y="3811500"/>
            <a:ext cx="4572000" cy="8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2400"/>
              <a:buNone/>
            </a:pPr>
            <a:r>
              <a:rPr lang="en"/>
              <a:t>BUILD READING CONFIDENCE</a:t>
            </a:r>
            <a:endParaRPr/>
          </a:p>
        </p:txBody>
      </p:sp>
      <p:sp>
        <p:nvSpPr>
          <p:cNvPr id="148" name="Google Shape;148;p8"/>
          <p:cNvSpPr/>
          <p:nvPr/>
        </p:nvSpPr>
        <p:spPr>
          <a:xfrm rot="-1173375">
            <a:off x="852898" y="1577578"/>
            <a:ext cx="319957" cy="289505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9" name="Google Shape;149;p8"/>
          <p:cNvSpPr/>
          <p:nvPr/>
        </p:nvSpPr>
        <p:spPr>
          <a:xfrm rot="1278559">
            <a:off x="3965041" y="788549"/>
            <a:ext cx="227021" cy="20535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0" name="Google Shape;150;p8"/>
          <p:cNvSpPr/>
          <p:nvPr/>
        </p:nvSpPr>
        <p:spPr>
          <a:xfrm rot="996576">
            <a:off x="4033427" y="3265704"/>
            <a:ext cx="220396" cy="199334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124D"/>
        </a:solidFill>
        <a:effectLst/>
      </p:bgPr>
    </p:bg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8" name="Google Shape;888;p80" title="9798895776056_spread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5750"/>
            <a:ext cx="9143997" cy="457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61E"/>
        </a:solidFill>
        <a:effectLst/>
      </p:bgPr>
    </p:bg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3" name="Google Shape;893;p81" title="9798895776049_spread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5750"/>
            <a:ext cx="9144003" cy="457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8" name="Google Shape;898;p82" title="Alen Landscape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Google Shape;899;p82"/>
          <p:cNvSpPr txBox="1">
            <a:spLocks noGrp="1"/>
          </p:cNvSpPr>
          <p:nvPr>
            <p:ph type="title"/>
          </p:nvPr>
        </p:nvSpPr>
        <p:spPr>
          <a:xfrm>
            <a:off x="5859045" y="132420"/>
            <a:ext cx="2528100" cy="10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ALIEN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LANDSCAPES ON EARTH!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0" name="Google Shape;900;p82"/>
          <p:cNvSpPr txBox="1">
            <a:spLocks noGrp="1"/>
          </p:cNvSpPr>
          <p:nvPr>
            <p:ph type="body" idx="1"/>
          </p:nvPr>
        </p:nvSpPr>
        <p:spPr>
          <a:xfrm>
            <a:off x="5920902" y="2970370"/>
            <a:ext cx="17322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3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2-4</a:t>
            </a:r>
            <a:r>
              <a:rPr lang="en" sz="1000" b="1">
                <a:latin typeface="Avenir"/>
                <a:ea typeface="Avenir"/>
                <a:cs typeface="Avenir"/>
                <a:sym typeface="Avenir"/>
              </a:rPr>
              <a:t> </a:t>
            </a:r>
            <a:endParaRPr sz="1000"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01" name="Google Shape;901;p82"/>
          <p:cNvSpPr txBox="1">
            <a:spLocks noGrp="1"/>
          </p:cNvSpPr>
          <p:nvPr>
            <p:ph type="body" idx="1"/>
          </p:nvPr>
        </p:nvSpPr>
        <p:spPr>
          <a:xfrm>
            <a:off x="5838495" y="1200485"/>
            <a:ext cx="2528100" cy="17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ATOS: TBD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Lexile: TBD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Stunning visuals capture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 unique landscapes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• </a:t>
            </a:r>
            <a:r>
              <a:rPr lang="en" sz="1300" b="1">
                <a:solidFill>
                  <a:schemeClr val="dk1"/>
                </a:solidFill>
              </a:rPr>
              <a:t>Links Earth geography to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  space science </a:t>
            </a:r>
            <a:endParaRPr sz="1200" b="1">
              <a:solidFill>
                <a:schemeClr val="dk1"/>
              </a:solidFill>
            </a:endParaRPr>
          </a:p>
        </p:txBody>
      </p:sp>
      <p:pic>
        <p:nvPicPr>
          <p:cNvPr id="902" name="Google Shape;902;p82" title="ALE-The Giant_s Causeway of Northern Ireland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078" y="280275"/>
            <a:ext cx="1859041" cy="221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82" title="ALE-The Perito Moreno Glacier of Argentina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53499" y="280284"/>
            <a:ext cx="1859041" cy="2218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p82" title="ALE-The Salt Flats of Bolivia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60915" y="280289"/>
            <a:ext cx="1859041" cy="2218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p82" title="ALE-The Simpson Desert of Australi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6088" y="2591176"/>
            <a:ext cx="1859041" cy="2218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Google Shape;906;p82" title="ALE-The Spotted Lake of British Columbia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53510" y="2591181"/>
            <a:ext cx="1859041" cy="2218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82" title="ALE-The Vermilion Cliffs National Monument of Arizona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60933" y="2591171"/>
            <a:ext cx="1859041" cy="2218716"/>
          </a:xfrm>
          <a:prstGeom prst="rect">
            <a:avLst/>
          </a:prstGeom>
          <a:noFill/>
          <a:ln>
            <a:noFill/>
          </a:ln>
        </p:spPr>
      </p:pic>
      <p:sp>
        <p:nvSpPr>
          <p:cNvPr id="908" name="Google Shape;908;p82"/>
          <p:cNvSpPr/>
          <p:nvPr/>
        </p:nvSpPr>
        <p:spPr>
          <a:xfrm rot="439752">
            <a:off x="8315949" y="46853"/>
            <a:ext cx="783098" cy="752289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Series!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9" name="Google Shape;909;p82" title="Bearport-Icon_w outlin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319849" y="4528900"/>
            <a:ext cx="723949" cy="51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124D"/>
        </a:solidFill>
        <a:effectLst/>
      </p:bgPr>
    </p:bg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4" name="Google Shape;914;p83" title="9798895776223_spread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E13"/>
        </a:solidFill>
        <a:effectLst/>
      </p:bgPr>
    </p:bg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9" name="Google Shape;919;p84" title="9798895776216_spread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" name="Google Shape;924;p85" title="AdobeStock_914381200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60450" y="2594588"/>
            <a:ext cx="2210877" cy="2210877"/>
          </a:xfrm>
          <a:prstGeom prst="rect">
            <a:avLst/>
          </a:prstGeom>
          <a:noFill/>
          <a:ln>
            <a:noFill/>
          </a:ln>
        </p:spPr>
      </p:pic>
      <p:sp>
        <p:nvSpPr>
          <p:cNvPr id="925" name="Google Shape;925;p85"/>
          <p:cNvSpPr txBox="1">
            <a:spLocks noGrp="1"/>
          </p:cNvSpPr>
          <p:nvPr>
            <p:ph type="title"/>
          </p:nvPr>
        </p:nvSpPr>
        <p:spPr>
          <a:xfrm>
            <a:off x="4283925" y="50346"/>
            <a:ext cx="39270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POLLINATOR POWER!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26" name="Google Shape;926;p85"/>
          <p:cNvSpPr txBox="1">
            <a:spLocks noGrp="1"/>
          </p:cNvSpPr>
          <p:nvPr>
            <p:ph type="body" idx="1"/>
          </p:nvPr>
        </p:nvSpPr>
        <p:spPr>
          <a:xfrm>
            <a:off x="4283925" y="482906"/>
            <a:ext cx="4779600" cy="19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ATOS: N/A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Lexile: TBD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Stunning macro photography </a:t>
            </a:r>
            <a:r>
              <a:rPr lang="en" sz="1300"/>
              <a:t> </a:t>
            </a:r>
            <a:endParaRPr sz="130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Accessible language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Meets NGSS standards on plant-pollinator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  relationships</a:t>
            </a:r>
            <a:endParaRPr sz="1300" b="1">
              <a:solidFill>
                <a:schemeClr val="dk1"/>
              </a:solidFill>
            </a:endParaRPr>
          </a:p>
        </p:txBody>
      </p:sp>
      <p:pic>
        <p:nvPicPr>
          <p:cNvPr id="927" name="Google Shape;927;p85" title="PP-Bat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053" y="199825"/>
            <a:ext cx="1958166" cy="2337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85" title="PP-Bees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01181" y="199834"/>
            <a:ext cx="1958166" cy="2337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85" title="PP-Butterflies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2050" y="2594588"/>
            <a:ext cx="1958166" cy="2337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Google Shape;930;p85" title="PP-Hummingbirds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01180" y="2594593"/>
            <a:ext cx="1958166" cy="2337009"/>
          </a:xfrm>
          <a:prstGeom prst="rect">
            <a:avLst/>
          </a:prstGeom>
          <a:noFill/>
          <a:ln>
            <a:noFill/>
          </a:ln>
        </p:spPr>
      </p:pic>
      <p:sp>
        <p:nvSpPr>
          <p:cNvPr id="931" name="Google Shape;931;p85"/>
          <p:cNvSpPr txBox="1">
            <a:spLocks noGrp="1"/>
          </p:cNvSpPr>
          <p:nvPr>
            <p:ph type="body" idx="1"/>
          </p:nvPr>
        </p:nvSpPr>
        <p:spPr>
          <a:xfrm>
            <a:off x="4362397" y="2346459"/>
            <a:ext cx="34113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3 • INTEREST LEVEL: Gr. 2-4</a:t>
            </a:r>
            <a:r>
              <a:rPr lang="en" sz="1000" b="1">
                <a:latin typeface="Avenir"/>
                <a:ea typeface="Avenir"/>
                <a:cs typeface="Avenir"/>
                <a:sym typeface="Avenir"/>
              </a:rPr>
              <a:t> </a:t>
            </a:r>
            <a:endParaRPr sz="1000" b="1"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000"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32" name="Google Shape;932;p85"/>
          <p:cNvSpPr/>
          <p:nvPr/>
        </p:nvSpPr>
        <p:spPr>
          <a:xfrm rot="439752">
            <a:off x="8290280" y="76098"/>
            <a:ext cx="783098" cy="755005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Series!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3" name="Google Shape;933;p85" title="AdobeStock_1166545987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10250" y="2361500"/>
            <a:ext cx="2253276" cy="2253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4" name="Google Shape;934;p85" title="AdobeStock_1284614219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367535">
            <a:off x="5514369" y="3923795"/>
            <a:ext cx="997063" cy="997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85" title="Bearport-Icon_w outlin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319849" y="4528900"/>
            <a:ext cx="723949" cy="51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124D"/>
        </a:solid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0" name="Google Shape;940;p86" title="9798895776261_spread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E13"/>
        </a:solidFill>
        <a:effectLst/>
      </p:bgPr>
    </p:bg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5" name="Google Shape;945;p87" title="9798895776247_spread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E13"/>
        </a:solidFill>
        <a:effectLst/>
      </p:bgPr>
    </p:bg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0" name="Google Shape;950;p88" title="9798895776254_spread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9362" y="0"/>
            <a:ext cx="91827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89"/>
          <p:cNvSpPr txBox="1">
            <a:spLocks noGrp="1"/>
          </p:cNvSpPr>
          <p:nvPr>
            <p:ph type="title"/>
          </p:nvPr>
        </p:nvSpPr>
        <p:spPr>
          <a:xfrm>
            <a:off x="6369548" y="890108"/>
            <a:ext cx="26184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UNDERWATER ODDITIES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6" name="Google Shape;956;p89"/>
          <p:cNvSpPr txBox="1">
            <a:spLocks noGrp="1"/>
          </p:cNvSpPr>
          <p:nvPr>
            <p:ph type="body" idx="1"/>
          </p:nvPr>
        </p:nvSpPr>
        <p:spPr>
          <a:xfrm>
            <a:off x="6463640" y="3627526"/>
            <a:ext cx="17322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3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2-4</a:t>
            </a:r>
            <a:r>
              <a:rPr lang="en" sz="1000" b="1">
                <a:latin typeface="Avenir"/>
                <a:ea typeface="Avenir"/>
                <a:cs typeface="Avenir"/>
                <a:sym typeface="Avenir"/>
              </a:rPr>
              <a:t> </a:t>
            </a:r>
            <a:endParaRPr sz="1000"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57" name="Google Shape;957;p89"/>
          <p:cNvSpPr txBox="1">
            <a:spLocks noGrp="1"/>
          </p:cNvSpPr>
          <p:nvPr>
            <p:ph type="body" idx="1"/>
          </p:nvPr>
        </p:nvSpPr>
        <p:spPr>
          <a:xfrm>
            <a:off x="6369548" y="1682738"/>
            <a:ext cx="2951100" cy="18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ATOS: TBD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Lexile: TBD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Photos of unbelievable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ocean animals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Features introduce real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marine biologists and their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120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scientific contributions </a:t>
            </a:r>
            <a:r>
              <a:rPr lang="en" sz="1300"/>
              <a:t> </a:t>
            </a:r>
            <a:endParaRPr sz="1300" b="1"/>
          </a:p>
        </p:txBody>
      </p:sp>
      <p:pic>
        <p:nvPicPr>
          <p:cNvPr id="958" name="Google Shape;958;p89" title="UO-Anglerfish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328" y="153850"/>
            <a:ext cx="2000809" cy="2387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9" name="Google Shape;959;p89" title="UO-Dumbo Octopu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3208" y="153859"/>
            <a:ext cx="2000809" cy="2387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0" name="Google Shape;960;p89" title="UO-FlowerHat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46083" y="153865"/>
            <a:ext cx="2000809" cy="2387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89" title="UO-SailorsEyeball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325" y="2600767"/>
            <a:ext cx="2000809" cy="2387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2" name="Google Shape;962;p89" title="UO-SeaBunny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93207" y="2600772"/>
            <a:ext cx="2000809" cy="238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Google Shape;963;p89" title="UO-Strawberry Anemone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46089" y="2600761"/>
            <a:ext cx="2000809" cy="2387912"/>
          </a:xfrm>
          <a:prstGeom prst="rect">
            <a:avLst/>
          </a:prstGeom>
          <a:noFill/>
          <a:ln>
            <a:noFill/>
          </a:ln>
        </p:spPr>
      </p:pic>
      <p:sp>
        <p:nvSpPr>
          <p:cNvPr id="964" name="Google Shape;964;p89"/>
          <p:cNvSpPr/>
          <p:nvPr/>
        </p:nvSpPr>
        <p:spPr>
          <a:xfrm rot="439752">
            <a:off x="8290274" y="46919"/>
            <a:ext cx="783098" cy="736251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Series!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5" name="Google Shape;965;p89" title="Jelly Fish 1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98843">
            <a:off x="7652662" y="1444899"/>
            <a:ext cx="1618128" cy="1078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6" name="Google Shape;966;p89" title="Bearport-Icon_w outlin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319849" y="4528900"/>
            <a:ext cx="723949" cy="51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9" title="Baby Dee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1477" y="1699725"/>
            <a:ext cx="3615473" cy="203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9"/>
          <p:cNvSpPr txBox="1">
            <a:spLocks noGrp="1"/>
          </p:cNvSpPr>
          <p:nvPr>
            <p:ph type="title"/>
          </p:nvPr>
        </p:nvSpPr>
        <p:spPr>
          <a:xfrm>
            <a:off x="6495900" y="889350"/>
            <a:ext cx="24951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WHO IS CUTER?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7" name="Google Shape;157;p9"/>
          <p:cNvSpPr txBox="1">
            <a:spLocks noGrp="1"/>
          </p:cNvSpPr>
          <p:nvPr>
            <p:ph type="body" idx="1"/>
          </p:nvPr>
        </p:nvSpPr>
        <p:spPr>
          <a:xfrm>
            <a:off x="6495900" y="1337000"/>
            <a:ext cx="2336100" cy="16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• ATOS: N/A 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• Lexile: TBD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• Colorful, labeled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  photos highlight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  animals’ similarities &amp;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1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  differences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158" name="Google Shape;158;p9" title="WIC_GorillaOrOrangutan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2400" y="321870"/>
            <a:ext cx="1582425" cy="217943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9" name="Google Shape;159;p9" title="WIC-KangarooKoala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03200" y="321846"/>
            <a:ext cx="1582425" cy="217945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0" name="Google Shape;160;p9" title="WIC-PigOrDeer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2404" y="2646160"/>
            <a:ext cx="1582384" cy="217936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1" name="Google Shape;161;p9" title="WIC-TurlteOrArmadillo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03209" y="2646133"/>
            <a:ext cx="1582406" cy="217940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2" name="Google Shape;162;p9"/>
          <p:cNvSpPr/>
          <p:nvPr/>
        </p:nvSpPr>
        <p:spPr>
          <a:xfrm rot="723604">
            <a:off x="8416502" y="86142"/>
            <a:ext cx="692075" cy="687717"/>
          </a:xfrm>
          <a:prstGeom prst="star8">
            <a:avLst>
              <a:gd name="adj" fmla="val 37500"/>
            </a:avLst>
          </a:prstGeom>
          <a:solidFill>
            <a:srgbClr val="EE21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 New Titles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9"/>
          <p:cNvSpPr txBox="1">
            <a:spLocks noGrp="1"/>
          </p:cNvSpPr>
          <p:nvPr>
            <p:ph type="body" idx="1"/>
          </p:nvPr>
        </p:nvSpPr>
        <p:spPr>
          <a:xfrm>
            <a:off x="6568673" y="3017353"/>
            <a:ext cx="17322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1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K-3 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64" name="Google Shape;164;p9" title="Blastoff!-numbered-1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35653" y="4439035"/>
            <a:ext cx="853800" cy="70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9" title="AdobeStock_694859074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301325" y="3404644"/>
            <a:ext cx="1850675" cy="1850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124D"/>
        </a:solidFill>
        <a:effectLst/>
      </p:bgPr>
    </p:bg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1" name="Google Shape;971;p90" title="9798895776322_spread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124D"/>
        </a:solidFill>
        <a:effectLst/>
      </p:bgPr>
    </p:bg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6" name="Google Shape;976;p91" title="9798895776339_spread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124D"/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1" name="Google Shape;981;p92" title="9798895776339_spread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" name="Google Shape;986;p93" title="Roar Backroun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7" name="Google Shape;987;p93"/>
          <p:cNvSpPr txBox="1">
            <a:spLocks noGrp="1"/>
          </p:cNvSpPr>
          <p:nvPr>
            <p:ph type="body" idx="1"/>
          </p:nvPr>
        </p:nvSpPr>
        <p:spPr>
          <a:xfrm>
            <a:off x="5199300" y="911550"/>
            <a:ext cx="3440100" cy="3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Reading Levels: Grades 1-4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Interest Level: Grades 3-7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ATOS Range: 3.0-5.0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Lexile Range: 530-800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Pages: 24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Hardcover: $21.67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Ebook: $19.99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rPr lang="en" sz="1600" b="1">
                <a:solidFill>
                  <a:schemeClr val="lt1"/>
                </a:solidFill>
              </a:rPr>
              <a:t>Paperback: $7.99</a:t>
            </a:r>
            <a:endParaRPr sz="1600" b="1">
              <a:solidFill>
                <a:schemeClr val="lt1"/>
              </a:solidFill>
            </a:endParaRPr>
          </a:p>
        </p:txBody>
      </p:sp>
      <p:sp>
        <p:nvSpPr>
          <p:cNvPr id="988" name="Google Shape;988;p93"/>
          <p:cNvSpPr txBox="1">
            <a:spLocks noGrp="1"/>
          </p:cNvSpPr>
          <p:nvPr>
            <p:ph type="title"/>
          </p:nvPr>
        </p:nvSpPr>
        <p:spPr>
          <a:xfrm>
            <a:off x="1124188" y="3205113"/>
            <a:ext cx="3170400" cy="5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2400"/>
              <a:buNone/>
            </a:pPr>
            <a:r>
              <a:rPr lang="en" sz="3800">
                <a:solidFill>
                  <a:schemeClr val="lt1"/>
                </a:solidFill>
              </a:rPr>
              <a:t>HI-LO</a:t>
            </a:r>
            <a:endParaRPr sz="3800">
              <a:solidFill>
                <a:schemeClr val="lt1"/>
              </a:solidFill>
            </a:endParaRPr>
          </a:p>
        </p:txBody>
      </p:sp>
      <p:pic>
        <p:nvPicPr>
          <p:cNvPr id="989" name="Google Shape;989;p93" title="Roar-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2788" y="1050150"/>
            <a:ext cx="4133223" cy="1849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4" name="Google Shape;994;p94" title="Pop Culture Backgroun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Google Shape;995;p94"/>
          <p:cNvSpPr txBox="1">
            <a:spLocks noGrp="1"/>
          </p:cNvSpPr>
          <p:nvPr>
            <p:ph type="title"/>
          </p:nvPr>
        </p:nvSpPr>
        <p:spPr>
          <a:xfrm>
            <a:off x="5041738" y="425150"/>
            <a:ext cx="3088200" cy="7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chemeClr val="lt1"/>
                </a:solidFill>
              </a:rPr>
              <a:t>POP CULTURE PERSONALITIES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6" name="Google Shape;996;p94"/>
          <p:cNvSpPr txBox="1">
            <a:spLocks noGrp="1"/>
          </p:cNvSpPr>
          <p:nvPr>
            <p:ph type="body" idx="1"/>
          </p:nvPr>
        </p:nvSpPr>
        <p:spPr>
          <a:xfrm>
            <a:off x="4955175" y="2048413"/>
            <a:ext cx="2877600" cy="14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• ATOS: TBD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Lexile: TBD 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• Hi-Lo biographies on some of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sz="1300" b="1">
                <a:solidFill>
                  <a:schemeClr val="dk1"/>
                </a:solidFill>
              </a:rPr>
              <a:t>  the biggest stars of our time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endParaRPr sz="1300" b="1">
              <a:solidFill>
                <a:schemeClr val="dk1"/>
              </a:solidFill>
            </a:endParaRPr>
          </a:p>
        </p:txBody>
      </p:sp>
      <p:sp>
        <p:nvSpPr>
          <p:cNvPr id="997" name="Google Shape;997;p94"/>
          <p:cNvSpPr txBox="1">
            <a:spLocks noGrp="1"/>
          </p:cNvSpPr>
          <p:nvPr>
            <p:ph type="body" idx="1"/>
          </p:nvPr>
        </p:nvSpPr>
        <p:spPr>
          <a:xfrm>
            <a:off x="5041761" y="3262475"/>
            <a:ext cx="17322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1-2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3-5</a:t>
            </a:r>
            <a:r>
              <a:rPr lang="en" sz="1000" b="1">
                <a:latin typeface="Avenir"/>
                <a:ea typeface="Avenir"/>
                <a:cs typeface="Avenir"/>
                <a:sym typeface="Avenir"/>
              </a:rPr>
              <a:t> </a:t>
            </a:r>
            <a:endParaRPr sz="1000" b="1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998" name="Google Shape;998;p94" title="Roar-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84875" y="4542175"/>
            <a:ext cx="976900" cy="43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94" title="PCP-ActorJennaOrtega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7750" y="227275"/>
            <a:ext cx="1669960" cy="2289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94" title="PCP-BaseballStarShoheiOhtani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11117" y="227275"/>
            <a:ext cx="1669960" cy="2289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94" title="PCP-BasketballStarCaitlinClark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7750" y="2690040"/>
            <a:ext cx="1669960" cy="2289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94" title="PCP-EntertainerJohnCena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11117" y="2690040"/>
            <a:ext cx="1669960" cy="2289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94" title="shutterstock_722579938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701484" flipH="1">
            <a:off x="4075867" y="826773"/>
            <a:ext cx="745844" cy="1753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94" title="shutterstock_1052296598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617748">
            <a:off x="3986698" y="3457494"/>
            <a:ext cx="1076833" cy="973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94" title="shutterstock_1987352558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98806">
            <a:off x="6408149" y="1887273"/>
            <a:ext cx="1257973" cy="71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94" title="shutterstock_2499958775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764675" y="4397700"/>
            <a:ext cx="1109514" cy="74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7" name="Google Shape;1007;p94"/>
          <p:cNvSpPr/>
          <p:nvPr/>
        </p:nvSpPr>
        <p:spPr>
          <a:xfrm rot="869138">
            <a:off x="8287412" y="83757"/>
            <a:ext cx="769977" cy="791585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  <a:effectLst>
            <a:outerShdw blurRad="114300" dist="47625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Series!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2" name="Google Shape;1012;p95" title="9798895778296_spread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662" y="0"/>
            <a:ext cx="742866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1B47"/>
        </a:solidFill>
        <a:effectLst/>
      </p:bgPr>
    </p:bg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7" name="Google Shape;1017;p96" title="9798895778289_spread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662" y="0"/>
            <a:ext cx="742866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97"/>
          <p:cNvSpPr txBox="1">
            <a:spLocks noGrp="1"/>
          </p:cNvSpPr>
          <p:nvPr>
            <p:ph type="body" idx="1"/>
          </p:nvPr>
        </p:nvSpPr>
        <p:spPr>
          <a:xfrm>
            <a:off x="4197525" y="807741"/>
            <a:ext cx="3903000" cy="16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• ATOS: N/A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• Lexile: TBD 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• Explore the facts and theories 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</a:pPr>
            <a:r>
              <a:rPr lang="en" b="1">
                <a:solidFill>
                  <a:schemeClr val="dk1"/>
                </a:solidFill>
              </a:rPr>
              <a:t>  surrounding unusual events in history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• Excellent gateway to nonfiction</a:t>
            </a:r>
            <a:endParaRPr b="1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rPr lang="en"/>
              <a:t> </a:t>
            </a:r>
            <a:endParaRPr b="1"/>
          </a:p>
        </p:txBody>
      </p:sp>
      <p:pic>
        <p:nvPicPr>
          <p:cNvPr id="1023" name="Google Shape;1023;p97" title="AdobeStock_152756905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24236">
            <a:off x="5564450" y="3269461"/>
            <a:ext cx="2473188" cy="1731722"/>
          </a:xfrm>
          <a:prstGeom prst="rect">
            <a:avLst/>
          </a:prstGeom>
          <a:noFill/>
          <a:ln>
            <a:noFill/>
          </a:ln>
        </p:spPr>
      </p:pic>
      <p:sp>
        <p:nvSpPr>
          <p:cNvPr id="1024" name="Google Shape;1024;p97"/>
          <p:cNvSpPr txBox="1">
            <a:spLocks noGrp="1"/>
          </p:cNvSpPr>
          <p:nvPr>
            <p:ph type="title"/>
          </p:nvPr>
        </p:nvSpPr>
        <p:spPr>
          <a:xfrm>
            <a:off x="4178904" y="318325"/>
            <a:ext cx="38220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MYSTERIES TO EXPLORE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6666"/>
              <a:buNone/>
            </a:pP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25" name="Google Shape;1025;p97"/>
          <p:cNvSpPr/>
          <p:nvPr/>
        </p:nvSpPr>
        <p:spPr>
          <a:xfrm rot="869243">
            <a:off x="8301039" y="85716"/>
            <a:ext cx="785476" cy="791585"/>
          </a:xfrm>
          <a:prstGeom prst="star8">
            <a:avLst>
              <a:gd name="adj" fmla="val 37500"/>
            </a:avLst>
          </a:prstGeom>
          <a:solidFill>
            <a:srgbClr val="EE3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Series!</a:t>
            </a:r>
            <a:endParaRPr sz="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6" name="Google Shape;1026;p97"/>
          <p:cNvSpPr txBox="1">
            <a:spLocks noGrp="1"/>
          </p:cNvSpPr>
          <p:nvPr>
            <p:ph type="body" idx="1"/>
          </p:nvPr>
        </p:nvSpPr>
        <p:spPr>
          <a:xfrm>
            <a:off x="4303853" y="2466565"/>
            <a:ext cx="17322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READING LEVEL: Gr. 2-3</a:t>
            </a:r>
            <a:endParaRPr sz="1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INTEREST LEVEL: Gr. 5-6</a:t>
            </a:r>
            <a:r>
              <a:rPr lang="en" sz="1000" b="1">
                <a:latin typeface="Avenir"/>
                <a:ea typeface="Avenir"/>
                <a:cs typeface="Avenir"/>
                <a:sym typeface="Avenir"/>
              </a:rPr>
              <a:t> </a:t>
            </a:r>
            <a:endParaRPr sz="1000" b="1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027" name="Google Shape;1027;p97" title="MTE-TheStoryArea5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300" y="173675"/>
            <a:ext cx="1687002" cy="231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Google Shape;1028;p97" title="MTE-TheStoryBermudaTriangle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52236" y="173689"/>
            <a:ext cx="1687002" cy="2312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Google Shape;1029;p97" title="MTE-TheStoryMaryCeleste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300" y="2666677"/>
            <a:ext cx="1687002" cy="231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Google Shape;1030;p97" title="MTE-TheStoryRoanoke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52236" y="2666677"/>
            <a:ext cx="1687002" cy="231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Google Shape;1031;p97" title="Roar-logo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84875" y="4542175"/>
            <a:ext cx="976900" cy="43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Google Shape;1032;p97" title="Magnifying Glass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601992">
            <a:off x="4154186" y="3095618"/>
            <a:ext cx="2434325" cy="243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33" name="Google Shape;1033;p97"/>
          <p:cNvSpPr txBox="1"/>
          <p:nvPr/>
        </p:nvSpPr>
        <p:spPr>
          <a:xfrm rot="-967825">
            <a:off x="5114974" y="3390130"/>
            <a:ext cx="280753" cy="309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43DBCB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?</a:t>
            </a:r>
            <a:endParaRPr sz="1400" b="0" i="0" u="none" strike="noStrike" cap="none">
              <a:solidFill>
                <a:srgbClr val="43DBCB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034" name="Google Shape;1034;p97"/>
          <p:cNvSpPr txBox="1"/>
          <p:nvPr/>
        </p:nvSpPr>
        <p:spPr>
          <a:xfrm rot="601542">
            <a:off x="5644125" y="3226209"/>
            <a:ext cx="280889" cy="309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43DBCB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?</a:t>
            </a:r>
            <a:endParaRPr sz="1400" b="0" i="0" u="none" strike="noStrike" cap="none">
              <a:solidFill>
                <a:srgbClr val="43DBCB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035" name="Google Shape;1035;p97"/>
          <p:cNvSpPr txBox="1"/>
          <p:nvPr/>
        </p:nvSpPr>
        <p:spPr>
          <a:xfrm rot="-4611244">
            <a:off x="4815561" y="3481056"/>
            <a:ext cx="280963" cy="309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43DBCB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?</a:t>
            </a:r>
            <a:endParaRPr sz="1400" b="0" i="0" u="none" strike="noStrike" cap="none">
              <a:solidFill>
                <a:srgbClr val="43DBCB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036" name="Google Shape;1036;p97"/>
          <p:cNvSpPr txBox="1"/>
          <p:nvPr/>
        </p:nvSpPr>
        <p:spPr>
          <a:xfrm rot="-58759">
            <a:off x="5279713" y="2988635"/>
            <a:ext cx="280841" cy="309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43DBCB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?</a:t>
            </a:r>
            <a:endParaRPr sz="1400" b="0" i="0" u="none" strike="noStrike" cap="none">
              <a:solidFill>
                <a:srgbClr val="43DBCB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037" name="Google Shape;1037;p97"/>
          <p:cNvSpPr txBox="1"/>
          <p:nvPr/>
        </p:nvSpPr>
        <p:spPr>
          <a:xfrm rot="7418351">
            <a:off x="5812931" y="4583870"/>
            <a:ext cx="281067" cy="309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43DBCB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?</a:t>
            </a:r>
            <a:endParaRPr sz="1400" b="0" i="0" u="none" strike="noStrike" cap="none">
              <a:solidFill>
                <a:srgbClr val="43DBCB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038" name="Google Shape;1038;p97"/>
          <p:cNvSpPr txBox="1"/>
          <p:nvPr/>
        </p:nvSpPr>
        <p:spPr>
          <a:xfrm rot="8508505">
            <a:off x="6234556" y="4537436"/>
            <a:ext cx="280935" cy="30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43DBCB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?</a:t>
            </a:r>
            <a:endParaRPr sz="1400" b="0" i="0" u="none" strike="noStrike" cap="none">
              <a:solidFill>
                <a:srgbClr val="43DBCB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039" name="Google Shape;1039;p97"/>
          <p:cNvSpPr txBox="1"/>
          <p:nvPr/>
        </p:nvSpPr>
        <p:spPr>
          <a:xfrm rot="7053027">
            <a:off x="6437033" y="4083838"/>
            <a:ext cx="280847" cy="309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43DBCB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?</a:t>
            </a:r>
            <a:endParaRPr sz="1400" b="0" i="0" u="none" strike="noStrike" cap="none">
              <a:solidFill>
                <a:srgbClr val="43DBCB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040" name="Google Shape;1040;p97"/>
          <p:cNvSpPr txBox="1"/>
          <p:nvPr/>
        </p:nvSpPr>
        <p:spPr>
          <a:xfrm rot="5094980">
            <a:off x="6397630" y="3615693"/>
            <a:ext cx="281005" cy="309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43DBCB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?</a:t>
            </a:r>
            <a:endParaRPr sz="1400" b="0" i="0" u="none" strike="noStrike" cap="none">
              <a:solidFill>
                <a:srgbClr val="43DBCB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041" name="Google Shape;1041;p97"/>
          <p:cNvSpPr txBox="1"/>
          <p:nvPr/>
        </p:nvSpPr>
        <p:spPr>
          <a:xfrm rot="3123961">
            <a:off x="6177646" y="3295864"/>
            <a:ext cx="281088" cy="308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43DBCB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?</a:t>
            </a:r>
            <a:endParaRPr sz="1400" b="0" i="0" u="none" strike="noStrike" cap="none">
              <a:solidFill>
                <a:srgbClr val="43DBCB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042" name="Google Shape;1042;p97"/>
          <p:cNvSpPr txBox="1"/>
          <p:nvPr/>
        </p:nvSpPr>
        <p:spPr>
          <a:xfrm rot="4555156">
            <a:off x="6798289" y="3688232"/>
            <a:ext cx="281147" cy="308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43DBCB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?</a:t>
            </a:r>
            <a:endParaRPr sz="1400" b="0" i="0" u="none" strike="noStrike" cap="none">
              <a:solidFill>
                <a:srgbClr val="43DBCB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043" name="Google Shape;1043;p97"/>
          <p:cNvSpPr txBox="1"/>
          <p:nvPr/>
        </p:nvSpPr>
        <p:spPr>
          <a:xfrm rot="1301266">
            <a:off x="6035986" y="3007881"/>
            <a:ext cx="280883" cy="30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43DBCB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?</a:t>
            </a:r>
            <a:endParaRPr sz="1400" b="0" i="0" u="none" strike="noStrike" cap="none">
              <a:solidFill>
                <a:srgbClr val="43DBCB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Google Shape;1048;p98" title="9798895778401_spread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662" y="0"/>
            <a:ext cx="742866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3" name="Google Shape;1053;p99" title="9798895778418_spread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650" y="0"/>
            <a:ext cx="742869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18532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4692</Words>
  <Application>Microsoft Macintosh PowerPoint</Application>
  <PresentationFormat>On-screen Show (16:9)</PresentationFormat>
  <Paragraphs>1140</Paragraphs>
  <Slides>217</Slides>
  <Notes>216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217</vt:i4>
      </vt:variant>
    </vt:vector>
  </HeadingPairs>
  <TitlesOfParts>
    <vt:vector size="225" baseType="lpstr">
      <vt:lpstr>Montserrat SemiBold</vt:lpstr>
      <vt:lpstr>Montserrat ExtraBold</vt:lpstr>
      <vt:lpstr>Arial</vt:lpstr>
      <vt:lpstr>Avenir</vt:lpstr>
      <vt:lpstr>Calibri</vt:lpstr>
      <vt:lpstr>Montserrat</vt:lpstr>
      <vt:lpstr>Montserrat Black</vt:lpstr>
      <vt:lpstr>Simple Light</vt:lpstr>
      <vt:lpstr>Spring 2026</vt:lpstr>
      <vt:lpstr>SPRING 2026</vt:lpstr>
      <vt:lpstr>EARLY READERS AND BEGINNING CONCEPTS</vt:lpstr>
      <vt:lpstr>LET’S TAKE A FIELD TRIP! </vt:lpstr>
      <vt:lpstr>PowerPoint Presentation</vt:lpstr>
      <vt:lpstr>SHAPES IN OUR WORLD </vt:lpstr>
      <vt:lpstr>PowerPoint Presentation</vt:lpstr>
      <vt:lpstr>BUILD READING CONFIDENCE</vt:lpstr>
      <vt:lpstr>WHO IS CUTER? </vt:lpstr>
      <vt:lpstr>PowerPoint Presentation</vt:lpstr>
      <vt:lpstr>FIRST WORDS IN… </vt:lpstr>
      <vt:lpstr>PowerPoint Presentation</vt:lpstr>
      <vt:lpstr>Countries of the World  </vt:lpstr>
      <vt:lpstr>PowerPoint Presentation</vt:lpstr>
      <vt:lpstr>THE ULTIMATE ANIMAL LIBRARY </vt:lpstr>
      <vt:lpstr>PowerPoint Presentation</vt:lpstr>
      <vt:lpstr>SHIPS AHOY! </vt:lpstr>
      <vt:lpstr>PowerPoint Presentation</vt:lpstr>
      <vt:lpstr>WORLD FAMOUS BUILDINGS </vt:lpstr>
      <vt:lpstr>PowerPoint Presentation</vt:lpstr>
      <vt:lpstr>U.S. GOVERNMENT BUILDINGS  </vt:lpstr>
      <vt:lpstr>PowerPoint Presentation</vt:lpstr>
      <vt:lpstr>ILLUSTRATED NARRATIVE NONFICTION</vt:lpstr>
      <vt:lpstr>LEGENDARY LIVES  </vt:lpstr>
      <vt:lpstr>PowerPoint Presentation</vt:lpstr>
      <vt:lpstr>LEARN, EXPLORE, DISCOVER</vt:lpstr>
      <vt:lpstr>U.S. NATIONAL PARKS  </vt:lpstr>
      <vt:lpstr>PowerPoint Presentation</vt:lpstr>
      <vt:lpstr>BEHIND THE BRAND  </vt:lpstr>
      <vt:lpstr>PowerPoint Presentation</vt:lpstr>
      <vt:lpstr>HI ULTRA-LO</vt:lpstr>
      <vt:lpstr>ICE AGE ANIMALS  </vt:lpstr>
      <vt:lpstr>PowerPoint Presentation</vt:lpstr>
      <vt:lpstr>OUR FAVORITE  VIDEO GAMES  </vt:lpstr>
      <vt:lpstr>PowerPoint Presentation</vt:lpstr>
      <vt:lpstr>ANIMAL SUPERPOWERS  </vt:lpstr>
      <vt:lpstr>PowerPoint Presentation</vt:lpstr>
      <vt:lpstr>HI-LO</vt:lpstr>
      <vt:lpstr>ANIMAL BATTLES  </vt:lpstr>
      <vt:lpstr>PowerPoint Presentation</vt:lpstr>
      <vt:lpstr>MUSIC SUPERSTARS  </vt:lpstr>
      <vt:lpstr>PowerPoint Presentation</vt:lpstr>
      <vt:lpstr>SPORTS SUPERSTARS  </vt:lpstr>
      <vt:lpstr>PowerPoint Presentation</vt:lpstr>
      <vt:lpstr>HIGH-INTEREST MIDDLE SCHOOL</vt:lpstr>
      <vt:lpstr>ANIMAL ALBUMS  </vt:lpstr>
      <vt:lpstr>PowerPoint Presentation</vt:lpstr>
      <vt:lpstr>SPRING 2026</vt:lpstr>
      <vt:lpstr>EARLY READERS AND BEGINNING CONCEPTS</vt:lpstr>
      <vt:lpstr>U.S. SYMBOLS   </vt:lpstr>
      <vt:lpstr>PowerPoint Presentation</vt:lpstr>
      <vt:lpstr>PowerPoint Presentation</vt:lpstr>
      <vt:lpstr>A BETTER YOU  </vt:lpstr>
      <vt:lpstr>PowerPoint Presentation</vt:lpstr>
      <vt:lpstr>PowerPoint Presentation</vt:lpstr>
      <vt:lpstr>TECH TALK  </vt:lpstr>
      <vt:lpstr>PowerPoint Presentation</vt:lpstr>
      <vt:lpstr>PowerPoint Presentation</vt:lpstr>
      <vt:lpstr>WHERE DID IT COME FROM?  </vt:lpstr>
      <vt:lpstr>PowerPoint Presentation</vt:lpstr>
      <vt:lpstr>PowerPoint Presentation</vt:lpstr>
      <vt:lpstr>LIFE EVERYWHERE  </vt:lpstr>
      <vt:lpstr>PowerPoint Presentation</vt:lpstr>
      <vt:lpstr>PowerPoint Presentation</vt:lpstr>
      <vt:lpstr>FUN, FACTUAL, ENGAGING</vt:lpstr>
      <vt:lpstr>AMERICAN TOUR   </vt:lpstr>
      <vt:lpstr>PowerPoint Presentation</vt:lpstr>
      <vt:lpstr>PowerPoint Presentation</vt:lpstr>
      <vt:lpstr>DINO DIG!   </vt:lpstr>
      <vt:lpstr>PowerPoint Presentation</vt:lpstr>
      <vt:lpstr>PowerPoint Presentation</vt:lpstr>
      <vt:lpstr>BEYOND THE CLASSROOM   </vt:lpstr>
      <vt:lpstr>PowerPoint Presentation</vt:lpstr>
      <vt:lpstr>PowerPoint Presentation</vt:lpstr>
      <vt:lpstr>SEE-GULLS OCEAN TOURS SET TWO   </vt:lpstr>
      <vt:lpstr>PowerPoint Presentation</vt:lpstr>
      <vt:lpstr>PowerPoint Presentation</vt:lpstr>
      <vt:lpstr>BEARPORT BOOKS WHERE CURIOSITY MEETS CONFIDENCE</vt:lpstr>
      <vt:lpstr>CRAZY-O-METER   </vt:lpstr>
      <vt:lpstr>PowerPoint Presentation</vt:lpstr>
      <vt:lpstr>PowerPoint Presentation</vt:lpstr>
      <vt:lpstr>ALIEN LANDSCAPES ON EARTH!   </vt:lpstr>
      <vt:lpstr>PowerPoint Presentation</vt:lpstr>
      <vt:lpstr>PowerPoint Presentation</vt:lpstr>
      <vt:lpstr>POLLINATOR POWER!   </vt:lpstr>
      <vt:lpstr>PowerPoint Presentation</vt:lpstr>
      <vt:lpstr>PowerPoint Presentation</vt:lpstr>
      <vt:lpstr>PowerPoint Presentation</vt:lpstr>
      <vt:lpstr>UNDERWATER ODDITIES   </vt:lpstr>
      <vt:lpstr>PowerPoint Presentation</vt:lpstr>
      <vt:lpstr>PowerPoint Presentation</vt:lpstr>
      <vt:lpstr>PowerPoint Presentation</vt:lpstr>
      <vt:lpstr>HI-LO</vt:lpstr>
      <vt:lpstr>POP CULTURE PERSONALITIES   </vt:lpstr>
      <vt:lpstr>PowerPoint Presentation</vt:lpstr>
      <vt:lpstr>PowerPoint Presentation</vt:lpstr>
      <vt:lpstr>MYSTERIES TO EXPLORE   </vt:lpstr>
      <vt:lpstr>PowerPoint Presentation</vt:lpstr>
      <vt:lpstr>PowerPoint Presentation</vt:lpstr>
      <vt:lpstr>A WORLD OF GODS   </vt:lpstr>
      <vt:lpstr>PowerPoint Presentation</vt:lpstr>
      <vt:lpstr>PowerPoint Presentation</vt:lpstr>
      <vt:lpstr>CURRICULAR HI-LO</vt:lpstr>
      <vt:lpstr>FORMS OF GOVERNMENT: NEED TO KNOW</vt:lpstr>
      <vt:lpstr>PowerPoint Presentation</vt:lpstr>
      <vt:lpstr>PowerPoint Presentation</vt:lpstr>
      <vt:lpstr>SPACE SCIENCE: NEED TO KNOW   </vt:lpstr>
      <vt:lpstr>PowerPoint Presentation</vt:lpstr>
      <vt:lpstr>PowerPoint Presentation</vt:lpstr>
      <vt:lpstr>MIDDLE SCHOOL</vt:lpstr>
      <vt:lpstr>CHAOTIC WORLD   </vt:lpstr>
      <vt:lpstr>PowerPoint Presentation</vt:lpstr>
      <vt:lpstr>PowerPoint Presentation</vt:lpstr>
      <vt:lpstr>PREHISTORIC LIFE   </vt:lpstr>
      <vt:lpstr>PowerPoint Presentation</vt:lpstr>
      <vt:lpstr>PowerPoint Presentation</vt:lpstr>
      <vt:lpstr>ROCKS &amp; FOSSILS   </vt:lpstr>
      <vt:lpstr>PowerPoint Presentation</vt:lpstr>
      <vt:lpstr>PowerPoint Presentation</vt:lpstr>
      <vt:lpstr>SPRING 2026</vt:lpstr>
      <vt:lpstr>BEGINNING READERS</vt:lpstr>
      <vt:lpstr>LET’S LOOK AT FOOD GROUPS!   </vt:lpstr>
      <vt:lpstr>PowerPoint Presentation</vt:lpstr>
      <vt:lpstr>PowerPoint Presentation</vt:lpstr>
      <vt:lpstr>MACHINES ON THE MOVE   </vt:lpstr>
      <vt:lpstr>PowerPoint Presentation</vt:lpstr>
      <vt:lpstr>EARLY READERS AND BEGINNING CONCEPTS</vt:lpstr>
      <vt:lpstr>WHITE HOUSE PETS   </vt:lpstr>
      <vt:lpstr>PowerPoint Presentation</vt:lpstr>
      <vt:lpstr>PowerPoint Presentation</vt:lpstr>
      <vt:lpstr>BAT BUDDIES   </vt:lpstr>
      <vt:lpstr>PowerPoint Presentation</vt:lpstr>
      <vt:lpstr>PowerPoint Presentation</vt:lpstr>
      <vt:lpstr>HELLO, INSECTS!</vt:lpstr>
      <vt:lpstr>PowerPoint Presentation</vt:lpstr>
      <vt:lpstr>PowerPoint Presentation</vt:lpstr>
      <vt:lpstr>MEET THE HORSES</vt:lpstr>
      <vt:lpstr>PowerPoint Presentation</vt:lpstr>
      <vt:lpstr>PowerPoint Presentation</vt:lpstr>
      <vt:lpstr>VROOM!</vt:lpstr>
      <vt:lpstr>PowerPoint Presentation</vt:lpstr>
      <vt:lpstr>PowerPoint Presentation</vt:lpstr>
      <vt:lpstr>ILLUSTRATED FICTION &amp; NARRATIVE NONFICTION</vt:lpstr>
      <vt:lpstr>FAIRY TALE PHONICS Level 1     </vt:lpstr>
      <vt:lpstr>PowerPoint Presentation</vt:lpstr>
      <vt:lpstr>PowerPoint Presentation</vt:lpstr>
      <vt:lpstr>LEARNING LIFE SKILLS WITH MYTHICAL CREATURES Level 2    </vt:lpstr>
      <vt:lpstr>PowerPoint Presentation</vt:lpstr>
      <vt:lpstr>PowerPoint Presentation</vt:lpstr>
      <vt:lpstr>PowerPoint Presentation</vt:lpstr>
      <vt:lpstr>ADVENTURERS IN HISTORY Level 3 </vt:lpstr>
      <vt:lpstr>PowerPoint Presentation</vt:lpstr>
      <vt:lpstr>PowerPoint Presentation</vt:lpstr>
      <vt:lpstr>PowerPoint Presentation</vt:lpstr>
      <vt:lpstr>KNOWLEDGE BUILDING</vt:lpstr>
      <vt:lpstr>AMERICAN HEROES</vt:lpstr>
      <vt:lpstr>PowerPoint Presentation</vt:lpstr>
      <vt:lpstr>PowerPoint Presentation</vt:lpstr>
      <vt:lpstr>PowerPoint Presentation</vt:lpstr>
      <vt:lpstr>WRITING THAT CHANGED U.S. HISTORY    </vt:lpstr>
      <vt:lpstr>PowerPoint Presentation</vt:lpstr>
      <vt:lpstr>PowerPoint Presentation</vt:lpstr>
      <vt:lpstr>PowerPoint Presentation</vt:lpstr>
      <vt:lpstr>EXPLORING THE SENSES    </vt:lpstr>
      <vt:lpstr>PowerPoint Presentation</vt:lpstr>
      <vt:lpstr>PowerPoint Presentation</vt:lpstr>
      <vt:lpstr>SPRING 2026</vt:lpstr>
      <vt:lpstr>GRAPHIC NOVELS </vt:lpstr>
      <vt:lpstr>APOCALYPSE GRAN</vt:lpstr>
      <vt:lpstr>PowerPoint Presentation</vt:lpstr>
      <vt:lpstr>PowerPoint Presentation</vt:lpstr>
      <vt:lpstr>PowerPoint Presentation</vt:lpstr>
      <vt:lpstr>SUPER DWEEB    </vt:lpstr>
      <vt:lpstr>PowerPoint Presentation</vt:lpstr>
      <vt:lpstr>PowerPoint Presentation</vt:lpstr>
      <vt:lpstr>PowerPoint Presentation</vt:lpstr>
      <vt:lpstr>PICTURE BOOKS</vt:lpstr>
      <vt:lpstr>PICTURE POEMS    </vt:lpstr>
      <vt:lpstr>PowerPoint Presentation</vt:lpstr>
      <vt:lpstr>PUNS OF FUN    </vt:lpstr>
      <vt:lpstr>PowerPoint Presentation</vt:lpstr>
      <vt:lpstr>CHAPTER BOOKS</vt:lpstr>
      <vt:lpstr>BIGFOOT ADVENTURES    </vt:lpstr>
      <vt:lpstr>PowerPoint Presentation</vt:lpstr>
      <vt:lpstr>PowerPoint Presentation</vt:lpstr>
      <vt:lpstr>Charlie’s Animal Park    </vt:lpstr>
      <vt:lpstr>PowerPoint Presentation</vt:lpstr>
      <vt:lpstr>SADIE:  SUPERSTAR BAKER    </vt:lpstr>
      <vt:lpstr>PowerPoint Presentation</vt:lpstr>
      <vt:lpstr>PowerPoint Presentation</vt:lpstr>
      <vt:lpstr>PowerPoint Presentation</vt:lpstr>
      <vt:lpstr>MY SECRET MYTHICAL FRIEND    </vt:lpstr>
      <vt:lpstr>PowerPoint Presentation</vt:lpstr>
      <vt:lpstr>PowerPoint Presentation</vt:lpstr>
      <vt:lpstr>JORDAN JONES SPORTS    </vt:lpstr>
      <vt:lpstr>PowerPoint Presentation</vt:lpstr>
      <vt:lpstr>DAISY DOLITTLE: ANIMAL DETECTIVE    </vt:lpstr>
      <vt:lpstr>PowerPoint Presentation</vt:lpstr>
      <vt:lpstr>PowerPoint Presentation</vt:lpstr>
      <vt:lpstr>DINO QUEST    </vt:lpstr>
      <vt:lpstr>PowerPoint Presentation</vt:lpstr>
      <vt:lpstr>MOONLIGHT MAGIC CLUB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EXPANDED NONFICTION TWIST OF FICTION AND NONFICTION</vt:lpstr>
      <vt:lpstr>PowerPoint Presentation</vt:lpstr>
      <vt:lpstr>PowerPoint Presentation</vt:lpstr>
      <vt:lpstr>PowerPoint Presentation</vt:lpstr>
      <vt:lpstr>ZINES  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Jana Klein</dc:creator>
  <cp:lastModifiedBy>Rick Beale</cp:lastModifiedBy>
  <cp:revision>4</cp:revision>
  <dcterms:modified xsi:type="dcterms:W3CDTF">2026-01-07T16:54:46Z</dcterms:modified>
</cp:coreProperties>
</file>